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handoutMasterIdLst>
    <p:handoutMasterId r:id="rId51"/>
  </p:handoutMasterIdLst>
  <p:sldIdLst>
    <p:sldId id="573" r:id="rId2"/>
    <p:sldId id="341" r:id="rId3"/>
    <p:sldId id="342" r:id="rId4"/>
    <p:sldId id="343" r:id="rId5"/>
    <p:sldId id="359" r:id="rId6"/>
    <p:sldId id="346" r:id="rId7"/>
    <p:sldId id="352" r:id="rId8"/>
    <p:sldId id="361" r:id="rId9"/>
    <p:sldId id="574" r:id="rId10"/>
    <p:sldId id="575" r:id="rId11"/>
    <p:sldId id="564" r:id="rId12"/>
    <p:sldId id="572" r:id="rId13"/>
    <p:sldId id="334" r:id="rId14"/>
    <p:sldId id="335" r:id="rId15"/>
    <p:sldId id="368" r:id="rId16"/>
    <p:sldId id="336" r:id="rId17"/>
    <p:sldId id="369" r:id="rId18"/>
    <p:sldId id="370" r:id="rId19"/>
    <p:sldId id="338" r:id="rId20"/>
    <p:sldId id="339" r:id="rId21"/>
    <p:sldId id="534" r:id="rId22"/>
    <p:sldId id="526" r:id="rId23"/>
    <p:sldId id="576" r:id="rId24"/>
    <p:sldId id="367" r:id="rId25"/>
    <p:sldId id="562" r:id="rId26"/>
    <p:sldId id="561" r:id="rId27"/>
    <p:sldId id="577" r:id="rId28"/>
    <p:sldId id="578" r:id="rId29"/>
    <p:sldId id="579" r:id="rId30"/>
    <p:sldId id="566" r:id="rId31"/>
    <p:sldId id="570" r:id="rId32"/>
    <p:sldId id="340" r:id="rId33"/>
    <p:sldId id="558" r:id="rId34"/>
    <p:sldId id="596" r:id="rId35"/>
    <p:sldId id="557" r:id="rId36"/>
    <p:sldId id="597" r:id="rId37"/>
    <p:sldId id="559" r:id="rId38"/>
    <p:sldId id="560" r:id="rId39"/>
    <p:sldId id="556" r:id="rId40"/>
    <p:sldId id="563" r:id="rId41"/>
    <p:sldId id="598" r:id="rId42"/>
    <p:sldId id="599" r:id="rId43"/>
    <p:sldId id="600" r:id="rId44"/>
    <p:sldId id="565" r:id="rId45"/>
    <p:sldId id="590" r:id="rId46"/>
    <p:sldId id="591" r:id="rId47"/>
    <p:sldId id="593" r:id="rId48"/>
    <p:sldId id="594" r:id="rId49"/>
    <p:sldId id="595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o Antônio Mota Amorim" initials="MAM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7030A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49A3B8-376C-4DF4-96FE-8101614582F8}" v="63" dt="2019-09-26T21:40:38.5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" y="3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6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4-24T08:50:07.787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07BED9-6988-48E3-8BC8-F774C1B6EE1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E0062A9-BE0E-4951-BEFF-8AD31C5CDCE4}">
      <dgm:prSet phldrT="[Texto]"/>
      <dgm:spPr/>
      <dgm:t>
        <a:bodyPr/>
        <a:lstStyle/>
        <a:p>
          <a:r>
            <a:rPr lang="pt-BR" dirty="0" smtClean="0"/>
            <a:t>GT</a:t>
          </a:r>
          <a:endParaRPr lang="pt-BR" dirty="0"/>
        </a:p>
      </dgm:t>
    </dgm:pt>
    <dgm:pt modelId="{312B768D-81C0-4228-9D8B-9906627E9498}" type="parTrans" cxnId="{4F57C3B3-029C-4BB6-A06C-B64219F372F1}">
      <dgm:prSet/>
      <dgm:spPr/>
      <dgm:t>
        <a:bodyPr/>
        <a:lstStyle/>
        <a:p>
          <a:endParaRPr lang="pt-BR"/>
        </a:p>
      </dgm:t>
    </dgm:pt>
    <dgm:pt modelId="{0547303F-5049-4B08-9C89-B8529C1B127E}" type="sibTrans" cxnId="{4F57C3B3-029C-4BB6-A06C-B64219F372F1}">
      <dgm:prSet/>
      <dgm:spPr/>
      <dgm:t>
        <a:bodyPr/>
        <a:lstStyle/>
        <a:p>
          <a:endParaRPr lang="pt-BR"/>
        </a:p>
      </dgm:t>
    </dgm:pt>
    <dgm:pt modelId="{3DE7998B-90A3-46CF-91C4-79501C4DF0BE}">
      <dgm:prSet phldrT="[Texto]"/>
      <dgm:spPr/>
      <dgm:t>
        <a:bodyPr/>
        <a:lstStyle/>
        <a:p>
          <a:r>
            <a:rPr lang="pt-BR" dirty="0" smtClean="0">
              <a:solidFill>
                <a:schemeClr val="accent5"/>
              </a:solidFill>
            </a:rPr>
            <a:t>Discussão do Mecanismo de Cobrança no âmbito dos Comitês de Bacia</a:t>
          </a:r>
          <a:endParaRPr lang="pt-BR" dirty="0">
            <a:solidFill>
              <a:schemeClr val="accent5"/>
            </a:solidFill>
          </a:endParaRPr>
        </a:p>
      </dgm:t>
    </dgm:pt>
    <dgm:pt modelId="{1F5B1F10-B779-4845-957E-B808541189B5}" type="parTrans" cxnId="{F0F8D5AD-6AFD-468C-B7A9-9EBA0A6C3E24}">
      <dgm:prSet/>
      <dgm:spPr/>
      <dgm:t>
        <a:bodyPr/>
        <a:lstStyle/>
        <a:p>
          <a:endParaRPr lang="pt-BR"/>
        </a:p>
      </dgm:t>
    </dgm:pt>
    <dgm:pt modelId="{351C8552-5042-46ED-9436-C7369C4B1ED8}" type="sibTrans" cxnId="{F0F8D5AD-6AFD-468C-B7A9-9EBA0A6C3E24}">
      <dgm:prSet/>
      <dgm:spPr/>
      <dgm:t>
        <a:bodyPr/>
        <a:lstStyle/>
        <a:p>
          <a:endParaRPr lang="pt-BR"/>
        </a:p>
      </dgm:t>
    </dgm:pt>
    <dgm:pt modelId="{0251FD22-DE43-467E-A041-C7A0EC1D15E5}">
      <dgm:prSet phldrT="[Texto]"/>
      <dgm:spPr/>
      <dgm:t>
        <a:bodyPr/>
        <a:lstStyle/>
        <a:p>
          <a:r>
            <a:rPr lang="pt-BR" dirty="0" smtClean="0">
              <a:solidFill>
                <a:schemeClr val="accent5"/>
              </a:solidFill>
            </a:rPr>
            <a:t>Criação do Grupo de Trabalho (Paranaíba-DF, Preto e Maranhão)</a:t>
          </a:r>
          <a:endParaRPr lang="pt-BR" dirty="0">
            <a:solidFill>
              <a:schemeClr val="accent5"/>
            </a:solidFill>
          </a:endParaRPr>
        </a:p>
      </dgm:t>
    </dgm:pt>
    <dgm:pt modelId="{B2968F44-FF26-4F82-BC05-BC943AFA4408}" type="parTrans" cxnId="{6E4759F4-5E81-4958-87C3-9C774B53B80A}">
      <dgm:prSet/>
      <dgm:spPr/>
      <dgm:t>
        <a:bodyPr/>
        <a:lstStyle/>
        <a:p>
          <a:endParaRPr lang="pt-BR"/>
        </a:p>
      </dgm:t>
    </dgm:pt>
    <dgm:pt modelId="{B1E0C404-94B9-4B35-9196-6A841E9C115B}" type="sibTrans" cxnId="{6E4759F4-5E81-4958-87C3-9C774B53B80A}">
      <dgm:prSet/>
      <dgm:spPr/>
      <dgm:t>
        <a:bodyPr/>
        <a:lstStyle/>
        <a:p>
          <a:endParaRPr lang="pt-BR"/>
        </a:p>
      </dgm:t>
    </dgm:pt>
    <dgm:pt modelId="{9CE0E754-BCCD-49C2-8921-CE9186AC88F4}">
      <dgm:prSet phldrT="[Texto]"/>
      <dgm:spPr/>
      <dgm:t>
        <a:bodyPr/>
        <a:lstStyle/>
        <a:p>
          <a:r>
            <a:rPr lang="pt-BR" dirty="0" err="1" smtClean="0"/>
            <a:t>CBHs</a:t>
          </a:r>
          <a:endParaRPr lang="pt-BR" dirty="0"/>
        </a:p>
      </dgm:t>
    </dgm:pt>
    <dgm:pt modelId="{94A58D60-876E-43AC-B83D-A903AF588EA7}" type="parTrans" cxnId="{6667071D-0BD4-40FD-9B68-BBC1186C5859}">
      <dgm:prSet/>
      <dgm:spPr/>
      <dgm:t>
        <a:bodyPr/>
        <a:lstStyle/>
        <a:p>
          <a:endParaRPr lang="pt-BR"/>
        </a:p>
      </dgm:t>
    </dgm:pt>
    <dgm:pt modelId="{CF756ED6-3204-4D55-B476-A79C4F7BE780}" type="sibTrans" cxnId="{6667071D-0BD4-40FD-9B68-BBC1186C5859}">
      <dgm:prSet/>
      <dgm:spPr/>
      <dgm:t>
        <a:bodyPr/>
        <a:lstStyle/>
        <a:p>
          <a:endParaRPr lang="pt-BR"/>
        </a:p>
      </dgm:t>
    </dgm:pt>
    <dgm:pt modelId="{FACBF316-7AA1-4B03-B2CE-A2FF4BA2EA20}">
      <dgm:prSet phldrT="[Texto]"/>
      <dgm:spPr/>
      <dgm:t>
        <a:bodyPr/>
        <a:lstStyle/>
        <a:p>
          <a:r>
            <a:rPr lang="pt-BR" dirty="0" smtClean="0">
              <a:solidFill>
                <a:schemeClr val="accent5"/>
              </a:solidFill>
            </a:rPr>
            <a:t>Aprovação da plenária dos (</a:t>
          </a:r>
          <a:r>
            <a:rPr lang="pt-BR" dirty="0" err="1" smtClean="0">
              <a:solidFill>
                <a:schemeClr val="accent5"/>
              </a:solidFill>
            </a:rPr>
            <a:t>CBHs</a:t>
          </a:r>
          <a:r>
            <a:rPr lang="pt-BR" dirty="0" smtClean="0">
              <a:solidFill>
                <a:schemeClr val="accent5"/>
              </a:solidFill>
            </a:rPr>
            <a:t>)</a:t>
          </a:r>
          <a:endParaRPr lang="pt-BR" dirty="0">
            <a:solidFill>
              <a:schemeClr val="accent5"/>
            </a:solidFill>
          </a:endParaRPr>
        </a:p>
      </dgm:t>
    </dgm:pt>
    <dgm:pt modelId="{F2956EBC-F5E7-46C6-82EA-F7C3CC958180}" type="parTrans" cxnId="{CF5738A2-B12B-43E9-8609-1B78D4B6C8A3}">
      <dgm:prSet/>
      <dgm:spPr/>
      <dgm:t>
        <a:bodyPr/>
        <a:lstStyle/>
        <a:p>
          <a:endParaRPr lang="pt-BR"/>
        </a:p>
      </dgm:t>
    </dgm:pt>
    <dgm:pt modelId="{4F886067-F0A0-4EE6-AEA2-638215551CA6}" type="sibTrans" cxnId="{CF5738A2-B12B-43E9-8609-1B78D4B6C8A3}">
      <dgm:prSet/>
      <dgm:spPr/>
      <dgm:t>
        <a:bodyPr/>
        <a:lstStyle/>
        <a:p>
          <a:endParaRPr lang="pt-BR"/>
        </a:p>
      </dgm:t>
    </dgm:pt>
    <dgm:pt modelId="{65F0BC04-68E1-43B9-AC79-A373AA6B9BB7}">
      <dgm:prSet phldrT="[Texto]"/>
      <dgm:spPr/>
      <dgm:t>
        <a:bodyPr/>
        <a:lstStyle/>
        <a:p>
          <a:r>
            <a:rPr lang="pt-BR" dirty="0" smtClean="0"/>
            <a:t>CRH-DF</a:t>
          </a:r>
          <a:endParaRPr lang="pt-BR" dirty="0"/>
        </a:p>
      </dgm:t>
    </dgm:pt>
    <dgm:pt modelId="{2E5DCA56-9707-44E8-B91C-952851140DD5}" type="parTrans" cxnId="{C4D247E9-BEDA-4DF9-A8AD-99E1526D2FEC}">
      <dgm:prSet/>
      <dgm:spPr/>
      <dgm:t>
        <a:bodyPr/>
        <a:lstStyle/>
        <a:p>
          <a:endParaRPr lang="pt-BR"/>
        </a:p>
      </dgm:t>
    </dgm:pt>
    <dgm:pt modelId="{04B6AAA5-B2FA-407F-BC6C-10C2052B5BBE}" type="sibTrans" cxnId="{C4D247E9-BEDA-4DF9-A8AD-99E1526D2FEC}">
      <dgm:prSet/>
      <dgm:spPr/>
      <dgm:t>
        <a:bodyPr/>
        <a:lstStyle/>
        <a:p>
          <a:endParaRPr lang="pt-BR"/>
        </a:p>
      </dgm:t>
    </dgm:pt>
    <dgm:pt modelId="{FCA2E111-7F22-4AE1-9E53-3D3669EA3375}">
      <dgm:prSet phldrT="[Texto]"/>
      <dgm:spPr/>
      <dgm:t>
        <a:bodyPr/>
        <a:lstStyle/>
        <a:p>
          <a:r>
            <a:rPr lang="pt-BR" dirty="0" smtClean="0">
              <a:solidFill>
                <a:schemeClr val="accent2">
                  <a:lumMod val="75000"/>
                </a:schemeClr>
              </a:solidFill>
            </a:rPr>
            <a:t>Apresentação ao Conselho de Recursos Hídricos do DF (CRH-DF)</a:t>
          </a:r>
          <a:endParaRPr lang="pt-BR" dirty="0">
            <a:solidFill>
              <a:schemeClr val="accent2">
                <a:lumMod val="75000"/>
              </a:schemeClr>
            </a:solidFill>
          </a:endParaRPr>
        </a:p>
      </dgm:t>
    </dgm:pt>
    <dgm:pt modelId="{3F5C71F7-72F6-4F06-B005-34AE968A324A}" type="parTrans" cxnId="{01033FE3-E8BF-4FB9-A580-3237BAFEA1EF}">
      <dgm:prSet/>
      <dgm:spPr/>
      <dgm:t>
        <a:bodyPr/>
        <a:lstStyle/>
        <a:p>
          <a:endParaRPr lang="pt-BR"/>
        </a:p>
      </dgm:t>
    </dgm:pt>
    <dgm:pt modelId="{ACECC49D-1886-4CE1-8936-D8883DCEFFA6}" type="sibTrans" cxnId="{01033FE3-E8BF-4FB9-A580-3237BAFEA1EF}">
      <dgm:prSet/>
      <dgm:spPr/>
      <dgm:t>
        <a:bodyPr/>
        <a:lstStyle/>
        <a:p>
          <a:endParaRPr lang="pt-BR"/>
        </a:p>
      </dgm:t>
    </dgm:pt>
    <dgm:pt modelId="{8E6ECA39-C277-4A0D-8317-E8358AA4C843}">
      <dgm:prSet phldrT="[Texto]"/>
      <dgm:spPr/>
      <dgm:t>
        <a:bodyPr/>
        <a:lstStyle/>
        <a:p>
          <a:r>
            <a:rPr lang="pt-BR" dirty="0" smtClean="0">
              <a:solidFill>
                <a:schemeClr val="accent2">
                  <a:lumMod val="75000"/>
                </a:schemeClr>
              </a:solidFill>
            </a:rPr>
            <a:t>Aprovação do CRH-DF</a:t>
          </a:r>
          <a:endParaRPr lang="pt-BR" dirty="0">
            <a:solidFill>
              <a:schemeClr val="accent2">
                <a:lumMod val="75000"/>
              </a:schemeClr>
            </a:solidFill>
          </a:endParaRPr>
        </a:p>
      </dgm:t>
    </dgm:pt>
    <dgm:pt modelId="{24F05868-55DF-4BD5-BCCD-E485682E5AE5}" type="parTrans" cxnId="{9725C4CB-C56D-4CE9-A927-727E2749342D}">
      <dgm:prSet/>
      <dgm:spPr/>
      <dgm:t>
        <a:bodyPr/>
        <a:lstStyle/>
        <a:p>
          <a:endParaRPr lang="pt-BR"/>
        </a:p>
      </dgm:t>
    </dgm:pt>
    <dgm:pt modelId="{97298357-D792-487E-868B-832C3B6EFB46}" type="sibTrans" cxnId="{9725C4CB-C56D-4CE9-A927-727E2749342D}">
      <dgm:prSet/>
      <dgm:spPr/>
      <dgm:t>
        <a:bodyPr/>
        <a:lstStyle/>
        <a:p>
          <a:endParaRPr lang="pt-BR"/>
        </a:p>
      </dgm:t>
    </dgm:pt>
    <dgm:pt modelId="{2CB91992-0B6D-4DDE-AFC4-64801BCF5737}">
      <dgm:prSet phldrT="[Texto]"/>
      <dgm:spPr/>
      <dgm:t>
        <a:bodyPr/>
        <a:lstStyle/>
        <a:p>
          <a:r>
            <a:rPr lang="pt-BR" dirty="0" smtClean="0">
              <a:solidFill>
                <a:schemeClr val="accent5"/>
              </a:solidFill>
            </a:rPr>
            <a:t>Apresentação à plenária da reunião conjunta entre os 3 Comitês de Bacias Hidrográficas (</a:t>
          </a:r>
          <a:r>
            <a:rPr lang="pt-BR" dirty="0" err="1" smtClean="0">
              <a:solidFill>
                <a:schemeClr val="accent5"/>
              </a:solidFill>
            </a:rPr>
            <a:t>CBHs</a:t>
          </a:r>
          <a:r>
            <a:rPr lang="pt-BR" dirty="0" smtClean="0">
              <a:solidFill>
                <a:schemeClr val="accent5"/>
              </a:solidFill>
            </a:rPr>
            <a:t>)</a:t>
          </a:r>
          <a:endParaRPr lang="pt-BR" dirty="0">
            <a:solidFill>
              <a:schemeClr val="accent5"/>
            </a:solidFill>
          </a:endParaRPr>
        </a:p>
      </dgm:t>
    </dgm:pt>
    <dgm:pt modelId="{17603234-324C-447F-9D4A-EB51F2310CBB}" type="parTrans" cxnId="{F6F2F83D-DC97-4002-916C-F532DB2418D3}">
      <dgm:prSet/>
      <dgm:spPr/>
      <dgm:t>
        <a:bodyPr/>
        <a:lstStyle/>
        <a:p>
          <a:endParaRPr lang="pt-BR"/>
        </a:p>
      </dgm:t>
    </dgm:pt>
    <dgm:pt modelId="{7374DBDB-003E-4921-B9CB-29574A21C224}" type="sibTrans" cxnId="{F6F2F83D-DC97-4002-916C-F532DB2418D3}">
      <dgm:prSet/>
      <dgm:spPr/>
      <dgm:t>
        <a:bodyPr/>
        <a:lstStyle/>
        <a:p>
          <a:endParaRPr lang="pt-BR"/>
        </a:p>
      </dgm:t>
    </dgm:pt>
    <dgm:pt modelId="{643F285E-35DF-4A4F-8C7B-54CDE2B8ECA4}" type="pres">
      <dgm:prSet presAssocID="{5407BED9-6988-48E3-8BC8-F774C1B6EE1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23E450A-3507-4C0A-B5D6-86A4FA8007C0}" type="pres">
      <dgm:prSet presAssocID="{5E0062A9-BE0E-4951-BEFF-8AD31C5CDCE4}" presName="composite" presStyleCnt="0"/>
      <dgm:spPr/>
    </dgm:pt>
    <dgm:pt modelId="{6409256D-F6EB-47C2-B118-64A45B17DF19}" type="pres">
      <dgm:prSet presAssocID="{5E0062A9-BE0E-4951-BEFF-8AD31C5CDCE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D75C140-6F5B-48E5-8982-EC8E47A13215}" type="pres">
      <dgm:prSet presAssocID="{5E0062A9-BE0E-4951-BEFF-8AD31C5CDCE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018AF32-71AB-4ED4-B537-0E107D83C283}" type="pres">
      <dgm:prSet presAssocID="{0547303F-5049-4B08-9C89-B8529C1B127E}" presName="sp" presStyleCnt="0"/>
      <dgm:spPr/>
    </dgm:pt>
    <dgm:pt modelId="{2AC0AF5A-64C2-494A-841D-2080B99CC7C5}" type="pres">
      <dgm:prSet presAssocID="{9CE0E754-BCCD-49C2-8921-CE9186AC88F4}" presName="composite" presStyleCnt="0"/>
      <dgm:spPr/>
    </dgm:pt>
    <dgm:pt modelId="{9F616FE4-7665-4A54-A236-E196F33DD7AD}" type="pres">
      <dgm:prSet presAssocID="{9CE0E754-BCCD-49C2-8921-CE9186AC88F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3D635F8-85A2-442B-8DBE-0922C3BAD05A}" type="pres">
      <dgm:prSet presAssocID="{9CE0E754-BCCD-49C2-8921-CE9186AC88F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D19EB11-6743-4F4C-B324-75D6BF86072C}" type="pres">
      <dgm:prSet presAssocID="{CF756ED6-3204-4D55-B476-A79C4F7BE780}" presName="sp" presStyleCnt="0"/>
      <dgm:spPr/>
    </dgm:pt>
    <dgm:pt modelId="{8F32BA2E-0C43-49F4-851A-4FA026D6BF92}" type="pres">
      <dgm:prSet presAssocID="{65F0BC04-68E1-43B9-AC79-A373AA6B9BB7}" presName="composite" presStyleCnt="0"/>
      <dgm:spPr/>
    </dgm:pt>
    <dgm:pt modelId="{DA45B316-134B-4493-A4DC-A16A94481BDB}" type="pres">
      <dgm:prSet presAssocID="{65F0BC04-68E1-43B9-AC79-A373AA6B9BB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13F4E31-35C9-443B-86D8-2979A3AF7518}" type="pres">
      <dgm:prSet presAssocID="{65F0BC04-68E1-43B9-AC79-A373AA6B9BB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CC16F38-3FC2-41C6-A421-77CADCAD5F83}" type="presOf" srcId="{2CB91992-0B6D-4DDE-AFC4-64801BCF5737}" destId="{E3D635F8-85A2-442B-8DBE-0922C3BAD05A}" srcOrd="0" destOrd="0" presId="urn:microsoft.com/office/officeart/2005/8/layout/chevron2"/>
    <dgm:cxn modelId="{C4D247E9-BEDA-4DF9-A8AD-99E1526D2FEC}" srcId="{5407BED9-6988-48E3-8BC8-F774C1B6EE13}" destId="{65F0BC04-68E1-43B9-AC79-A373AA6B9BB7}" srcOrd="2" destOrd="0" parTransId="{2E5DCA56-9707-44E8-B91C-952851140DD5}" sibTransId="{04B6AAA5-B2FA-407F-BC6C-10C2052B5BBE}"/>
    <dgm:cxn modelId="{CC6EBAF7-5913-4719-B4EE-996CA665F9E1}" type="presOf" srcId="{65F0BC04-68E1-43B9-AC79-A373AA6B9BB7}" destId="{DA45B316-134B-4493-A4DC-A16A94481BDB}" srcOrd="0" destOrd="0" presId="urn:microsoft.com/office/officeart/2005/8/layout/chevron2"/>
    <dgm:cxn modelId="{4CE36838-6404-49B8-BA20-918209E6E2DE}" type="presOf" srcId="{5E0062A9-BE0E-4951-BEFF-8AD31C5CDCE4}" destId="{6409256D-F6EB-47C2-B118-64A45B17DF19}" srcOrd="0" destOrd="0" presId="urn:microsoft.com/office/officeart/2005/8/layout/chevron2"/>
    <dgm:cxn modelId="{01033FE3-E8BF-4FB9-A580-3237BAFEA1EF}" srcId="{65F0BC04-68E1-43B9-AC79-A373AA6B9BB7}" destId="{FCA2E111-7F22-4AE1-9E53-3D3669EA3375}" srcOrd="0" destOrd="0" parTransId="{3F5C71F7-72F6-4F06-B005-34AE968A324A}" sibTransId="{ACECC49D-1886-4CE1-8936-D8883DCEFFA6}"/>
    <dgm:cxn modelId="{4F57C3B3-029C-4BB6-A06C-B64219F372F1}" srcId="{5407BED9-6988-48E3-8BC8-F774C1B6EE13}" destId="{5E0062A9-BE0E-4951-BEFF-8AD31C5CDCE4}" srcOrd="0" destOrd="0" parTransId="{312B768D-81C0-4228-9D8B-9906627E9498}" sibTransId="{0547303F-5049-4B08-9C89-B8529C1B127E}"/>
    <dgm:cxn modelId="{FF0821A0-B50D-488B-8208-E34BBA672490}" type="presOf" srcId="{9CE0E754-BCCD-49C2-8921-CE9186AC88F4}" destId="{9F616FE4-7665-4A54-A236-E196F33DD7AD}" srcOrd="0" destOrd="0" presId="urn:microsoft.com/office/officeart/2005/8/layout/chevron2"/>
    <dgm:cxn modelId="{EA46FD8E-8983-4675-89DF-5107AB6FFE8C}" type="presOf" srcId="{5407BED9-6988-48E3-8BC8-F774C1B6EE13}" destId="{643F285E-35DF-4A4F-8C7B-54CDE2B8ECA4}" srcOrd="0" destOrd="0" presId="urn:microsoft.com/office/officeart/2005/8/layout/chevron2"/>
    <dgm:cxn modelId="{1B72DFB9-35A6-448A-860F-BFD3ED7C2363}" type="presOf" srcId="{FACBF316-7AA1-4B03-B2CE-A2FF4BA2EA20}" destId="{E3D635F8-85A2-442B-8DBE-0922C3BAD05A}" srcOrd="0" destOrd="1" presId="urn:microsoft.com/office/officeart/2005/8/layout/chevron2"/>
    <dgm:cxn modelId="{F0F8D5AD-6AFD-468C-B7A9-9EBA0A6C3E24}" srcId="{5E0062A9-BE0E-4951-BEFF-8AD31C5CDCE4}" destId="{3DE7998B-90A3-46CF-91C4-79501C4DF0BE}" srcOrd="0" destOrd="0" parTransId="{1F5B1F10-B779-4845-957E-B808541189B5}" sibTransId="{351C8552-5042-46ED-9436-C7369C4B1ED8}"/>
    <dgm:cxn modelId="{F4D8C250-CFC7-4CC3-B301-24747F86CC51}" type="presOf" srcId="{FCA2E111-7F22-4AE1-9E53-3D3669EA3375}" destId="{D13F4E31-35C9-443B-86D8-2979A3AF7518}" srcOrd="0" destOrd="0" presId="urn:microsoft.com/office/officeart/2005/8/layout/chevron2"/>
    <dgm:cxn modelId="{F6F2F83D-DC97-4002-916C-F532DB2418D3}" srcId="{9CE0E754-BCCD-49C2-8921-CE9186AC88F4}" destId="{2CB91992-0B6D-4DDE-AFC4-64801BCF5737}" srcOrd="0" destOrd="0" parTransId="{17603234-324C-447F-9D4A-EB51F2310CBB}" sibTransId="{7374DBDB-003E-4921-B9CB-29574A21C224}"/>
    <dgm:cxn modelId="{6E4759F4-5E81-4958-87C3-9C774B53B80A}" srcId="{5E0062A9-BE0E-4951-BEFF-8AD31C5CDCE4}" destId="{0251FD22-DE43-467E-A041-C7A0EC1D15E5}" srcOrd="1" destOrd="0" parTransId="{B2968F44-FF26-4F82-BC05-BC943AFA4408}" sibTransId="{B1E0C404-94B9-4B35-9196-6A841E9C115B}"/>
    <dgm:cxn modelId="{10F9B9DB-0A82-413C-9372-DE411A92FEFF}" type="presOf" srcId="{0251FD22-DE43-467E-A041-C7A0EC1D15E5}" destId="{8D75C140-6F5B-48E5-8982-EC8E47A13215}" srcOrd="0" destOrd="1" presId="urn:microsoft.com/office/officeart/2005/8/layout/chevron2"/>
    <dgm:cxn modelId="{22A40DBD-D35F-4B84-B2DD-8FA30EDBBD19}" type="presOf" srcId="{3DE7998B-90A3-46CF-91C4-79501C4DF0BE}" destId="{8D75C140-6F5B-48E5-8982-EC8E47A13215}" srcOrd="0" destOrd="0" presId="urn:microsoft.com/office/officeart/2005/8/layout/chevron2"/>
    <dgm:cxn modelId="{FDA9B2BB-232C-4EC1-A678-EE6FE02C0900}" type="presOf" srcId="{8E6ECA39-C277-4A0D-8317-E8358AA4C843}" destId="{D13F4E31-35C9-443B-86D8-2979A3AF7518}" srcOrd="0" destOrd="1" presId="urn:microsoft.com/office/officeart/2005/8/layout/chevron2"/>
    <dgm:cxn modelId="{CF5738A2-B12B-43E9-8609-1B78D4B6C8A3}" srcId="{9CE0E754-BCCD-49C2-8921-CE9186AC88F4}" destId="{FACBF316-7AA1-4B03-B2CE-A2FF4BA2EA20}" srcOrd="1" destOrd="0" parTransId="{F2956EBC-F5E7-46C6-82EA-F7C3CC958180}" sibTransId="{4F886067-F0A0-4EE6-AEA2-638215551CA6}"/>
    <dgm:cxn modelId="{9725C4CB-C56D-4CE9-A927-727E2749342D}" srcId="{65F0BC04-68E1-43B9-AC79-A373AA6B9BB7}" destId="{8E6ECA39-C277-4A0D-8317-E8358AA4C843}" srcOrd="1" destOrd="0" parTransId="{24F05868-55DF-4BD5-BCCD-E485682E5AE5}" sibTransId="{97298357-D792-487E-868B-832C3B6EFB46}"/>
    <dgm:cxn modelId="{6667071D-0BD4-40FD-9B68-BBC1186C5859}" srcId="{5407BED9-6988-48E3-8BC8-F774C1B6EE13}" destId="{9CE0E754-BCCD-49C2-8921-CE9186AC88F4}" srcOrd="1" destOrd="0" parTransId="{94A58D60-876E-43AC-B83D-A903AF588EA7}" sibTransId="{CF756ED6-3204-4D55-B476-A79C4F7BE780}"/>
    <dgm:cxn modelId="{5C6E29C1-E457-4205-AFD9-295CB8F65B94}" type="presParOf" srcId="{643F285E-35DF-4A4F-8C7B-54CDE2B8ECA4}" destId="{E23E450A-3507-4C0A-B5D6-86A4FA8007C0}" srcOrd="0" destOrd="0" presId="urn:microsoft.com/office/officeart/2005/8/layout/chevron2"/>
    <dgm:cxn modelId="{097B7CB8-1820-48F0-97B9-C1A4AEF4D0B0}" type="presParOf" srcId="{E23E450A-3507-4C0A-B5D6-86A4FA8007C0}" destId="{6409256D-F6EB-47C2-B118-64A45B17DF19}" srcOrd="0" destOrd="0" presId="urn:microsoft.com/office/officeart/2005/8/layout/chevron2"/>
    <dgm:cxn modelId="{6F5BD6AC-FF16-4E1F-ADF9-02D30F92FE39}" type="presParOf" srcId="{E23E450A-3507-4C0A-B5D6-86A4FA8007C0}" destId="{8D75C140-6F5B-48E5-8982-EC8E47A13215}" srcOrd="1" destOrd="0" presId="urn:microsoft.com/office/officeart/2005/8/layout/chevron2"/>
    <dgm:cxn modelId="{3B975FF0-71D9-4BCC-8573-C7103AE7FD54}" type="presParOf" srcId="{643F285E-35DF-4A4F-8C7B-54CDE2B8ECA4}" destId="{9018AF32-71AB-4ED4-B537-0E107D83C283}" srcOrd="1" destOrd="0" presId="urn:microsoft.com/office/officeart/2005/8/layout/chevron2"/>
    <dgm:cxn modelId="{92C0BE66-4A80-4EFE-A745-3769BBDA7A4F}" type="presParOf" srcId="{643F285E-35DF-4A4F-8C7B-54CDE2B8ECA4}" destId="{2AC0AF5A-64C2-494A-841D-2080B99CC7C5}" srcOrd="2" destOrd="0" presId="urn:microsoft.com/office/officeart/2005/8/layout/chevron2"/>
    <dgm:cxn modelId="{A2014D60-F3DA-4384-A32D-654CE16190BE}" type="presParOf" srcId="{2AC0AF5A-64C2-494A-841D-2080B99CC7C5}" destId="{9F616FE4-7665-4A54-A236-E196F33DD7AD}" srcOrd="0" destOrd="0" presId="urn:microsoft.com/office/officeart/2005/8/layout/chevron2"/>
    <dgm:cxn modelId="{63AED6CA-B003-4D43-B5DE-41DE218B0AEE}" type="presParOf" srcId="{2AC0AF5A-64C2-494A-841D-2080B99CC7C5}" destId="{E3D635F8-85A2-442B-8DBE-0922C3BAD05A}" srcOrd="1" destOrd="0" presId="urn:microsoft.com/office/officeart/2005/8/layout/chevron2"/>
    <dgm:cxn modelId="{7625274F-4638-4691-9BA7-C9D6351B5C07}" type="presParOf" srcId="{643F285E-35DF-4A4F-8C7B-54CDE2B8ECA4}" destId="{1D19EB11-6743-4F4C-B324-75D6BF86072C}" srcOrd="3" destOrd="0" presId="urn:microsoft.com/office/officeart/2005/8/layout/chevron2"/>
    <dgm:cxn modelId="{02255DDF-CCF4-4BF0-B0FB-69B38B5BA52D}" type="presParOf" srcId="{643F285E-35DF-4A4F-8C7B-54CDE2B8ECA4}" destId="{8F32BA2E-0C43-49F4-851A-4FA026D6BF92}" srcOrd="4" destOrd="0" presId="urn:microsoft.com/office/officeart/2005/8/layout/chevron2"/>
    <dgm:cxn modelId="{C3EF202B-60B5-48F5-BDAC-6CC0CB35DBC8}" type="presParOf" srcId="{8F32BA2E-0C43-49F4-851A-4FA026D6BF92}" destId="{DA45B316-134B-4493-A4DC-A16A94481BDB}" srcOrd="0" destOrd="0" presId="urn:microsoft.com/office/officeart/2005/8/layout/chevron2"/>
    <dgm:cxn modelId="{0F2022A6-84AC-41AA-A52A-09500B8622C3}" type="presParOf" srcId="{8F32BA2E-0C43-49F4-851A-4FA026D6BF92}" destId="{D13F4E31-35C9-443B-86D8-2979A3AF751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D87D1B-13B1-41E2-896A-F9142F360F0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218E035-EC6A-4CD9-87C2-118F275D11D9}">
      <dgm:prSet phldrT="[Texto]"/>
      <dgm:spPr/>
      <dgm:t>
        <a:bodyPr/>
        <a:lstStyle/>
        <a:p>
          <a:pPr algn="ctr"/>
          <a:r>
            <a:rPr lang="pt-BR"/>
            <a:t>Formação do GT</a:t>
          </a:r>
        </a:p>
      </dgm:t>
    </dgm:pt>
    <dgm:pt modelId="{2F6130A1-B7B9-4A44-A9B9-BCD5CCDD17E3}" type="parTrans" cxnId="{2FCBC635-752E-4781-A58F-96AA47C42993}">
      <dgm:prSet/>
      <dgm:spPr/>
      <dgm:t>
        <a:bodyPr/>
        <a:lstStyle/>
        <a:p>
          <a:pPr algn="ctr"/>
          <a:endParaRPr lang="pt-BR"/>
        </a:p>
      </dgm:t>
    </dgm:pt>
    <dgm:pt modelId="{967D2D91-BDEF-4B4D-AE54-8D57C2E2EDC8}" type="sibTrans" cxnId="{2FCBC635-752E-4781-A58F-96AA47C42993}">
      <dgm:prSet/>
      <dgm:spPr/>
      <dgm:t>
        <a:bodyPr/>
        <a:lstStyle/>
        <a:p>
          <a:pPr algn="ctr"/>
          <a:endParaRPr lang="pt-BR"/>
        </a:p>
      </dgm:t>
    </dgm:pt>
    <dgm:pt modelId="{E3FF617F-059D-41B7-9DD1-12216844D712}">
      <dgm:prSet phldrT="[Texto]"/>
      <dgm:spPr/>
      <dgm:t>
        <a:bodyPr/>
        <a:lstStyle/>
        <a:p>
          <a:pPr algn="ctr"/>
          <a:r>
            <a:rPr lang="pt-BR"/>
            <a:t>O Grupo de Trabalho foi formado por representantes do 3 CBHs do Distrito Federal: Aflufntes do Paranaíba no DF, Preto e Maranhão</a:t>
          </a:r>
        </a:p>
      </dgm:t>
    </dgm:pt>
    <dgm:pt modelId="{B0B6071B-1761-4447-A4AB-FAF54208324D}" type="parTrans" cxnId="{7F672A41-4BFA-4722-B6B4-F106D985966B}">
      <dgm:prSet/>
      <dgm:spPr/>
      <dgm:t>
        <a:bodyPr/>
        <a:lstStyle/>
        <a:p>
          <a:pPr algn="ctr"/>
          <a:endParaRPr lang="pt-BR"/>
        </a:p>
      </dgm:t>
    </dgm:pt>
    <dgm:pt modelId="{90ADAFF6-6D6B-455F-A2BD-E4F93BCD5DB2}" type="sibTrans" cxnId="{7F672A41-4BFA-4722-B6B4-F106D985966B}">
      <dgm:prSet/>
      <dgm:spPr/>
      <dgm:t>
        <a:bodyPr/>
        <a:lstStyle/>
        <a:p>
          <a:pPr algn="ctr"/>
          <a:endParaRPr lang="pt-BR"/>
        </a:p>
      </dgm:t>
    </dgm:pt>
    <dgm:pt modelId="{9A7F77FF-6D87-4203-90CA-91B985B82FC5}">
      <dgm:prSet phldrT="[Texto]"/>
      <dgm:spPr/>
      <dgm:t>
        <a:bodyPr/>
        <a:lstStyle/>
        <a:p>
          <a:pPr algn="ctr"/>
          <a:r>
            <a:rPr lang="pt-BR"/>
            <a:t>Análise de outras metodologias de Cobrança pelo uso de Recursos Hídricos</a:t>
          </a:r>
        </a:p>
      </dgm:t>
    </dgm:pt>
    <dgm:pt modelId="{0E2C98C6-111B-45F5-87B9-D493323B39DC}" type="parTrans" cxnId="{FE2E9B16-4DD6-47F1-A3E5-368B4197C846}">
      <dgm:prSet/>
      <dgm:spPr/>
      <dgm:t>
        <a:bodyPr/>
        <a:lstStyle/>
        <a:p>
          <a:pPr algn="ctr"/>
          <a:endParaRPr lang="pt-BR"/>
        </a:p>
      </dgm:t>
    </dgm:pt>
    <dgm:pt modelId="{F23FDB2F-8CA5-4B2D-B8AA-5EA6D9CDF57C}" type="sibTrans" cxnId="{FE2E9B16-4DD6-47F1-A3E5-368B4197C846}">
      <dgm:prSet/>
      <dgm:spPr/>
      <dgm:t>
        <a:bodyPr/>
        <a:lstStyle/>
        <a:p>
          <a:pPr algn="ctr"/>
          <a:endParaRPr lang="pt-BR"/>
        </a:p>
      </dgm:t>
    </dgm:pt>
    <dgm:pt modelId="{2AFE0BA0-4773-4AC5-AA0F-8B69CEC0041A}">
      <dgm:prSet phldrT="[Texto]"/>
      <dgm:spPr/>
      <dgm:t>
        <a:bodyPr/>
        <a:lstStyle/>
        <a:p>
          <a:pPr algn="ctr"/>
          <a:r>
            <a:rPr lang="pt-BR"/>
            <a:t>Representantes de cada setor fizeram a apresentação de metodologias de cobrança de outros CBHS</a:t>
          </a:r>
        </a:p>
      </dgm:t>
    </dgm:pt>
    <dgm:pt modelId="{BA7B02EB-55A1-46AA-B9AC-2980F4235F84}" type="parTrans" cxnId="{EE512167-76AF-4C65-87E4-1BDF48ED3A92}">
      <dgm:prSet/>
      <dgm:spPr/>
      <dgm:t>
        <a:bodyPr/>
        <a:lstStyle/>
        <a:p>
          <a:pPr algn="ctr"/>
          <a:endParaRPr lang="pt-BR"/>
        </a:p>
      </dgm:t>
    </dgm:pt>
    <dgm:pt modelId="{F43C27A1-5C65-41B6-8C00-F1459BE524FF}" type="sibTrans" cxnId="{EE512167-76AF-4C65-87E4-1BDF48ED3A92}">
      <dgm:prSet/>
      <dgm:spPr/>
      <dgm:t>
        <a:bodyPr/>
        <a:lstStyle/>
        <a:p>
          <a:pPr algn="ctr"/>
          <a:endParaRPr lang="pt-BR"/>
        </a:p>
      </dgm:t>
    </dgm:pt>
    <dgm:pt modelId="{FB540E8F-9DD1-4736-B39E-DE064CFED3CF}">
      <dgm:prSet phldrT="[Texto]"/>
      <dgm:spPr/>
      <dgm:t>
        <a:bodyPr/>
        <a:lstStyle/>
        <a:p>
          <a:pPr algn="ctr"/>
          <a:r>
            <a:rPr lang="pt-BR"/>
            <a:t>Esclarecimentos a respeito de assunto correlatos</a:t>
          </a:r>
        </a:p>
      </dgm:t>
    </dgm:pt>
    <dgm:pt modelId="{D85DD715-8D54-48AE-8754-EDB35E517C91}" type="parTrans" cxnId="{CE88CD95-776D-4075-A93D-4137D029D5EA}">
      <dgm:prSet/>
      <dgm:spPr/>
      <dgm:t>
        <a:bodyPr/>
        <a:lstStyle/>
        <a:p>
          <a:pPr algn="ctr"/>
          <a:endParaRPr lang="pt-BR"/>
        </a:p>
      </dgm:t>
    </dgm:pt>
    <dgm:pt modelId="{92C22103-6B8E-4944-AC1C-F79C874B6513}" type="sibTrans" cxnId="{CE88CD95-776D-4075-A93D-4137D029D5EA}">
      <dgm:prSet/>
      <dgm:spPr/>
      <dgm:t>
        <a:bodyPr/>
        <a:lstStyle/>
        <a:p>
          <a:pPr algn="ctr"/>
          <a:endParaRPr lang="pt-BR"/>
        </a:p>
      </dgm:t>
    </dgm:pt>
    <dgm:pt modelId="{B8126770-59CF-4ECD-BA50-D18A1BA14EA4}">
      <dgm:prSet phldrT="[Texto]"/>
      <dgm:spPr/>
      <dgm:t>
        <a:bodyPr/>
        <a:lstStyle/>
        <a:p>
          <a:pPr algn="ctr"/>
          <a:r>
            <a:rPr lang="pt-BR"/>
            <a:t>Assuntos como Cadastro de Outorgas, Enquadramento e Monitoramento de Qualidade da Água </a:t>
          </a:r>
        </a:p>
      </dgm:t>
    </dgm:pt>
    <dgm:pt modelId="{6F980E1A-695E-484C-A1B9-356EB847C12E}" type="parTrans" cxnId="{3551501B-56B6-42C8-A30D-EE002855A33A}">
      <dgm:prSet/>
      <dgm:spPr/>
      <dgm:t>
        <a:bodyPr/>
        <a:lstStyle/>
        <a:p>
          <a:pPr algn="ctr"/>
          <a:endParaRPr lang="pt-BR"/>
        </a:p>
      </dgm:t>
    </dgm:pt>
    <dgm:pt modelId="{DF9F5520-4A02-4424-8607-AD08C746D595}" type="sibTrans" cxnId="{3551501B-56B6-42C8-A30D-EE002855A33A}">
      <dgm:prSet/>
      <dgm:spPr/>
      <dgm:t>
        <a:bodyPr/>
        <a:lstStyle/>
        <a:p>
          <a:pPr algn="ctr"/>
          <a:endParaRPr lang="pt-BR"/>
        </a:p>
      </dgm:t>
    </dgm:pt>
    <dgm:pt modelId="{ADF1517F-47BB-4FF6-9CD9-BB97C6385AAE}">
      <dgm:prSet phldrT="[Texto]"/>
      <dgm:spPr/>
      <dgm:t>
        <a:bodyPr/>
        <a:lstStyle/>
        <a:p>
          <a:pPr algn="ctr"/>
          <a:r>
            <a:rPr lang="pt-BR"/>
            <a:t>Simulação de Custos de uma agência de bacia</a:t>
          </a:r>
        </a:p>
      </dgm:t>
    </dgm:pt>
    <dgm:pt modelId="{4345FD15-906D-4EDB-BB97-C4B13D6501C6}" type="parTrans" cxnId="{FC41236D-68AA-4404-ADAF-213E0A7CA52C}">
      <dgm:prSet/>
      <dgm:spPr/>
      <dgm:t>
        <a:bodyPr/>
        <a:lstStyle/>
        <a:p>
          <a:pPr algn="ctr"/>
          <a:endParaRPr lang="pt-BR"/>
        </a:p>
      </dgm:t>
    </dgm:pt>
    <dgm:pt modelId="{BB508A49-00D9-4B5D-A5E3-1DFA6DBD97AB}" type="sibTrans" cxnId="{FC41236D-68AA-4404-ADAF-213E0A7CA52C}">
      <dgm:prSet/>
      <dgm:spPr/>
      <dgm:t>
        <a:bodyPr/>
        <a:lstStyle/>
        <a:p>
          <a:pPr algn="ctr"/>
          <a:endParaRPr lang="pt-BR"/>
        </a:p>
      </dgm:t>
    </dgm:pt>
    <dgm:pt modelId="{81380842-2EF7-43E8-A046-AACEA812828C}">
      <dgm:prSet phldrT="[Texto]"/>
      <dgm:spPr/>
      <dgm:t>
        <a:bodyPr/>
        <a:lstStyle/>
        <a:p>
          <a:pPr algn="ctr"/>
          <a:r>
            <a:rPr lang="pt-BR"/>
            <a:t>Simulação de Valores de PPU</a:t>
          </a:r>
        </a:p>
      </dgm:t>
    </dgm:pt>
    <dgm:pt modelId="{E5D6A3BD-1D00-4FE7-A777-49BD429BF9A1}" type="parTrans" cxnId="{95B8ED9C-EFCE-42D5-A358-08293FBB991A}">
      <dgm:prSet/>
      <dgm:spPr/>
      <dgm:t>
        <a:bodyPr/>
        <a:lstStyle/>
        <a:p>
          <a:pPr algn="ctr"/>
          <a:endParaRPr lang="pt-BR"/>
        </a:p>
      </dgm:t>
    </dgm:pt>
    <dgm:pt modelId="{FC3AEC3A-3713-4F6B-A3F8-B034C3BE8254}" type="sibTrans" cxnId="{95B8ED9C-EFCE-42D5-A358-08293FBB991A}">
      <dgm:prSet/>
      <dgm:spPr/>
      <dgm:t>
        <a:bodyPr/>
        <a:lstStyle/>
        <a:p>
          <a:pPr algn="ctr"/>
          <a:endParaRPr lang="pt-BR"/>
        </a:p>
      </dgm:t>
    </dgm:pt>
    <dgm:pt modelId="{3A27D235-F83E-4648-8AA8-A57E6711D316}">
      <dgm:prSet phldrT="[Texto]"/>
      <dgm:spPr/>
      <dgm:t>
        <a:bodyPr/>
        <a:lstStyle/>
        <a:p>
          <a:pPr algn="ctr"/>
          <a:r>
            <a:rPr lang="pt-BR"/>
            <a:t>Foi simulado qual seria o custo anual para funcionamento de uma Agência de Bacia no Distrito Federal</a:t>
          </a:r>
        </a:p>
      </dgm:t>
    </dgm:pt>
    <dgm:pt modelId="{C223104B-194A-4672-8136-BD54F2AE3FCF}" type="parTrans" cxnId="{2242E622-5282-40C2-8626-3D74C662F76E}">
      <dgm:prSet/>
      <dgm:spPr/>
      <dgm:t>
        <a:bodyPr/>
        <a:lstStyle/>
        <a:p>
          <a:pPr algn="ctr"/>
          <a:endParaRPr lang="pt-BR"/>
        </a:p>
      </dgm:t>
    </dgm:pt>
    <dgm:pt modelId="{894C6857-D339-4A28-827F-873512B24990}" type="sibTrans" cxnId="{2242E622-5282-40C2-8626-3D74C662F76E}">
      <dgm:prSet/>
      <dgm:spPr/>
      <dgm:t>
        <a:bodyPr/>
        <a:lstStyle/>
        <a:p>
          <a:pPr algn="ctr"/>
          <a:endParaRPr lang="pt-BR"/>
        </a:p>
      </dgm:t>
    </dgm:pt>
    <dgm:pt modelId="{000B3FC2-046E-434A-842D-8C9DEE69A0D8}">
      <dgm:prSet phldrT="[Texto]"/>
      <dgm:spPr/>
      <dgm:t>
        <a:bodyPr/>
        <a:lstStyle/>
        <a:p>
          <a:pPr algn="ctr"/>
          <a:r>
            <a:rPr lang="pt-BR"/>
            <a:t>Elaboração do Relatório Final</a:t>
          </a:r>
        </a:p>
      </dgm:t>
    </dgm:pt>
    <dgm:pt modelId="{EB27CC07-636D-4C5B-A41B-120EBB1487BD}" type="parTrans" cxnId="{C1CE0A95-4793-4A8E-9BD0-A72FC2EAE0FD}">
      <dgm:prSet/>
      <dgm:spPr/>
      <dgm:t>
        <a:bodyPr/>
        <a:lstStyle/>
        <a:p>
          <a:pPr algn="ctr"/>
          <a:endParaRPr lang="pt-BR"/>
        </a:p>
      </dgm:t>
    </dgm:pt>
    <dgm:pt modelId="{16BA4F53-06DD-4B21-AEC5-6CED46C3CE7F}" type="sibTrans" cxnId="{C1CE0A95-4793-4A8E-9BD0-A72FC2EAE0FD}">
      <dgm:prSet/>
      <dgm:spPr/>
      <dgm:t>
        <a:bodyPr/>
        <a:lstStyle/>
        <a:p>
          <a:pPr algn="ctr"/>
          <a:endParaRPr lang="pt-BR"/>
        </a:p>
      </dgm:t>
    </dgm:pt>
    <dgm:pt modelId="{B76C2486-5603-4E41-833B-250720B76A57}">
      <dgm:prSet phldrT="[Texto]"/>
      <dgm:spPr/>
      <dgm:t>
        <a:bodyPr/>
        <a:lstStyle/>
        <a:p>
          <a:pPr algn="ctr"/>
          <a:r>
            <a:rPr lang="pt-BR"/>
            <a:t>Partindo de valores utilizados em outros CBHs foram simulados valores de PPU</a:t>
          </a:r>
        </a:p>
      </dgm:t>
    </dgm:pt>
    <dgm:pt modelId="{0A80D483-CE22-4AC2-8CB9-70D19F387EF1}" type="parTrans" cxnId="{3314E332-B9FB-4AC7-9A74-1550CE5AC084}">
      <dgm:prSet/>
      <dgm:spPr/>
      <dgm:t>
        <a:bodyPr/>
        <a:lstStyle/>
        <a:p>
          <a:pPr algn="ctr"/>
          <a:endParaRPr lang="pt-BR"/>
        </a:p>
      </dgm:t>
    </dgm:pt>
    <dgm:pt modelId="{4A2E6BC6-5471-4157-8A54-8505C9D66120}" type="sibTrans" cxnId="{3314E332-B9FB-4AC7-9A74-1550CE5AC084}">
      <dgm:prSet/>
      <dgm:spPr/>
      <dgm:t>
        <a:bodyPr/>
        <a:lstStyle/>
        <a:p>
          <a:pPr algn="ctr"/>
          <a:endParaRPr lang="pt-BR"/>
        </a:p>
      </dgm:t>
    </dgm:pt>
    <dgm:pt modelId="{43F5934E-034A-4004-AC7B-1AC35618668C}" type="pres">
      <dgm:prSet presAssocID="{AAD87D1B-13B1-41E2-896A-F9142F360F01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BDA6563-D035-4218-9078-7108C6C094BF}" type="pres">
      <dgm:prSet presAssocID="{AAD87D1B-13B1-41E2-896A-F9142F360F01}" presName="arrow" presStyleLbl="bgShp" presStyleIdx="0" presStyleCnt="1"/>
      <dgm:spPr/>
    </dgm:pt>
    <dgm:pt modelId="{B81243E5-1046-4FC9-9254-CB9CE9CB1909}" type="pres">
      <dgm:prSet presAssocID="{AAD87D1B-13B1-41E2-896A-F9142F360F01}" presName="linearProcess" presStyleCnt="0"/>
      <dgm:spPr/>
    </dgm:pt>
    <dgm:pt modelId="{63659B5E-37D9-4B32-9F62-649A1B636EB9}" type="pres">
      <dgm:prSet presAssocID="{6218E035-EC6A-4CD9-87C2-118F275D11D9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D238C35-F589-4CC1-97FB-8395BFB3E500}" type="pres">
      <dgm:prSet presAssocID="{967D2D91-BDEF-4B4D-AE54-8D57C2E2EDC8}" presName="sibTrans" presStyleCnt="0"/>
      <dgm:spPr/>
    </dgm:pt>
    <dgm:pt modelId="{9F07C026-63B4-4A10-86E6-1AA5241E2AC9}" type="pres">
      <dgm:prSet presAssocID="{9A7F77FF-6D87-4203-90CA-91B985B82FC5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F980E48-7C2D-4D14-B5F1-72551953BC62}" type="pres">
      <dgm:prSet presAssocID="{F23FDB2F-8CA5-4B2D-B8AA-5EA6D9CDF57C}" presName="sibTrans" presStyleCnt="0"/>
      <dgm:spPr/>
    </dgm:pt>
    <dgm:pt modelId="{2EC601B7-3F1D-4105-917C-860C558C01FF}" type="pres">
      <dgm:prSet presAssocID="{FB540E8F-9DD1-4736-B39E-DE064CFED3CF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37ED487-358F-44F6-8586-E05AA123E3C3}" type="pres">
      <dgm:prSet presAssocID="{92C22103-6B8E-4944-AC1C-F79C874B6513}" presName="sibTrans" presStyleCnt="0"/>
      <dgm:spPr/>
    </dgm:pt>
    <dgm:pt modelId="{D055C2C9-0487-41B6-BDE9-CECEDEF4D7BF}" type="pres">
      <dgm:prSet presAssocID="{ADF1517F-47BB-4FF6-9CD9-BB97C6385AAE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9A7A698-EFB9-453F-BD98-958430D58780}" type="pres">
      <dgm:prSet presAssocID="{BB508A49-00D9-4B5D-A5E3-1DFA6DBD97AB}" presName="sibTrans" presStyleCnt="0"/>
      <dgm:spPr/>
    </dgm:pt>
    <dgm:pt modelId="{10665451-C324-435E-A87B-97AA4D37F91E}" type="pres">
      <dgm:prSet presAssocID="{81380842-2EF7-43E8-A046-AACEA812828C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957FCBA-A9A2-4E88-8BF9-3D4F17536AE4}" type="pres">
      <dgm:prSet presAssocID="{FC3AEC3A-3713-4F6B-A3F8-B034C3BE8254}" presName="sibTrans" presStyleCnt="0"/>
      <dgm:spPr/>
    </dgm:pt>
    <dgm:pt modelId="{10522803-FF0E-48FA-BDA4-D9D43006F1FE}" type="pres">
      <dgm:prSet presAssocID="{000B3FC2-046E-434A-842D-8C9DEE69A0D8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29D856E-79DA-4A7C-8CF5-8FB0CBCDFDB1}" type="presOf" srcId="{FB540E8F-9DD1-4736-B39E-DE064CFED3CF}" destId="{2EC601B7-3F1D-4105-917C-860C558C01FF}" srcOrd="0" destOrd="0" presId="urn:microsoft.com/office/officeart/2005/8/layout/hProcess9"/>
    <dgm:cxn modelId="{E8DCA9F7-F21B-481F-B491-0EAB38B2E3D8}" type="presOf" srcId="{ADF1517F-47BB-4FF6-9CD9-BB97C6385AAE}" destId="{D055C2C9-0487-41B6-BDE9-CECEDEF4D7BF}" srcOrd="0" destOrd="0" presId="urn:microsoft.com/office/officeart/2005/8/layout/hProcess9"/>
    <dgm:cxn modelId="{44E576EE-A43E-4131-A15E-AD72548BBF49}" type="presOf" srcId="{81380842-2EF7-43E8-A046-AACEA812828C}" destId="{10665451-C324-435E-A87B-97AA4D37F91E}" srcOrd="0" destOrd="0" presId="urn:microsoft.com/office/officeart/2005/8/layout/hProcess9"/>
    <dgm:cxn modelId="{2777440D-9743-49AA-B39E-DD253DF0A0DD}" type="presOf" srcId="{B8126770-59CF-4ECD-BA50-D18A1BA14EA4}" destId="{2EC601B7-3F1D-4105-917C-860C558C01FF}" srcOrd="0" destOrd="1" presId="urn:microsoft.com/office/officeart/2005/8/layout/hProcess9"/>
    <dgm:cxn modelId="{2FCBC635-752E-4781-A58F-96AA47C42993}" srcId="{AAD87D1B-13B1-41E2-896A-F9142F360F01}" destId="{6218E035-EC6A-4CD9-87C2-118F275D11D9}" srcOrd="0" destOrd="0" parTransId="{2F6130A1-B7B9-4A44-A9B9-BCD5CCDD17E3}" sibTransId="{967D2D91-BDEF-4B4D-AE54-8D57C2E2EDC8}"/>
    <dgm:cxn modelId="{81DC163A-768E-4893-9CBC-A10E4896E566}" type="presOf" srcId="{E3FF617F-059D-41B7-9DD1-12216844D712}" destId="{63659B5E-37D9-4B32-9F62-649A1B636EB9}" srcOrd="0" destOrd="1" presId="urn:microsoft.com/office/officeart/2005/8/layout/hProcess9"/>
    <dgm:cxn modelId="{FC41236D-68AA-4404-ADAF-213E0A7CA52C}" srcId="{AAD87D1B-13B1-41E2-896A-F9142F360F01}" destId="{ADF1517F-47BB-4FF6-9CD9-BB97C6385AAE}" srcOrd="3" destOrd="0" parTransId="{4345FD15-906D-4EDB-BB97-C4B13D6501C6}" sibTransId="{BB508A49-00D9-4B5D-A5E3-1DFA6DBD97AB}"/>
    <dgm:cxn modelId="{C1CE0A95-4793-4A8E-9BD0-A72FC2EAE0FD}" srcId="{AAD87D1B-13B1-41E2-896A-F9142F360F01}" destId="{000B3FC2-046E-434A-842D-8C9DEE69A0D8}" srcOrd="5" destOrd="0" parTransId="{EB27CC07-636D-4C5B-A41B-120EBB1487BD}" sibTransId="{16BA4F53-06DD-4B21-AEC5-6CED46C3CE7F}"/>
    <dgm:cxn modelId="{19F5A878-2362-486D-A340-CDAEAAF3E792}" type="presOf" srcId="{3A27D235-F83E-4648-8AA8-A57E6711D316}" destId="{D055C2C9-0487-41B6-BDE9-CECEDEF4D7BF}" srcOrd="0" destOrd="1" presId="urn:microsoft.com/office/officeart/2005/8/layout/hProcess9"/>
    <dgm:cxn modelId="{EAF473F1-246F-4D35-AEBF-AADB3629C368}" type="presOf" srcId="{6218E035-EC6A-4CD9-87C2-118F275D11D9}" destId="{63659B5E-37D9-4B32-9F62-649A1B636EB9}" srcOrd="0" destOrd="0" presId="urn:microsoft.com/office/officeart/2005/8/layout/hProcess9"/>
    <dgm:cxn modelId="{F75170D4-C0D3-44C9-9F73-81481264A750}" type="presOf" srcId="{AAD87D1B-13B1-41E2-896A-F9142F360F01}" destId="{43F5934E-034A-4004-AC7B-1AC35618668C}" srcOrd="0" destOrd="0" presId="urn:microsoft.com/office/officeart/2005/8/layout/hProcess9"/>
    <dgm:cxn modelId="{CE88CD95-776D-4075-A93D-4137D029D5EA}" srcId="{AAD87D1B-13B1-41E2-896A-F9142F360F01}" destId="{FB540E8F-9DD1-4736-B39E-DE064CFED3CF}" srcOrd="2" destOrd="0" parTransId="{D85DD715-8D54-48AE-8754-EDB35E517C91}" sibTransId="{92C22103-6B8E-4944-AC1C-F79C874B6513}"/>
    <dgm:cxn modelId="{95B8ED9C-EFCE-42D5-A358-08293FBB991A}" srcId="{AAD87D1B-13B1-41E2-896A-F9142F360F01}" destId="{81380842-2EF7-43E8-A046-AACEA812828C}" srcOrd="4" destOrd="0" parTransId="{E5D6A3BD-1D00-4FE7-A777-49BD429BF9A1}" sibTransId="{FC3AEC3A-3713-4F6B-A3F8-B034C3BE8254}"/>
    <dgm:cxn modelId="{3314E332-B9FB-4AC7-9A74-1550CE5AC084}" srcId="{81380842-2EF7-43E8-A046-AACEA812828C}" destId="{B76C2486-5603-4E41-833B-250720B76A57}" srcOrd="0" destOrd="0" parTransId="{0A80D483-CE22-4AC2-8CB9-70D19F387EF1}" sibTransId="{4A2E6BC6-5471-4157-8A54-8505C9D66120}"/>
    <dgm:cxn modelId="{EE512167-76AF-4C65-87E4-1BDF48ED3A92}" srcId="{9A7F77FF-6D87-4203-90CA-91B985B82FC5}" destId="{2AFE0BA0-4773-4AC5-AA0F-8B69CEC0041A}" srcOrd="0" destOrd="0" parTransId="{BA7B02EB-55A1-46AA-B9AC-2980F4235F84}" sibTransId="{F43C27A1-5C65-41B6-8C00-F1459BE524FF}"/>
    <dgm:cxn modelId="{9DCEDD60-4F0E-428B-A82D-487C6C10AB18}" type="presOf" srcId="{2AFE0BA0-4773-4AC5-AA0F-8B69CEC0041A}" destId="{9F07C026-63B4-4A10-86E6-1AA5241E2AC9}" srcOrd="0" destOrd="1" presId="urn:microsoft.com/office/officeart/2005/8/layout/hProcess9"/>
    <dgm:cxn modelId="{7F672A41-4BFA-4722-B6B4-F106D985966B}" srcId="{6218E035-EC6A-4CD9-87C2-118F275D11D9}" destId="{E3FF617F-059D-41B7-9DD1-12216844D712}" srcOrd="0" destOrd="0" parTransId="{B0B6071B-1761-4447-A4AB-FAF54208324D}" sibTransId="{90ADAFF6-6D6B-455F-A2BD-E4F93BCD5DB2}"/>
    <dgm:cxn modelId="{3461DDE0-25AE-47D5-BC7F-1D05EFB62556}" type="presOf" srcId="{000B3FC2-046E-434A-842D-8C9DEE69A0D8}" destId="{10522803-FF0E-48FA-BDA4-D9D43006F1FE}" srcOrd="0" destOrd="0" presId="urn:microsoft.com/office/officeart/2005/8/layout/hProcess9"/>
    <dgm:cxn modelId="{FE2E9B16-4DD6-47F1-A3E5-368B4197C846}" srcId="{AAD87D1B-13B1-41E2-896A-F9142F360F01}" destId="{9A7F77FF-6D87-4203-90CA-91B985B82FC5}" srcOrd="1" destOrd="0" parTransId="{0E2C98C6-111B-45F5-87B9-D493323B39DC}" sibTransId="{F23FDB2F-8CA5-4B2D-B8AA-5EA6D9CDF57C}"/>
    <dgm:cxn modelId="{2947AFCD-AC15-46CA-B3E4-7CDA92D7D318}" type="presOf" srcId="{9A7F77FF-6D87-4203-90CA-91B985B82FC5}" destId="{9F07C026-63B4-4A10-86E6-1AA5241E2AC9}" srcOrd="0" destOrd="0" presId="urn:microsoft.com/office/officeart/2005/8/layout/hProcess9"/>
    <dgm:cxn modelId="{3551501B-56B6-42C8-A30D-EE002855A33A}" srcId="{FB540E8F-9DD1-4736-B39E-DE064CFED3CF}" destId="{B8126770-59CF-4ECD-BA50-D18A1BA14EA4}" srcOrd="0" destOrd="0" parTransId="{6F980E1A-695E-484C-A1B9-356EB847C12E}" sibTransId="{DF9F5520-4A02-4424-8607-AD08C746D595}"/>
    <dgm:cxn modelId="{AA02E530-D02E-4CCC-A339-7627234645AC}" type="presOf" srcId="{B76C2486-5603-4E41-833B-250720B76A57}" destId="{10665451-C324-435E-A87B-97AA4D37F91E}" srcOrd="0" destOrd="1" presId="urn:microsoft.com/office/officeart/2005/8/layout/hProcess9"/>
    <dgm:cxn modelId="{2242E622-5282-40C2-8626-3D74C662F76E}" srcId="{ADF1517F-47BB-4FF6-9CD9-BB97C6385AAE}" destId="{3A27D235-F83E-4648-8AA8-A57E6711D316}" srcOrd="0" destOrd="0" parTransId="{C223104B-194A-4672-8136-BD54F2AE3FCF}" sibTransId="{894C6857-D339-4A28-827F-873512B24990}"/>
    <dgm:cxn modelId="{E5904795-A15E-4137-A37D-F0B3D8357849}" type="presParOf" srcId="{43F5934E-034A-4004-AC7B-1AC35618668C}" destId="{1BDA6563-D035-4218-9078-7108C6C094BF}" srcOrd="0" destOrd="0" presId="urn:microsoft.com/office/officeart/2005/8/layout/hProcess9"/>
    <dgm:cxn modelId="{88F8780D-0A77-48CC-A883-0A00CD0926E5}" type="presParOf" srcId="{43F5934E-034A-4004-AC7B-1AC35618668C}" destId="{B81243E5-1046-4FC9-9254-CB9CE9CB1909}" srcOrd="1" destOrd="0" presId="urn:microsoft.com/office/officeart/2005/8/layout/hProcess9"/>
    <dgm:cxn modelId="{FB592A95-9EB3-4352-9BED-0FBFC16F06F6}" type="presParOf" srcId="{B81243E5-1046-4FC9-9254-CB9CE9CB1909}" destId="{63659B5E-37D9-4B32-9F62-649A1B636EB9}" srcOrd="0" destOrd="0" presId="urn:microsoft.com/office/officeart/2005/8/layout/hProcess9"/>
    <dgm:cxn modelId="{C01B4EC7-EABF-4A16-BC33-CA5F11AE52D4}" type="presParOf" srcId="{B81243E5-1046-4FC9-9254-CB9CE9CB1909}" destId="{AD238C35-F589-4CC1-97FB-8395BFB3E500}" srcOrd="1" destOrd="0" presId="urn:microsoft.com/office/officeart/2005/8/layout/hProcess9"/>
    <dgm:cxn modelId="{1565F491-E234-49A1-8EB9-453DA2EF2AA0}" type="presParOf" srcId="{B81243E5-1046-4FC9-9254-CB9CE9CB1909}" destId="{9F07C026-63B4-4A10-86E6-1AA5241E2AC9}" srcOrd="2" destOrd="0" presId="urn:microsoft.com/office/officeart/2005/8/layout/hProcess9"/>
    <dgm:cxn modelId="{45379658-477C-4389-9CAB-78EEECDF0487}" type="presParOf" srcId="{B81243E5-1046-4FC9-9254-CB9CE9CB1909}" destId="{8F980E48-7C2D-4D14-B5F1-72551953BC62}" srcOrd="3" destOrd="0" presId="urn:microsoft.com/office/officeart/2005/8/layout/hProcess9"/>
    <dgm:cxn modelId="{2A40623E-1A9B-4C59-9A05-69B50674E69D}" type="presParOf" srcId="{B81243E5-1046-4FC9-9254-CB9CE9CB1909}" destId="{2EC601B7-3F1D-4105-917C-860C558C01FF}" srcOrd="4" destOrd="0" presId="urn:microsoft.com/office/officeart/2005/8/layout/hProcess9"/>
    <dgm:cxn modelId="{108AAA0D-9B63-47AD-B5F6-DA7448D82B6E}" type="presParOf" srcId="{B81243E5-1046-4FC9-9254-CB9CE9CB1909}" destId="{137ED487-358F-44F6-8586-E05AA123E3C3}" srcOrd="5" destOrd="0" presId="urn:microsoft.com/office/officeart/2005/8/layout/hProcess9"/>
    <dgm:cxn modelId="{F545B45A-CDF2-42EC-9867-C075692092CF}" type="presParOf" srcId="{B81243E5-1046-4FC9-9254-CB9CE9CB1909}" destId="{D055C2C9-0487-41B6-BDE9-CECEDEF4D7BF}" srcOrd="6" destOrd="0" presId="urn:microsoft.com/office/officeart/2005/8/layout/hProcess9"/>
    <dgm:cxn modelId="{FF065D26-87FC-4CE6-BF90-0082E8BFBAC0}" type="presParOf" srcId="{B81243E5-1046-4FC9-9254-CB9CE9CB1909}" destId="{69A7A698-EFB9-453F-BD98-958430D58780}" srcOrd="7" destOrd="0" presId="urn:microsoft.com/office/officeart/2005/8/layout/hProcess9"/>
    <dgm:cxn modelId="{C26668A9-53AA-4296-9738-67CC5E03C15D}" type="presParOf" srcId="{B81243E5-1046-4FC9-9254-CB9CE9CB1909}" destId="{10665451-C324-435E-A87B-97AA4D37F91E}" srcOrd="8" destOrd="0" presId="urn:microsoft.com/office/officeart/2005/8/layout/hProcess9"/>
    <dgm:cxn modelId="{99FEFDE2-58D6-4D1F-A9DF-08CDA148E347}" type="presParOf" srcId="{B81243E5-1046-4FC9-9254-CB9CE9CB1909}" destId="{2957FCBA-A9A2-4E88-8BF9-3D4F17536AE4}" srcOrd="9" destOrd="0" presId="urn:microsoft.com/office/officeart/2005/8/layout/hProcess9"/>
    <dgm:cxn modelId="{95D08457-4FD5-408B-B948-DF34DE9A78D6}" type="presParOf" srcId="{B81243E5-1046-4FC9-9254-CB9CE9CB1909}" destId="{10522803-FF0E-48FA-BDA4-D9D43006F1FE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09256D-F6EB-47C2-B118-64A45B17DF19}">
      <dsp:nvSpPr>
        <dsp:cNvPr id="0" name=""/>
        <dsp:cNvSpPr/>
      </dsp:nvSpPr>
      <dsp:spPr>
        <a:xfrm rot="5400000">
          <a:off x="-236795" y="238852"/>
          <a:ext cx="1578634" cy="11050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/>
            <a:t>GT</a:t>
          </a:r>
          <a:endParaRPr lang="pt-BR" sz="2700" kern="1200" dirty="0"/>
        </a:p>
      </dsp:txBody>
      <dsp:txXfrm rot="-5400000">
        <a:off x="0" y="554579"/>
        <a:ext cx="1105044" cy="473590"/>
      </dsp:txXfrm>
    </dsp:sp>
    <dsp:sp modelId="{8D75C140-6F5B-48E5-8982-EC8E47A13215}">
      <dsp:nvSpPr>
        <dsp:cNvPr id="0" name=""/>
        <dsp:cNvSpPr/>
      </dsp:nvSpPr>
      <dsp:spPr>
        <a:xfrm rot="5400000">
          <a:off x="5297265" y="-4190163"/>
          <a:ext cx="1026112" cy="94105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>
              <a:solidFill>
                <a:schemeClr val="accent5"/>
              </a:solidFill>
            </a:rPr>
            <a:t>Discussão do Mecanismo de Cobrança no âmbito dos Comitês de Bacia</a:t>
          </a:r>
          <a:endParaRPr lang="pt-BR" sz="2000" kern="1200" dirty="0">
            <a:solidFill>
              <a:schemeClr val="accent5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>
              <a:solidFill>
                <a:schemeClr val="accent5"/>
              </a:solidFill>
            </a:rPr>
            <a:t>Criação do Grupo de Trabalho (Paranaíba-DF, Preto e Maranhão)</a:t>
          </a:r>
          <a:endParaRPr lang="pt-BR" sz="2000" kern="1200" dirty="0">
            <a:solidFill>
              <a:schemeClr val="accent5"/>
            </a:solidFill>
          </a:endParaRPr>
        </a:p>
      </dsp:txBody>
      <dsp:txXfrm rot="-5400000">
        <a:off x="1105044" y="52149"/>
        <a:ext cx="9360464" cy="925930"/>
      </dsp:txXfrm>
    </dsp:sp>
    <dsp:sp modelId="{9F616FE4-7665-4A54-A236-E196F33DD7AD}">
      <dsp:nvSpPr>
        <dsp:cNvPr id="0" name=""/>
        <dsp:cNvSpPr/>
      </dsp:nvSpPr>
      <dsp:spPr>
        <a:xfrm rot="5400000">
          <a:off x="-236795" y="1623146"/>
          <a:ext cx="1578634" cy="11050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err="1" smtClean="0"/>
            <a:t>CBHs</a:t>
          </a:r>
          <a:endParaRPr lang="pt-BR" sz="2700" kern="1200" dirty="0"/>
        </a:p>
      </dsp:txBody>
      <dsp:txXfrm rot="-5400000">
        <a:off x="0" y="1938873"/>
        <a:ext cx="1105044" cy="473590"/>
      </dsp:txXfrm>
    </dsp:sp>
    <dsp:sp modelId="{E3D635F8-85A2-442B-8DBE-0922C3BAD05A}">
      <dsp:nvSpPr>
        <dsp:cNvPr id="0" name=""/>
        <dsp:cNvSpPr/>
      </dsp:nvSpPr>
      <dsp:spPr>
        <a:xfrm rot="5400000">
          <a:off x="5297265" y="-2805869"/>
          <a:ext cx="1026112" cy="94105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>
              <a:solidFill>
                <a:schemeClr val="accent5"/>
              </a:solidFill>
            </a:rPr>
            <a:t>Apresentação à plenária da reunião conjunta entre os 3 Comitês de Bacias Hidrográficas (</a:t>
          </a:r>
          <a:r>
            <a:rPr lang="pt-BR" sz="2000" kern="1200" dirty="0" err="1" smtClean="0">
              <a:solidFill>
                <a:schemeClr val="accent5"/>
              </a:solidFill>
            </a:rPr>
            <a:t>CBHs</a:t>
          </a:r>
          <a:r>
            <a:rPr lang="pt-BR" sz="2000" kern="1200" dirty="0" smtClean="0">
              <a:solidFill>
                <a:schemeClr val="accent5"/>
              </a:solidFill>
            </a:rPr>
            <a:t>)</a:t>
          </a:r>
          <a:endParaRPr lang="pt-BR" sz="2000" kern="1200" dirty="0">
            <a:solidFill>
              <a:schemeClr val="accent5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>
              <a:solidFill>
                <a:schemeClr val="accent5"/>
              </a:solidFill>
            </a:rPr>
            <a:t>Aprovação da plenária dos (</a:t>
          </a:r>
          <a:r>
            <a:rPr lang="pt-BR" sz="2000" kern="1200" dirty="0" err="1" smtClean="0">
              <a:solidFill>
                <a:schemeClr val="accent5"/>
              </a:solidFill>
            </a:rPr>
            <a:t>CBHs</a:t>
          </a:r>
          <a:r>
            <a:rPr lang="pt-BR" sz="2000" kern="1200" dirty="0" smtClean="0">
              <a:solidFill>
                <a:schemeClr val="accent5"/>
              </a:solidFill>
            </a:rPr>
            <a:t>)</a:t>
          </a:r>
          <a:endParaRPr lang="pt-BR" sz="2000" kern="1200" dirty="0">
            <a:solidFill>
              <a:schemeClr val="accent5"/>
            </a:solidFill>
          </a:endParaRPr>
        </a:p>
      </dsp:txBody>
      <dsp:txXfrm rot="-5400000">
        <a:off x="1105044" y="1436443"/>
        <a:ext cx="9360464" cy="925930"/>
      </dsp:txXfrm>
    </dsp:sp>
    <dsp:sp modelId="{DA45B316-134B-4493-A4DC-A16A94481BDB}">
      <dsp:nvSpPr>
        <dsp:cNvPr id="0" name=""/>
        <dsp:cNvSpPr/>
      </dsp:nvSpPr>
      <dsp:spPr>
        <a:xfrm rot="5400000">
          <a:off x="-236795" y="3007440"/>
          <a:ext cx="1578634" cy="11050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/>
            <a:t>CRH-DF</a:t>
          </a:r>
          <a:endParaRPr lang="pt-BR" sz="2700" kern="1200" dirty="0"/>
        </a:p>
      </dsp:txBody>
      <dsp:txXfrm rot="-5400000">
        <a:off x="0" y="3323167"/>
        <a:ext cx="1105044" cy="473590"/>
      </dsp:txXfrm>
    </dsp:sp>
    <dsp:sp modelId="{D13F4E31-35C9-443B-86D8-2979A3AF7518}">
      <dsp:nvSpPr>
        <dsp:cNvPr id="0" name=""/>
        <dsp:cNvSpPr/>
      </dsp:nvSpPr>
      <dsp:spPr>
        <a:xfrm rot="5400000">
          <a:off x="5297265" y="-1421576"/>
          <a:ext cx="1026112" cy="94105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>
              <a:solidFill>
                <a:schemeClr val="accent2">
                  <a:lumMod val="75000"/>
                </a:schemeClr>
              </a:solidFill>
            </a:rPr>
            <a:t>Apresentação ao Conselho de Recursos Hídricos do DF (CRH-DF)</a:t>
          </a:r>
          <a:endParaRPr lang="pt-BR" sz="2000" kern="1200" dirty="0">
            <a:solidFill>
              <a:schemeClr val="accent2">
                <a:lumMod val="75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>
              <a:solidFill>
                <a:schemeClr val="accent2">
                  <a:lumMod val="75000"/>
                </a:schemeClr>
              </a:solidFill>
            </a:rPr>
            <a:t>Aprovação do CRH-DF</a:t>
          </a:r>
          <a:endParaRPr lang="pt-BR" sz="2000" kern="1200" dirty="0">
            <a:solidFill>
              <a:schemeClr val="accent2">
                <a:lumMod val="75000"/>
              </a:schemeClr>
            </a:solidFill>
          </a:endParaRPr>
        </a:p>
      </dsp:txBody>
      <dsp:txXfrm rot="-5400000">
        <a:off x="1105044" y="2820736"/>
        <a:ext cx="9360464" cy="925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DA6563-D035-4218-9078-7108C6C094BF}">
      <dsp:nvSpPr>
        <dsp:cNvPr id="0" name=""/>
        <dsp:cNvSpPr/>
      </dsp:nvSpPr>
      <dsp:spPr>
        <a:xfrm>
          <a:off x="776036" y="0"/>
          <a:ext cx="8795084" cy="523774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659B5E-37D9-4B32-9F62-649A1B636EB9}">
      <dsp:nvSpPr>
        <dsp:cNvPr id="0" name=""/>
        <dsp:cNvSpPr/>
      </dsp:nvSpPr>
      <dsp:spPr>
        <a:xfrm>
          <a:off x="2841" y="1571324"/>
          <a:ext cx="1654635" cy="20950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/>
            <a:t>Formação do GT</a:t>
          </a:r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000" kern="1200"/>
            <a:t>O Grupo de Trabalho foi formado por representantes do 3 CBHs do Distrito Federal: Aflufntes do Paranaíba no DF, Preto e Maranhão</a:t>
          </a:r>
        </a:p>
      </dsp:txBody>
      <dsp:txXfrm>
        <a:off x="83614" y="1652097"/>
        <a:ext cx="1493089" cy="1933552"/>
      </dsp:txXfrm>
    </dsp:sp>
    <dsp:sp modelId="{9F07C026-63B4-4A10-86E6-1AA5241E2AC9}">
      <dsp:nvSpPr>
        <dsp:cNvPr id="0" name=""/>
        <dsp:cNvSpPr/>
      </dsp:nvSpPr>
      <dsp:spPr>
        <a:xfrm>
          <a:off x="1740209" y="1571324"/>
          <a:ext cx="1654635" cy="20950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/>
            <a:t>Análise de outras metodologias de Cobrança pelo uso de Recursos Hídricos</a:t>
          </a:r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000" kern="1200"/>
            <a:t>Representantes de cada setor fizeram a apresentação de metodologias de cobrança de outros CBHS</a:t>
          </a:r>
        </a:p>
      </dsp:txBody>
      <dsp:txXfrm>
        <a:off x="1820982" y="1652097"/>
        <a:ext cx="1493089" cy="1933552"/>
      </dsp:txXfrm>
    </dsp:sp>
    <dsp:sp modelId="{2EC601B7-3F1D-4105-917C-860C558C01FF}">
      <dsp:nvSpPr>
        <dsp:cNvPr id="0" name=""/>
        <dsp:cNvSpPr/>
      </dsp:nvSpPr>
      <dsp:spPr>
        <a:xfrm>
          <a:off x="3477577" y="1571324"/>
          <a:ext cx="1654635" cy="20950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/>
            <a:t>Esclarecimentos a respeito de assunto correlatos</a:t>
          </a:r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000" kern="1200"/>
            <a:t>Assuntos como Cadastro de Outorgas, Enquadramento e Monitoramento de Qualidade da Água </a:t>
          </a:r>
        </a:p>
      </dsp:txBody>
      <dsp:txXfrm>
        <a:off x="3558350" y="1652097"/>
        <a:ext cx="1493089" cy="1933552"/>
      </dsp:txXfrm>
    </dsp:sp>
    <dsp:sp modelId="{D055C2C9-0487-41B6-BDE9-CECEDEF4D7BF}">
      <dsp:nvSpPr>
        <dsp:cNvPr id="0" name=""/>
        <dsp:cNvSpPr/>
      </dsp:nvSpPr>
      <dsp:spPr>
        <a:xfrm>
          <a:off x="5214944" y="1571324"/>
          <a:ext cx="1654635" cy="20950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/>
            <a:t>Simulação de Custos de uma agência de bacia</a:t>
          </a:r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000" kern="1200"/>
            <a:t>Foi simulado qual seria o custo anual para funcionamento de uma Agência de Bacia no Distrito Federal</a:t>
          </a:r>
        </a:p>
      </dsp:txBody>
      <dsp:txXfrm>
        <a:off x="5295717" y="1652097"/>
        <a:ext cx="1493089" cy="1933552"/>
      </dsp:txXfrm>
    </dsp:sp>
    <dsp:sp modelId="{10665451-C324-435E-A87B-97AA4D37F91E}">
      <dsp:nvSpPr>
        <dsp:cNvPr id="0" name=""/>
        <dsp:cNvSpPr/>
      </dsp:nvSpPr>
      <dsp:spPr>
        <a:xfrm>
          <a:off x="6952312" y="1571324"/>
          <a:ext cx="1654635" cy="20950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/>
            <a:t>Simulação de Valores de PPU</a:t>
          </a:r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000" kern="1200"/>
            <a:t>Partindo de valores utilizados em outros CBHs foram simulados valores de PPU</a:t>
          </a:r>
        </a:p>
      </dsp:txBody>
      <dsp:txXfrm>
        <a:off x="7033085" y="1652097"/>
        <a:ext cx="1493089" cy="1933552"/>
      </dsp:txXfrm>
    </dsp:sp>
    <dsp:sp modelId="{10522803-FF0E-48FA-BDA4-D9D43006F1FE}">
      <dsp:nvSpPr>
        <dsp:cNvPr id="0" name=""/>
        <dsp:cNvSpPr/>
      </dsp:nvSpPr>
      <dsp:spPr>
        <a:xfrm>
          <a:off x="8689680" y="1571324"/>
          <a:ext cx="1654635" cy="20950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/>
            <a:t>Elaboração do Relatório Final</a:t>
          </a:r>
        </a:p>
      </dsp:txBody>
      <dsp:txXfrm>
        <a:off x="8770453" y="1652097"/>
        <a:ext cx="1493089" cy="19335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AE198-EB17-4DCB-8DD3-DDF22F498B25}" type="datetimeFigureOut">
              <a:rPr lang="pt-BR" smtClean="0"/>
              <a:t>12/12/2019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53113-AF89-4DE6-97A3-CD711458A6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8064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CBBD-7059-4838-9E0A-1398611EF965}" type="datetimeFigureOut">
              <a:rPr lang="pt-BR" smtClean="0"/>
              <a:t>12/12/2019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9A27-B3A2-46BF-BA14-9CA14842FE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0537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CBBD-7059-4838-9E0A-1398611EF965}" type="datetimeFigureOut">
              <a:rPr lang="pt-BR" smtClean="0"/>
              <a:t>12/12/2019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9A27-B3A2-46BF-BA14-9CA14842FE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3826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CBBD-7059-4838-9E0A-1398611EF965}" type="datetimeFigureOut">
              <a:rPr lang="pt-BR" smtClean="0"/>
              <a:t>12/12/2019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9A27-B3A2-46BF-BA14-9CA14842FE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901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CBBD-7059-4838-9E0A-1398611EF965}" type="datetimeFigureOut">
              <a:rPr lang="pt-BR" smtClean="0"/>
              <a:t>12/12/2019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9A27-B3A2-46BF-BA14-9CA14842FE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1072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CBBD-7059-4838-9E0A-1398611EF965}" type="datetimeFigureOut">
              <a:rPr lang="pt-BR" smtClean="0"/>
              <a:t>12/12/2019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9A27-B3A2-46BF-BA14-9CA14842FE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9301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CBBD-7059-4838-9E0A-1398611EF965}" type="datetimeFigureOut">
              <a:rPr lang="pt-BR" smtClean="0"/>
              <a:t>12/12/2019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9A27-B3A2-46BF-BA14-9CA14842FE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2526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CBBD-7059-4838-9E0A-1398611EF965}" type="datetimeFigureOut">
              <a:rPr lang="pt-BR" smtClean="0"/>
              <a:t>12/12/2019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9A27-B3A2-46BF-BA14-9CA14842FE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2360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CBBD-7059-4838-9E0A-1398611EF965}" type="datetimeFigureOut">
              <a:rPr lang="pt-BR" smtClean="0"/>
              <a:t>12/12/2019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9A27-B3A2-46BF-BA14-9CA14842FE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6794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CBBD-7059-4838-9E0A-1398611EF965}" type="datetimeFigureOut">
              <a:rPr lang="pt-BR" smtClean="0"/>
              <a:t>12/12/2019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9A27-B3A2-46BF-BA14-9CA14842FE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3672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CBBD-7059-4838-9E0A-1398611EF965}" type="datetimeFigureOut">
              <a:rPr lang="pt-BR" smtClean="0"/>
              <a:t>12/12/2019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9A27-B3A2-46BF-BA14-9CA14842FE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756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CBBD-7059-4838-9E0A-1398611EF965}" type="datetimeFigureOut">
              <a:rPr lang="pt-BR" smtClean="0"/>
              <a:t>12/12/2019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9A27-B3A2-46BF-BA14-9CA14842FE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0954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DCBBD-7059-4838-9E0A-1398611EF965}" type="datetimeFigureOut">
              <a:rPr lang="pt-BR" smtClean="0"/>
              <a:t>12/12/2019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E9A27-B3A2-46BF-BA14-9CA14842FEEA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462981" y="102773"/>
            <a:ext cx="4631789" cy="818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28415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branca-rh-df.adasa.df.gov.br/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2750265"/>
            <a:ext cx="8596668" cy="1826581"/>
          </a:xfrm>
        </p:spPr>
        <p:txBody>
          <a:bodyPr>
            <a:normAutofit fontScale="90000"/>
          </a:bodyPr>
          <a:lstStyle/>
          <a:p>
            <a:r>
              <a:rPr lang="pt-BR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Proposta </a:t>
            </a:r>
            <a:r>
              <a:rPr lang="pt-BR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pt-BR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Mecanismos </a:t>
            </a:r>
            <a:r>
              <a:rPr lang="pt-BR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pt-BR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Valores </a:t>
            </a:r>
            <a:r>
              <a:rPr lang="pt-BR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pt-BR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Cobrança </a:t>
            </a:r>
            <a:r>
              <a:rPr lang="pt-BR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pelo </a:t>
            </a:r>
            <a:r>
              <a:rPr lang="pt-BR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Uso </a:t>
            </a:r>
            <a:r>
              <a:rPr lang="pt-BR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pt-BR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Recursos Hídricos</a:t>
            </a:r>
            <a:r>
              <a:rPr lang="pt-B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t-B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pt-B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Relatório do Grupo de Trabalho de </a:t>
            </a:r>
            <a:r>
              <a:rPr lang="pt-BR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Cobrança </a:t>
            </a:r>
            <a:r>
              <a:rPr lang="pt-BR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(Proposta)</a:t>
            </a:r>
            <a:r>
              <a:rPr lang="pt-BR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t-BR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24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CBHs</a:t>
            </a:r>
            <a:r>
              <a:rPr lang="pt-BR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Paranaíba-DF, Maranhão e Preto</a:t>
            </a:r>
            <a:br>
              <a:rPr lang="pt-BR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____________________________________________________________</a:t>
            </a:r>
            <a:endParaRPr lang="pt-BR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83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Espaço Reservado para Conteúdo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9583350" cy="6769996"/>
          </a:xfrm>
        </p:spPr>
      </p:pic>
    </p:spTree>
    <p:extLst>
      <p:ext uri="{BB962C8B-B14F-4D97-AF65-F5344CB8AC3E}">
        <p14:creationId xmlns:p14="http://schemas.microsoft.com/office/powerpoint/2010/main" val="124076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60ACD9A-4F5D-4D84-8ABF-A25C6B533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772CDAE-5D9D-4D8B-BAAE-23D8FCD2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318" y="0"/>
            <a:ext cx="10515600" cy="4351338"/>
          </a:xfrm>
        </p:spPr>
        <p:txBody>
          <a:bodyPr/>
          <a:lstStyle/>
          <a:p>
            <a:r>
              <a:rPr lang="pt-BR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Composição do GT</a:t>
            </a:r>
            <a:endParaRPr lang="pt-BR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E0219080-89A0-4585-9BF9-3FA29C211D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59" t="16262" r="66197" b="21729"/>
          <a:stretch/>
        </p:blipFill>
        <p:spPr>
          <a:xfrm>
            <a:off x="658318" y="808769"/>
            <a:ext cx="5581072" cy="54856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687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DDA52C6-54C4-4804-ADA3-E7777651C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249" y="561474"/>
            <a:ext cx="6697660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Fluxograma de trabalho do GT de Cobrança dos CBHS no DF</a:t>
            </a:r>
            <a:br>
              <a:rPr lang="pt-BR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xmlns="" id="{B272D1BF-E18D-4C7A-9828-029A14188B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8662972"/>
              </p:ext>
            </p:extLst>
          </p:nvPr>
        </p:nvGraphicFramePr>
        <p:xfrm>
          <a:off x="645249" y="981603"/>
          <a:ext cx="10347158" cy="5237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767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AC3D9F0A-DE6E-4B9C-B185-AB3A0EB07F19}"/>
              </a:ext>
            </a:extLst>
          </p:cNvPr>
          <p:cNvSpPr txBox="1">
            <a:spLocks/>
          </p:cNvSpPr>
          <p:nvPr/>
        </p:nvSpPr>
        <p:spPr>
          <a:xfrm>
            <a:off x="2051151" y="773244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2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Metodologias de Cobrança – fórmula geral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DD3D9462-1A45-4986-9DE7-5D2F95F47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074" y="3092524"/>
            <a:ext cx="9328484" cy="67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5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xmlns="" id="{F9A288DC-ABB1-45C3-9F58-A36B797D894E}"/>
                  </a:ext>
                </a:extLst>
              </p:cNvPr>
              <p:cNvSpPr/>
              <p:nvPr/>
            </p:nvSpPr>
            <p:spPr>
              <a:xfrm>
                <a:off x="637309" y="2008310"/>
                <a:ext cx="11384115" cy="4026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pt-BR" sz="16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𝑽𝒂𝒍𝒐𝒓</m:t>
                          </m:r>
                        </m:e>
                        <m:sub>
                          <m:r>
                            <a:rPr lang="pt-BR" sz="16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𝒄𝒂𝒑</m:t>
                          </m:r>
                        </m:sub>
                      </m:sSub>
                      <m:r>
                        <a:rPr lang="pt-BR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16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pt-BR" sz="16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16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𝑲</m:t>
                                  </m:r>
                                </m:e>
                                <m:sub>
                                  <m:r>
                                    <a:rPr lang="pt-BR" sz="16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𝒐𝒖𝒕</m:t>
                                  </m:r>
                                </m:sub>
                              </m:sSub>
                              <m:r>
                                <a:rPr lang="pt-BR" sz="16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pt-BR" sz="16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pt-BR" sz="16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𝐜𝐚𝐩</m:t>
                                  </m:r>
                                  <m:r>
                                    <a:rPr lang="pt-BR" sz="1600" b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_</m:t>
                                  </m:r>
                                  <m:r>
                                    <a:rPr lang="pt-BR" sz="16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𝒐𝒖𝒕</m:t>
                                  </m:r>
                                </m:sub>
                              </m:sSub>
                              <m:r>
                                <a:rPr lang="pt-BR" sz="1600" b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16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𝑲</m:t>
                                  </m:r>
                                </m:e>
                                <m:sub>
                                  <m:r>
                                    <a:rPr lang="pt-BR" sz="16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𝒎𝒆𝒅</m:t>
                                  </m:r>
                                </m:sub>
                              </m:sSub>
                              <m:r>
                                <a:rPr lang="pt-BR" sz="16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pt-BR" sz="16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pt-BR" sz="16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𝐜𝐚𝐩</m:t>
                                  </m:r>
                                  <m:r>
                                    <a:rPr lang="pt-BR" sz="1600" b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_</m:t>
                                  </m:r>
                                  <m:r>
                                    <a:rPr lang="pt-BR" sz="16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𝒎𝒆𝒅</m:t>
                                  </m:r>
                                </m:sub>
                              </m:sSub>
                            </m:e>
                          </m:d>
                          <m:r>
                            <a:rPr lang="pt-BR" sz="1600" b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sz="16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pt-BR" sz="16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𝐦𝐞𝐝</m:t>
                              </m:r>
                              <m:r>
                                <a:rPr lang="pt-BR" sz="1600" b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_</m:t>
                              </m:r>
                              <m:r>
                                <a:rPr lang="pt-BR" sz="16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𝒆𝒙𝒕𝒓𝒂</m:t>
                              </m:r>
                            </m:sub>
                          </m:sSub>
                          <m:r>
                            <a:rPr lang="pt-BR" sz="16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∗</m:t>
                          </m:r>
                          <m:d>
                            <m:dPr>
                              <m:ctrlPr>
                                <a:rPr lang="pt-BR" sz="16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pt-BR" sz="16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  <m:r>
                                <a:rPr lang="pt-BR" sz="1600" b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,</m:t>
                              </m:r>
                              <m:r>
                                <a:rPr lang="pt-BR" sz="16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𝟕</m:t>
                              </m:r>
                              <m:r>
                                <a:rPr lang="pt-BR" sz="16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pt-BR" sz="16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pt-BR" sz="16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𝐜𝐚𝐩</m:t>
                                  </m:r>
                                  <m:r>
                                    <a:rPr lang="pt-BR" sz="1600" b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_</m:t>
                                  </m:r>
                                  <m:r>
                                    <a:rPr lang="pt-BR" sz="16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𝒐𝒖𝒕</m:t>
                                  </m:r>
                                </m:sub>
                              </m:sSub>
                              <m:r>
                                <a:rPr lang="pt-BR" sz="16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16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pt-BR" sz="16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𝐜𝐚𝐩</m:t>
                                  </m:r>
                                  <m:r>
                                    <a:rPr lang="pt-BR" sz="1600" b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_</m:t>
                                  </m:r>
                                  <m:r>
                                    <a:rPr lang="pt-BR" sz="16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𝒎𝒆𝒅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pt-BR" sz="1600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pt-BR" sz="16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pt-BR" sz="16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𝑷𝑷𝑼</m:t>
                          </m:r>
                        </m:e>
                        <m:sub>
                          <m:r>
                            <a:rPr lang="pt-BR" sz="16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𝒄𝒂𝒑</m:t>
                          </m:r>
                        </m:sub>
                      </m:sSub>
                      <m:r>
                        <a:rPr lang="pt-BR" sz="1600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pt-BR" sz="16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pt-BR" sz="16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𝑲</m:t>
                          </m:r>
                        </m:e>
                        <m:sub>
                          <m:r>
                            <a:rPr lang="pt-BR" sz="16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𝒄𝒂𝒑</m:t>
                          </m:r>
                        </m:sub>
                      </m:sSub>
                      <m:r>
                        <a:rPr lang="pt-BR" sz="1600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pt-BR" sz="16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pt-BR" sz="16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𝑽𝒂𝒍𝒐𝒓</m:t>
                          </m:r>
                        </m:e>
                        <m:sub>
                          <m:r>
                            <a:rPr lang="pt-BR" sz="16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𝒎𝒅</m:t>
                          </m:r>
                        </m:sub>
                      </m:sSub>
                    </m:oMath>
                  </m:oMathPara>
                </a14:m>
                <a:endParaRPr lang="pt-BR" sz="16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endParaRPr lang="pt-BR" sz="12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4000"/>
                  </a:lnSpc>
                  <a:spcAft>
                    <a:spcPts val="600"/>
                  </a:spcAft>
                </a:pPr>
                <a:r>
                  <a:rPr lang="pt-BR" sz="1400" b="1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Valor</a:t>
                </a:r>
                <a:r>
                  <a:rPr lang="pt-BR" sz="1400" b="1" baseline="-25000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cap</a:t>
                </a:r>
                <a:r>
                  <a:rPr lang="pt-BR" sz="14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= valor anual de cobrança pela captação de água, em R$/ano; </a:t>
                </a:r>
              </a:p>
              <a:p>
                <a:pPr algn="just">
                  <a:lnSpc>
                    <a:spcPct val="114000"/>
                  </a:lnSpc>
                  <a:spcAft>
                    <a:spcPts val="600"/>
                  </a:spcAft>
                </a:pPr>
                <a:r>
                  <a:rPr lang="pt-BR" sz="1400" b="1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Q</a:t>
                </a:r>
                <a:r>
                  <a:rPr lang="pt-BR" sz="1400" b="1" baseline="-25000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cap_out</a:t>
                </a:r>
                <a:r>
                  <a:rPr lang="pt-BR" sz="14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= volume anual de água captado, em m</a:t>
                </a:r>
                <a:r>
                  <a:rPr lang="pt-BR" sz="1400" baseline="300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pt-BR" sz="14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/ano, segundo valores da outorga; </a:t>
                </a:r>
              </a:p>
              <a:p>
                <a:pPr algn="just">
                  <a:lnSpc>
                    <a:spcPct val="114000"/>
                  </a:lnSpc>
                  <a:spcAft>
                    <a:spcPts val="600"/>
                  </a:spcAft>
                </a:pPr>
                <a:r>
                  <a:rPr lang="pt-BR" sz="1400" b="1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Q</a:t>
                </a:r>
                <a:r>
                  <a:rPr lang="pt-BR" sz="1400" b="1" baseline="-25000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cap_med</a:t>
                </a:r>
                <a:r>
                  <a:rPr lang="pt-BR" sz="1400" baseline="-250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t-BR" sz="14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= volume anual de água captado, em m</a:t>
                </a:r>
                <a:r>
                  <a:rPr lang="pt-BR" sz="1400" baseline="300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pt-BR" sz="14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/ano, segundo dados de medição; </a:t>
                </a:r>
              </a:p>
              <a:p>
                <a:pPr algn="just">
                  <a:lnSpc>
                    <a:spcPct val="114000"/>
                  </a:lnSpc>
                  <a:spcAft>
                    <a:spcPts val="600"/>
                  </a:spcAft>
                </a:pPr>
                <a:r>
                  <a:rPr lang="pt-BR" sz="1400" b="1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pt-BR" sz="1400" b="1" baseline="-25000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out</a:t>
                </a:r>
                <a:r>
                  <a:rPr lang="pt-BR" sz="1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t-BR" sz="14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= peso atribuído ao volume anual de captação outorgado; </a:t>
                </a:r>
              </a:p>
              <a:p>
                <a:pPr algn="just">
                  <a:lnSpc>
                    <a:spcPct val="114000"/>
                  </a:lnSpc>
                  <a:spcAft>
                    <a:spcPts val="600"/>
                  </a:spcAft>
                </a:pPr>
                <a:r>
                  <a:rPr lang="pt-BR" sz="1400" b="1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pt-BR" sz="1400" b="1" baseline="-25000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med</a:t>
                </a:r>
                <a:r>
                  <a:rPr lang="pt-BR" sz="1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t-BR" sz="14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= peso atribuído ao volume anual de captação medido; </a:t>
                </a:r>
              </a:p>
              <a:p>
                <a:pPr algn="just">
                  <a:lnSpc>
                    <a:spcPct val="114000"/>
                  </a:lnSpc>
                  <a:spcAft>
                    <a:spcPts val="600"/>
                  </a:spcAft>
                </a:pPr>
                <a:r>
                  <a:rPr lang="pt-BR" sz="1400" b="1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pt-BR" sz="1400" b="1" baseline="-25000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med_extra</a:t>
                </a:r>
                <a:r>
                  <a:rPr lang="pt-BR" sz="1400" baseline="-250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t-BR" sz="14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= peso atribuído ao volume anual disponibilizado no corpo d’água; </a:t>
                </a:r>
              </a:p>
              <a:p>
                <a:pPr algn="just">
                  <a:lnSpc>
                    <a:spcPct val="114000"/>
                  </a:lnSpc>
                  <a:spcAft>
                    <a:spcPts val="600"/>
                  </a:spcAft>
                </a:pPr>
                <a:r>
                  <a:rPr lang="pt-BR" sz="1400" b="1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PPU</a:t>
                </a:r>
                <a:r>
                  <a:rPr lang="pt-BR" sz="1400" b="1" baseline="-25000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cap</a:t>
                </a:r>
                <a:r>
                  <a:rPr lang="pt-BR" sz="14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= Preço Unitário para captação, em R$/m</a:t>
                </a:r>
                <a:r>
                  <a:rPr lang="pt-BR" sz="1400" baseline="300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pt-BR" sz="14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</a:p>
              <a:p>
                <a:pPr algn="just">
                  <a:lnSpc>
                    <a:spcPct val="114000"/>
                  </a:lnSpc>
                  <a:spcAft>
                    <a:spcPts val="600"/>
                  </a:spcAft>
                </a:pPr>
                <a:r>
                  <a:rPr lang="pt-BR" sz="1400" b="1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pt-BR" sz="1400" b="1" baseline="-25000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cap</a:t>
                </a:r>
                <a:r>
                  <a:rPr lang="pt-BR" sz="14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= coeficiente que considera objetivos específicos a serem atingidos mediante a cobrança pela captação de água; </a:t>
                </a:r>
              </a:p>
              <a:p>
                <a:pPr algn="just">
                  <a:lnSpc>
                    <a:spcPct val="114000"/>
                  </a:lnSpc>
                  <a:spcAft>
                    <a:spcPts val="600"/>
                  </a:spcAft>
                </a:pPr>
                <a:r>
                  <a:rPr lang="pt-BR" sz="1400" b="1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Valor</a:t>
                </a:r>
                <a:r>
                  <a:rPr lang="pt-BR" sz="1400" b="1" baseline="-25000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md</a:t>
                </a:r>
                <a:r>
                  <a:rPr lang="pt-BR" sz="14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= valor correspondente ao mecanismo diferenciado de cobrança pelo uso de recursos hídricos.</a:t>
                </a:r>
              </a:p>
              <a:p>
                <a:pPr algn="just">
                  <a:lnSpc>
                    <a:spcPct val="114000"/>
                  </a:lnSpc>
                  <a:spcAft>
                    <a:spcPts val="600"/>
                  </a:spcAft>
                </a:pPr>
                <a:endParaRPr lang="pt-BR" sz="14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F9A288DC-ABB1-45C3-9F58-A36B797D89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09" y="2008310"/>
                <a:ext cx="11384115" cy="4026423"/>
              </a:xfrm>
              <a:prstGeom prst="rect">
                <a:avLst/>
              </a:prstGeom>
              <a:blipFill>
                <a:blip r:embed="rId2"/>
                <a:stretch>
                  <a:fillRect l="-1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455C6800-6B88-46FA-9237-76BF86EA3B74}"/>
              </a:ext>
            </a:extLst>
          </p:cNvPr>
          <p:cNvSpPr txBox="1">
            <a:spLocks/>
          </p:cNvSpPr>
          <p:nvPr/>
        </p:nvSpPr>
        <p:spPr>
          <a:xfrm>
            <a:off x="-450885" y="22292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32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Cobrança – Bacia do rio </a:t>
            </a:r>
            <a:r>
              <a:rPr lang="pt-BR" sz="32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Paranaíba</a:t>
            </a:r>
          </a:p>
          <a:p>
            <a:pPr algn="ctr"/>
            <a:r>
              <a:rPr lang="pt-BR" sz="32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Comitê Federal</a:t>
            </a:r>
            <a:endParaRPr lang="pt-BR" sz="32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xmlns="" id="{645EA9BA-5BE7-4929-8962-903EE9A23126}"/>
              </a:ext>
            </a:extLst>
          </p:cNvPr>
          <p:cNvSpPr txBox="1">
            <a:spLocks/>
          </p:cNvSpPr>
          <p:nvPr/>
        </p:nvSpPr>
        <p:spPr>
          <a:xfrm>
            <a:off x="1077447" y="1543725"/>
            <a:ext cx="8133369" cy="42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b="1" dirty="0"/>
              <a:t>Cobrança pela captação</a:t>
            </a:r>
          </a:p>
        </p:txBody>
      </p:sp>
    </p:spTree>
    <p:extLst>
      <p:ext uri="{BB962C8B-B14F-4D97-AF65-F5344CB8AC3E}">
        <p14:creationId xmlns:p14="http://schemas.microsoft.com/office/powerpoint/2010/main" val="310287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319566F-B281-4A9F-B42E-E6A756A9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92738"/>
            <a:ext cx="12286004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Cobrança – Bacia do rio </a:t>
            </a:r>
            <a:r>
              <a:rPr lang="pt-BR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Paranaíba (Federal) </a:t>
            </a:r>
            <a:r>
              <a:rPr lang="pt-BR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captação</a:t>
            </a:r>
            <a:br>
              <a:rPr lang="pt-BR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xmlns="" id="{E04373CF-7C15-4220-AB24-31F8FA78016F}"/>
                  </a:ext>
                </a:extLst>
              </p:cNvPr>
              <p:cNvSpPr/>
              <p:nvPr/>
            </p:nvSpPr>
            <p:spPr>
              <a:xfrm>
                <a:off x="677334" y="1422817"/>
                <a:ext cx="11071716" cy="9290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pt-BR" sz="16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𝑽𝒂𝒍𝒐𝒓</m:t>
                          </m:r>
                        </m:e>
                        <m:sub>
                          <m:r>
                            <a:rPr lang="pt-BR" sz="16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𝒄𝒂𝒑</m:t>
                          </m:r>
                        </m:sub>
                      </m:sSub>
                      <m:r>
                        <a:rPr lang="pt-BR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16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pt-BR" sz="16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16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𝑲</m:t>
                                  </m:r>
                                </m:e>
                                <m:sub>
                                  <m:r>
                                    <a:rPr lang="pt-BR" sz="16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𝒐𝒖𝒕</m:t>
                                  </m:r>
                                </m:sub>
                              </m:sSub>
                              <m:r>
                                <a:rPr lang="pt-BR" sz="16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pt-BR" sz="16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pt-BR" sz="16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𝐜𝐚𝐩</m:t>
                                  </m:r>
                                  <m:r>
                                    <a:rPr lang="pt-BR" sz="1600" b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_</m:t>
                                  </m:r>
                                  <m:r>
                                    <a:rPr lang="pt-BR" sz="16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𝒐𝒖𝒕</m:t>
                                  </m:r>
                                </m:sub>
                              </m:sSub>
                              <m:r>
                                <a:rPr lang="pt-BR" sz="1600" b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1600" b="1" i="1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𝑲</m:t>
                                  </m:r>
                                </m:e>
                                <m:sub>
                                  <m:r>
                                    <a:rPr lang="pt-BR" sz="16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𝒎𝒆𝒅</m:t>
                                  </m:r>
                                </m:sub>
                              </m:sSub>
                              <m:r>
                                <a:rPr lang="pt-BR" sz="16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pt-BR" sz="16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pt-BR" sz="16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𝐜𝐚𝐩</m:t>
                                  </m:r>
                                  <m:r>
                                    <a:rPr lang="pt-BR" sz="1600" b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_</m:t>
                                  </m:r>
                                  <m:r>
                                    <a:rPr lang="pt-BR" sz="16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𝒎𝒆𝒅</m:t>
                                  </m:r>
                                </m:sub>
                              </m:sSub>
                            </m:e>
                          </m:d>
                          <m:r>
                            <a:rPr lang="pt-BR" sz="1600" b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sz="16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pt-BR" sz="16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𝐦𝐞𝐝</m:t>
                              </m:r>
                              <m:r>
                                <a:rPr lang="pt-BR" sz="1600" b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_</m:t>
                              </m:r>
                              <m:r>
                                <a:rPr lang="pt-BR" sz="16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𝒆𝒙𝒕𝒓𝒂</m:t>
                              </m:r>
                            </m:sub>
                          </m:sSub>
                          <m:r>
                            <a:rPr lang="pt-BR" sz="16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∗</m:t>
                          </m:r>
                          <m:d>
                            <m:dPr>
                              <m:ctrlPr>
                                <a:rPr lang="pt-BR" sz="16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pt-BR" sz="16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  <m:r>
                                <a:rPr lang="pt-BR" sz="1600" b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,</m:t>
                              </m:r>
                              <m:r>
                                <a:rPr lang="pt-BR" sz="16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𝟕</m:t>
                              </m:r>
                              <m:r>
                                <a:rPr lang="pt-BR" sz="16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pt-BR" sz="16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pt-BR" sz="16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𝐜𝐚𝐩</m:t>
                                  </m:r>
                                  <m:r>
                                    <a:rPr lang="pt-BR" sz="1600" b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_</m:t>
                                  </m:r>
                                  <m:r>
                                    <a:rPr lang="pt-BR" sz="16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𝒐𝒖𝒕</m:t>
                                  </m:r>
                                </m:sub>
                              </m:sSub>
                              <m:r>
                                <a:rPr lang="pt-BR" sz="16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16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pt-BR" sz="16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𝐜𝐚𝐩</m:t>
                                  </m:r>
                                  <m:r>
                                    <a:rPr lang="pt-BR" sz="1600" b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_</m:t>
                                  </m:r>
                                  <m:r>
                                    <a:rPr lang="pt-BR" sz="16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𝒎𝒆𝒅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pt-BR" sz="1600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pt-BR" sz="16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pt-BR" sz="16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𝑷𝑷𝑼</m:t>
                          </m:r>
                        </m:e>
                        <m:sub>
                          <m:r>
                            <a:rPr lang="pt-BR" sz="16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𝒄𝒂𝒑</m:t>
                          </m:r>
                        </m:sub>
                      </m:sSub>
                      <m:r>
                        <a:rPr lang="pt-BR" sz="1600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pt-BR" sz="16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pt-BR" sz="16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𝑲</m:t>
                          </m:r>
                        </m:e>
                        <m:sub>
                          <m:r>
                            <a:rPr lang="pt-BR" sz="16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𝒄𝒂𝒑</m:t>
                          </m:r>
                        </m:sub>
                      </m:sSub>
                      <m:r>
                        <a:rPr lang="pt-BR" sz="1600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pt-BR" sz="16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pt-BR" sz="16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𝑽𝒂𝒍𝒐𝒓</m:t>
                          </m:r>
                        </m:e>
                        <m:sub>
                          <m:r>
                            <a:rPr lang="pt-BR" sz="16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𝒎𝒅</m:t>
                          </m:r>
                        </m:sub>
                      </m:sSub>
                    </m:oMath>
                  </m:oMathPara>
                </a14:m>
                <a:endParaRPr lang="pt-BR" sz="16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endParaRPr lang="pt-BR" sz="14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tângulo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04373CF-7C15-4220-AB24-31F8FA7801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4" y="1422817"/>
                <a:ext cx="11071716" cy="92903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18A0770C-A846-4C17-8388-37F0DCA4FF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4724"/>
          <a:stretch/>
        </p:blipFill>
        <p:spPr>
          <a:xfrm>
            <a:off x="401651" y="2724290"/>
            <a:ext cx="4156359" cy="21822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xmlns="" id="{6A128331-00B7-4A6D-B9B3-FBD7DE3963DA}"/>
                  </a:ext>
                </a:extLst>
              </p:cNvPr>
              <p:cNvSpPr/>
              <p:nvPr/>
            </p:nvSpPr>
            <p:spPr>
              <a:xfrm>
                <a:off x="4543767" y="3233651"/>
                <a:ext cx="11071716" cy="7911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pt-BR" sz="1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𝑽𝒂𝒍𝒐𝒓</m:t>
                          </m:r>
                        </m:e>
                        <m:sub>
                          <m:r>
                            <a:rPr lang="pt-BR" sz="1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𝒄𝒂𝒑</m:t>
                          </m:r>
                        </m:sub>
                      </m:sSub>
                      <m:r>
                        <a:rPr lang="pt-BR" sz="1200" b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1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pt-BR" sz="12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12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2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pt-BR" sz="12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𝐜𝐚𝐩</m:t>
                                  </m:r>
                                  <m:r>
                                    <a:rPr lang="pt-BR" sz="1200" b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_</m:t>
                                  </m:r>
                                  <m:r>
                                    <a:rPr lang="pt-BR" sz="12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𝒎𝒆𝒅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pt-BR" sz="12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pt-BR" sz="1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pt-BR" sz="1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𝑷𝑷𝑼</m:t>
                          </m:r>
                        </m:e>
                        <m:sub>
                          <m:r>
                            <a:rPr lang="pt-BR" sz="1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𝒄𝒂𝒑</m:t>
                          </m:r>
                        </m:sub>
                      </m:sSub>
                      <m:r>
                        <a:rPr lang="pt-BR" sz="12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pt-BR" sz="1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pt-BR" sz="1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𝑲</m:t>
                          </m:r>
                        </m:e>
                        <m:sub>
                          <m:r>
                            <a:rPr lang="pt-BR" sz="1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𝒄𝒂𝒑</m:t>
                          </m:r>
                        </m:sub>
                      </m:sSub>
                      <m:r>
                        <a:rPr lang="pt-BR" sz="12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pt-BR" sz="1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pt-BR" sz="1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𝑽𝒂𝒍𝒐𝒓</m:t>
                          </m:r>
                        </m:e>
                        <m:sub>
                          <m:r>
                            <a:rPr lang="pt-BR" sz="1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𝒎𝒅</m:t>
                          </m:r>
                        </m:sub>
                      </m:sSub>
                    </m:oMath>
                  </m:oMathPara>
                </a14:m>
                <a:endParaRPr lang="pt-BR" sz="1200" b="1" dirty="0">
                  <a:solidFill>
                    <a:srgbClr val="7030A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endParaRPr lang="pt-BR" sz="1200" dirty="0">
                  <a:solidFill>
                    <a:srgbClr val="7030A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6A128331-00B7-4A6D-B9B3-FBD7DE3963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3767" y="3233651"/>
                <a:ext cx="11071716" cy="7911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xmlns="" id="{AB93ECFD-6A0A-4FDC-B349-5951F5445D0A}"/>
                  </a:ext>
                </a:extLst>
              </p:cNvPr>
              <p:cNvSpPr/>
              <p:nvPr/>
            </p:nvSpPr>
            <p:spPr>
              <a:xfrm>
                <a:off x="4558010" y="3649579"/>
                <a:ext cx="11071716" cy="7911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pt-BR" sz="1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𝑽𝒂𝒍𝒐𝒓</m:t>
                          </m:r>
                        </m:e>
                        <m:sub>
                          <m:r>
                            <a:rPr lang="pt-BR" sz="1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𝒄𝒂𝒑</m:t>
                          </m:r>
                        </m:sub>
                      </m:sSub>
                      <m:r>
                        <a:rPr lang="pt-BR" sz="1200" b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1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pt-BR" sz="12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pt-BR" sz="12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  <m:r>
                                <a:rPr lang="pt-BR" sz="12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,</m:t>
                              </m:r>
                              <m:r>
                                <a:rPr lang="pt-BR" sz="12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  <m:r>
                                <a:rPr lang="pt-BR" sz="12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pt-BR" sz="12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2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pt-BR" sz="12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𝐜𝐚</m:t>
                                  </m:r>
                                  <m:sSub>
                                    <m:sSubPr>
                                      <m:ctrlPr>
                                        <a:rPr lang="pt-BR" sz="12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12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ahoma" panose="020B0604030504040204" pitchFamily="34" charset="0"/>
                                        </a:rPr>
                                        <m:t>𝐩</m:t>
                                      </m:r>
                                    </m:e>
                                    <m:sub>
                                      <m:r>
                                        <a:rPr lang="pt-BR" sz="12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ahoma" panose="020B0604030504040204" pitchFamily="34" charset="0"/>
                                        </a:rPr>
                                        <m:t>𝒐𝒖𝒕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pt-BR" sz="1200" b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>
                                <a:rPr lang="pt-BR" sz="12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  <m:r>
                                <a:rPr lang="pt-BR" sz="12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,</m:t>
                              </m:r>
                              <m:r>
                                <a:rPr lang="pt-BR" sz="12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𝟖</m:t>
                              </m:r>
                              <m:r>
                                <a:rPr lang="pt-BR" sz="12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pt-BR" sz="12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2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pt-BR" sz="12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𝐜𝐚𝐩</m:t>
                                  </m:r>
                                  <m:r>
                                    <a:rPr lang="pt-BR" sz="1200" b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_</m:t>
                                  </m:r>
                                  <m:r>
                                    <a:rPr lang="pt-BR" sz="12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𝒎𝒆𝒅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pt-BR" sz="12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pt-BR" sz="1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pt-BR" sz="1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𝑷𝑷𝑼</m:t>
                          </m:r>
                        </m:e>
                        <m:sub>
                          <m:r>
                            <a:rPr lang="pt-BR" sz="1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𝒄𝒂𝒑</m:t>
                          </m:r>
                        </m:sub>
                      </m:sSub>
                      <m:r>
                        <a:rPr lang="pt-BR" sz="12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pt-BR" sz="1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pt-BR" sz="1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𝑲</m:t>
                          </m:r>
                        </m:e>
                        <m:sub>
                          <m:r>
                            <a:rPr lang="pt-BR" sz="1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𝒄𝒂𝒑</m:t>
                          </m:r>
                        </m:sub>
                      </m:sSub>
                      <m:r>
                        <a:rPr lang="pt-BR" sz="12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pt-BR" sz="1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pt-BR" sz="1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𝑽𝒂𝒍𝒐𝒓</m:t>
                          </m:r>
                        </m:e>
                        <m:sub>
                          <m:r>
                            <a:rPr lang="pt-BR" sz="1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𝒎𝒅</m:t>
                          </m:r>
                        </m:sub>
                      </m:sSub>
                    </m:oMath>
                  </m:oMathPara>
                </a14:m>
                <a:endParaRPr lang="pt-BR" sz="1200" b="1" dirty="0">
                  <a:solidFill>
                    <a:srgbClr val="00B05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endParaRPr lang="pt-BR" sz="1200" dirty="0">
                  <a:solidFill>
                    <a:srgbClr val="00B05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AB93ECFD-6A0A-4FDC-B349-5951F5445D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010" y="3649579"/>
                <a:ext cx="11071716" cy="7911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xmlns="" id="{E1088098-1388-4A10-B1F1-49661636B400}"/>
                  </a:ext>
                </a:extLst>
              </p:cNvPr>
              <p:cNvSpPr/>
              <p:nvPr/>
            </p:nvSpPr>
            <p:spPr>
              <a:xfrm>
                <a:off x="4572253" y="4089415"/>
                <a:ext cx="11071716" cy="7911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pt-BR" sz="1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𝑽𝒂𝒍𝒐𝒓</m:t>
                          </m:r>
                        </m:e>
                        <m:sub>
                          <m:r>
                            <a:rPr lang="pt-BR" sz="1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𝒄𝒂𝒑</m:t>
                          </m:r>
                        </m:sub>
                      </m:sSub>
                      <m:r>
                        <a:rPr lang="pt-BR" sz="1200" b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1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pt-BR" sz="12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pt-BR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  <m:r>
                                <a:rPr lang="pt-BR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,</m:t>
                              </m:r>
                              <m:r>
                                <a:rPr lang="pt-BR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  <m:r>
                                <a:rPr lang="pt-BR" sz="12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pt-BR" sz="1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pt-BR" sz="1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𝐜𝐚</m:t>
                                  </m:r>
                                  <m:sSub>
                                    <m:sSubPr>
                                      <m:ctrlPr>
                                        <a:rPr lang="pt-BR" sz="12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12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ahoma" panose="020B0604030504040204" pitchFamily="34" charset="0"/>
                                        </a:rPr>
                                        <m:t>𝐩</m:t>
                                      </m:r>
                                    </m:e>
                                    <m:sub>
                                      <m:r>
                                        <a:rPr lang="pt-BR" sz="12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ahoma" panose="020B0604030504040204" pitchFamily="34" charset="0"/>
                                        </a:rPr>
                                        <m:t>𝒐𝒖𝒕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pt-BR" sz="1200" b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>
                                <a:rPr lang="pt-BR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  <m:r>
                                <a:rPr lang="pt-BR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,</m:t>
                              </m:r>
                              <m:r>
                                <a:rPr lang="pt-BR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𝟖</m:t>
                              </m:r>
                              <m:r>
                                <a:rPr lang="pt-BR" sz="12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pt-BR" sz="1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pt-BR" sz="1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𝐜𝐚𝐩</m:t>
                                  </m:r>
                                  <m:r>
                                    <a:rPr lang="pt-BR" sz="1200" b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_</m:t>
                                  </m:r>
                                  <m:r>
                                    <a:rPr lang="pt-BR" sz="1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𝒎𝒆𝒅</m:t>
                                  </m:r>
                                </m:sub>
                              </m:sSub>
                            </m:e>
                          </m:d>
                          <m:r>
                            <a:rPr lang="pt-BR" sz="1200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pt-BR" sz="12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pt-BR" sz="12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  <m:r>
                                <a:rPr lang="pt-BR" sz="1200" b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,</m:t>
                              </m:r>
                              <m:r>
                                <a:rPr lang="pt-BR" sz="12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𝟕</m:t>
                              </m:r>
                              <m:r>
                                <a:rPr lang="pt-BR" sz="12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pt-BR" sz="1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pt-BR" sz="1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𝐜𝐚𝐩</m:t>
                                  </m:r>
                                  <m:r>
                                    <a:rPr lang="pt-BR" sz="1200" b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_</m:t>
                                  </m:r>
                                  <m:r>
                                    <a:rPr lang="pt-BR" sz="1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𝒐𝒖𝒕</m:t>
                                  </m:r>
                                </m:sub>
                              </m:sSub>
                              <m:r>
                                <a:rPr lang="pt-BR" sz="12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1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pt-BR" sz="1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𝐜𝐚𝐩</m:t>
                                  </m:r>
                                  <m:r>
                                    <a:rPr lang="pt-BR" sz="1200" b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_</m:t>
                                  </m:r>
                                  <m:r>
                                    <a:rPr lang="pt-BR" sz="1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𝒎𝒆𝒅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pt-BR" sz="12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pt-BR" sz="1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pt-BR" sz="1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𝑷𝑷𝑼</m:t>
                          </m:r>
                        </m:e>
                        <m:sub>
                          <m:r>
                            <a:rPr lang="pt-BR" sz="1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𝒄𝒂𝒑</m:t>
                          </m:r>
                        </m:sub>
                      </m:sSub>
                      <m:r>
                        <a:rPr lang="pt-BR" sz="12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pt-BR" sz="1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pt-BR" sz="1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𝑲</m:t>
                          </m:r>
                        </m:e>
                        <m:sub>
                          <m:r>
                            <a:rPr lang="pt-BR" sz="1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𝒄𝒂𝒑</m:t>
                          </m:r>
                        </m:sub>
                      </m:sSub>
                      <m:r>
                        <a:rPr lang="pt-BR" sz="12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pt-BR" sz="1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pt-BR" sz="1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𝑽𝒂𝒍𝒐𝒓</m:t>
                          </m:r>
                        </m:e>
                        <m:sub>
                          <m:r>
                            <a:rPr lang="pt-BR" sz="1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𝒎𝒅</m:t>
                          </m:r>
                        </m:sub>
                      </m:sSub>
                    </m:oMath>
                  </m:oMathPara>
                </a14:m>
                <a:endParaRPr lang="pt-BR" sz="1200" b="1" dirty="0">
                  <a:solidFill>
                    <a:srgbClr val="C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endParaRPr lang="pt-BR" sz="1200" dirty="0">
                  <a:solidFill>
                    <a:srgbClr val="C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E1088098-1388-4A10-B1F1-49661636B4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253" y="4089415"/>
                <a:ext cx="11071716" cy="7911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xmlns="" id="{B1C70B99-2E48-417E-B8A8-3F6C768929E9}"/>
                  </a:ext>
                </a:extLst>
              </p:cNvPr>
              <p:cNvSpPr/>
              <p:nvPr/>
            </p:nvSpPr>
            <p:spPr>
              <a:xfrm>
                <a:off x="4572253" y="4511005"/>
                <a:ext cx="11071716" cy="7911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pt-BR" sz="12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𝑽𝒂𝒍𝒐𝒓</m:t>
                          </m:r>
                        </m:e>
                        <m:sub>
                          <m:r>
                            <a:rPr lang="pt-BR" sz="12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𝒄𝒂𝒑</m:t>
                          </m:r>
                        </m:sub>
                      </m:sSub>
                      <m:r>
                        <a:rPr lang="pt-BR" sz="12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12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pt-BR" sz="12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12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2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pt-BR" sz="12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𝐜𝐚𝐩</m:t>
                                  </m:r>
                                  <m:r>
                                    <a:rPr lang="pt-BR" sz="1200" b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_</m:t>
                                  </m:r>
                                  <m:r>
                                    <a:rPr lang="pt-BR" sz="12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𝒐𝒖𝒕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pt-BR" sz="1200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pt-BR" sz="12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pt-BR" sz="12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𝑷𝑷𝑼</m:t>
                          </m:r>
                        </m:e>
                        <m:sub>
                          <m:r>
                            <a:rPr lang="pt-BR" sz="12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𝒄𝒂𝒑</m:t>
                          </m:r>
                        </m:sub>
                      </m:sSub>
                      <m:r>
                        <a:rPr lang="pt-BR" sz="1200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pt-BR" sz="12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pt-BR" sz="12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𝑲</m:t>
                          </m:r>
                        </m:e>
                        <m:sub>
                          <m:r>
                            <a:rPr lang="pt-BR" sz="12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𝒄𝒂𝒑</m:t>
                          </m:r>
                        </m:sub>
                      </m:sSub>
                      <m:r>
                        <a:rPr lang="pt-BR" sz="1200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pt-BR" sz="12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pt-BR" sz="12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𝑽𝒂𝒍𝒐𝒓</m:t>
                          </m:r>
                        </m:e>
                        <m:sub>
                          <m:r>
                            <a:rPr lang="pt-BR" sz="12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𝒎𝒅</m:t>
                          </m:r>
                        </m:sub>
                      </m:sSub>
                    </m:oMath>
                  </m:oMathPara>
                </a14:m>
                <a:endParaRPr lang="pt-BR" sz="12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endParaRPr lang="pt-BR" sz="12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B1C70B99-2E48-417E-B8A8-3F6C768929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253" y="4511005"/>
                <a:ext cx="11071716" cy="79111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864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31959F9A-DECB-40F6-BA16-97FB0946F0A7}"/>
              </a:ext>
            </a:extLst>
          </p:cNvPr>
          <p:cNvSpPr txBox="1">
            <a:spLocks/>
          </p:cNvSpPr>
          <p:nvPr/>
        </p:nvSpPr>
        <p:spPr>
          <a:xfrm>
            <a:off x="1303395" y="980624"/>
            <a:ext cx="9585210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Cobrança – Bacia do rio </a:t>
            </a:r>
            <a:r>
              <a:rPr lang="pt-BR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Paranaíba (Federal) </a:t>
            </a:r>
            <a:r>
              <a:rPr lang="pt-BR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captação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xmlns="" id="{F3CB5424-A7E1-4A35-8F6F-E442A382B99B}"/>
              </a:ext>
            </a:extLst>
          </p:cNvPr>
          <p:cNvSpPr txBox="1">
            <a:spLocks/>
          </p:cNvSpPr>
          <p:nvPr/>
        </p:nvSpPr>
        <p:spPr>
          <a:xfrm>
            <a:off x="829733" y="2001252"/>
            <a:ext cx="8133369" cy="3999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/>
              <a:t>Cobrança pela captação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xmlns="" id="{6E07BFC8-DD1F-4962-A508-D3B92CD95A08}"/>
                  </a:ext>
                </a:extLst>
              </p:cNvPr>
              <p:cNvSpPr/>
              <p:nvPr/>
            </p:nvSpPr>
            <p:spPr>
              <a:xfrm>
                <a:off x="1087624" y="2601595"/>
                <a:ext cx="9146267" cy="29735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500"/>
                  </a:spcAft>
                </a:pPr>
                <a:r>
                  <a:rPr lang="pt-BR" sz="16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O valor de </a:t>
                </a:r>
                <a:r>
                  <a:rPr lang="pt-BR" sz="1600" b="1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pt-BR" sz="1600" b="1" baseline="-25000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cap</a:t>
                </a:r>
                <a:r>
                  <a:rPr lang="pt-BR" sz="16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t-BR" sz="16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será calculado de acordo com a seguinte equação: </a:t>
                </a:r>
                <a:endParaRPr lang="pt-BR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5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pt-BR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𝑲</m:t>
                          </m:r>
                        </m:e>
                        <m:sub>
                          <m:r>
                            <a:rPr lang="pt-BR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𝒄𝒂𝒑</m:t>
                          </m:r>
                        </m:sub>
                      </m:sSub>
                      <m:r>
                        <a:rPr lang="pt-BR" sz="24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pt-BR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pt-BR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𝑲</m:t>
                          </m:r>
                        </m:e>
                        <m:sub>
                          <m:r>
                            <a:rPr lang="pt-BR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𝐜𝐚𝐩</m:t>
                          </m:r>
                          <m:r>
                            <a:rPr lang="pt-BR" sz="24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_</m:t>
                          </m:r>
                          <m:r>
                            <a:rPr lang="pt-BR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𝒄𝒍𝒂𝒔𝒔𝒆</m:t>
                          </m:r>
                        </m:sub>
                      </m:sSub>
                      <m:r>
                        <a:rPr lang="pt-BR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pt-BR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pt-BR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𝑲</m:t>
                          </m:r>
                        </m:e>
                        <m:sub>
                          <m:r>
                            <a:rPr lang="pt-BR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pt-BR" sz="24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600"/>
                  </a:spcAft>
                </a:pPr>
                <a:endParaRPr lang="pt-BR" sz="14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600"/>
                  </a:spcAft>
                </a:pPr>
                <a:r>
                  <a:rPr lang="pt-BR" sz="14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Sendo: </a:t>
                </a:r>
                <a:r>
                  <a:rPr lang="pt-BR" sz="1400" b="1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pt-BR" sz="1400" b="1" baseline="-25000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cap_classe</a:t>
                </a:r>
                <a:r>
                  <a:rPr lang="pt-BR" sz="1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=</a:t>
                </a:r>
                <a:r>
                  <a:rPr lang="pt-BR" sz="14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coeficiente que leva em conta a classe de enquadramento do corpo d ́água no qual se faz a captação, sendo igual a 1 enquanto o Enquadramento não estiver aprovado pelo Conselho Nacional de Recursos Hídricos – CNRH; </a:t>
                </a:r>
              </a:p>
              <a:p>
                <a:pPr algn="just">
                  <a:spcAft>
                    <a:spcPts val="600"/>
                  </a:spcAft>
                </a:pPr>
                <a:endParaRPr lang="pt-BR" sz="14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600"/>
                  </a:spcAft>
                </a:pPr>
                <a:r>
                  <a:rPr lang="pt-BR" sz="1400" b="1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pt-BR" sz="1400" b="1" baseline="-25000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pt-BR" sz="14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= coeficiente que leva em conta a natureza do uso e/ou as boas práticas de uso e conservação da água. </a:t>
                </a:r>
                <a:endParaRPr lang="pt-BR" sz="1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6E07BFC8-DD1F-4962-A508-D3B92CD95A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624" y="2601595"/>
                <a:ext cx="9146267" cy="2973506"/>
              </a:xfrm>
              <a:prstGeom prst="rect">
                <a:avLst/>
              </a:prstGeom>
              <a:blipFill>
                <a:blip r:embed="rId2"/>
                <a:stretch>
                  <a:fillRect l="-333" r="-799" b="-82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xmlns="" id="{98745DFE-8663-4CBE-8298-32F8105F12CE}"/>
                  </a:ext>
                </a:extLst>
              </p:cNvPr>
              <p:cNvSpPr/>
              <p:nvPr/>
            </p:nvSpPr>
            <p:spPr>
              <a:xfrm>
                <a:off x="560142" y="5284168"/>
                <a:ext cx="11071716" cy="9290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pt-BR" sz="16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𝑽𝒂𝒍𝒐𝒓</m:t>
                          </m:r>
                        </m:e>
                        <m:sub>
                          <m:r>
                            <a:rPr lang="pt-BR" sz="16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𝒄𝒂𝒑</m:t>
                          </m:r>
                        </m:sub>
                      </m:sSub>
                      <m:r>
                        <a:rPr lang="pt-BR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16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pt-BR" sz="16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16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𝑲</m:t>
                                  </m:r>
                                </m:e>
                                <m:sub>
                                  <m:r>
                                    <a:rPr lang="pt-BR" sz="16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𝒐𝒖𝒕</m:t>
                                  </m:r>
                                </m:sub>
                              </m:sSub>
                              <m:r>
                                <a:rPr lang="pt-BR" sz="16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pt-BR" sz="16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pt-BR" sz="16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𝐜𝐚𝐩</m:t>
                                  </m:r>
                                  <m:r>
                                    <a:rPr lang="pt-BR" sz="1600" b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_</m:t>
                                  </m:r>
                                  <m:r>
                                    <a:rPr lang="pt-BR" sz="16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𝒐𝒖𝒕</m:t>
                                  </m:r>
                                </m:sub>
                              </m:sSub>
                              <m:r>
                                <a:rPr lang="pt-BR" sz="1600" b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16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𝑲</m:t>
                                  </m:r>
                                </m:e>
                                <m:sub>
                                  <m:r>
                                    <a:rPr lang="pt-BR" sz="16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𝒎𝒆𝒅</m:t>
                                  </m:r>
                                </m:sub>
                              </m:sSub>
                              <m:r>
                                <a:rPr lang="pt-BR" sz="16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pt-BR" sz="16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pt-BR" sz="16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𝐜𝐚𝐩</m:t>
                                  </m:r>
                                  <m:r>
                                    <a:rPr lang="pt-BR" sz="1600" b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_</m:t>
                                  </m:r>
                                  <m:r>
                                    <a:rPr lang="pt-BR" sz="16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𝒎𝒆𝒅</m:t>
                                  </m:r>
                                </m:sub>
                              </m:sSub>
                            </m:e>
                          </m:d>
                          <m:r>
                            <a:rPr lang="pt-BR" sz="1600" b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sz="16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pt-BR" sz="16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𝐦𝐞𝐝</m:t>
                              </m:r>
                              <m:r>
                                <a:rPr lang="pt-BR" sz="1600" b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_</m:t>
                              </m:r>
                              <m:r>
                                <a:rPr lang="pt-BR" sz="16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𝒆𝒙𝒕𝒓𝒂</m:t>
                              </m:r>
                            </m:sub>
                          </m:sSub>
                          <m:r>
                            <a:rPr lang="pt-BR" sz="16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∗</m:t>
                          </m:r>
                          <m:d>
                            <m:dPr>
                              <m:ctrlPr>
                                <a:rPr lang="pt-BR" sz="16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pt-BR" sz="16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  <m:r>
                                <a:rPr lang="pt-BR" sz="1600" b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,</m:t>
                              </m:r>
                              <m:r>
                                <a:rPr lang="pt-BR" sz="16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𝟕</m:t>
                              </m:r>
                              <m:r>
                                <a:rPr lang="pt-BR" sz="16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pt-BR" sz="16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pt-BR" sz="16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𝐜𝐚𝐩</m:t>
                                  </m:r>
                                  <m:r>
                                    <a:rPr lang="pt-BR" sz="1600" b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_</m:t>
                                  </m:r>
                                  <m:r>
                                    <a:rPr lang="pt-BR" sz="16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𝒐𝒖𝒕</m:t>
                                  </m:r>
                                </m:sub>
                              </m:sSub>
                              <m:r>
                                <a:rPr lang="pt-BR" sz="16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16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pt-BR" sz="16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𝐜𝐚𝐩</m:t>
                                  </m:r>
                                  <m:r>
                                    <a:rPr lang="pt-BR" sz="1600" b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_</m:t>
                                  </m:r>
                                  <m:r>
                                    <a:rPr lang="pt-BR" sz="16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𝒎𝒆𝒅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pt-BR" sz="1600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pt-BR" sz="16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pt-BR" sz="16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𝑷𝑷𝑼</m:t>
                          </m:r>
                        </m:e>
                        <m:sub>
                          <m:r>
                            <a:rPr lang="pt-BR" sz="16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𝒄𝒂𝒑</m:t>
                          </m:r>
                        </m:sub>
                      </m:sSub>
                      <m:r>
                        <a:rPr lang="pt-BR" sz="1600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pt-BR" sz="16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pt-BR" sz="16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𝑲</m:t>
                          </m:r>
                        </m:e>
                        <m:sub>
                          <m:r>
                            <a:rPr lang="pt-BR" sz="16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𝒄𝒂𝒑</m:t>
                          </m:r>
                        </m:sub>
                      </m:sSub>
                      <m:r>
                        <a:rPr lang="pt-BR" sz="1600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pt-BR" sz="16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pt-BR" sz="16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𝑽𝒂𝒍𝒐𝒓</m:t>
                          </m:r>
                        </m:e>
                        <m:sub>
                          <m:r>
                            <a:rPr lang="pt-BR" sz="16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𝒎𝒅</m:t>
                          </m:r>
                        </m:sub>
                      </m:sSub>
                    </m:oMath>
                  </m:oMathPara>
                </a14:m>
                <a:endParaRPr lang="pt-BR" sz="16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endParaRPr lang="pt-BR" sz="14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tângulo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8745DFE-8663-4CBE-8298-32F8105F12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142" y="5284168"/>
                <a:ext cx="11071716" cy="92903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045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31959F9A-DECB-40F6-BA16-97FB0946F0A7}"/>
              </a:ext>
            </a:extLst>
          </p:cNvPr>
          <p:cNvSpPr txBox="1">
            <a:spLocks/>
          </p:cNvSpPr>
          <p:nvPr/>
        </p:nvSpPr>
        <p:spPr>
          <a:xfrm>
            <a:off x="1185358" y="923981"/>
            <a:ext cx="9513892" cy="9265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Cobrança – Bacia do rio Paranaíba - captação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xmlns="" id="{F3CB5424-A7E1-4A35-8F6F-E442A382B99B}"/>
              </a:ext>
            </a:extLst>
          </p:cNvPr>
          <p:cNvSpPr txBox="1">
            <a:spLocks/>
          </p:cNvSpPr>
          <p:nvPr/>
        </p:nvSpPr>
        <p:spPr>
          <a:xfrm>
            <a:off x="829733" y="2001252"/>
            <a:ext cx="8133369" cy="3999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DD360596-FAE1-4BF7-AA9C-37F89EFD46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23" r="8400" b="15562"/>
          <a:stretch/>
        </p:blipFill>
        <p:spPr>
          <a:xfrm>
            <a:off x="3111315" y="2440785"/>
            <a:ext cx="5764830" cy="34989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xmlns="" id="{33E5B32D-6DF1-4FA3-BECA-D7DF686662F3}"/>
                  </a:ext>
                </a:extLst>
              </p:cNvPr>
              <p:cNvSpPr/>
              <p:nvPr/>
            </p:nvSpPr>
            <p:spPr>
              <a:xfrm>
                <a:off x="9426402" y="1607042"/>
                <a:ext cx="2545697" cy="394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pt-BR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𝑲</m:t>
                          </m:r>
                        </m:e>
                        <m:sub>
                          <m:r>
                            <a:rPr lang="pt-BR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𝒄𝒂𝒑</m:t>
                          </m:r>
                        </m:sub>
                      </m:sSub>
                      <m:r>
                        <a:rPr lang="pt-BR" b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pt-BR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pt-BR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𝑲</m:t>
                          </m:r>
                        </m:e>
                        <m:sub>
                          <m:r>
                            <a:rPr lang="pt-BR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𝐜𝐚𝐩</m:t>
                          </m:r>
                          <m:r>
                            <a:rPr lang="pt-BR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_</m:t>
                          </m:r>
                          <m:r>
                            <a:rPr lang="pt-BR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𝒄𝒍𝒂𝒔𝒔𝒆</m:t>
                          </m:r>
                        </m:sub>
                      </m:sSub>
                      <m:r>
                        <a:rPr lang="pt-BR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pt-BR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pt-BR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𝑲</m:t>
                          </m:r>
                        </m:e>
                        <m:sub>
                          <m:r>
                            <a:rPr lang="pt-BR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33E5B32D-6DF1-4FA3-BECA-D7DF686662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6402" y="1607042"/>
                <a:ext cx="2545697" cy="394210"/>
              </a:xfrm>
              <a:prstGeom prst="rect">
                <a:avLst/>
              </a:prstGeom>
              <a:blipFill>
                <a:blip r:embed="rId3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836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31959F9A-DECB-40F6-BA16-97FB0946F0A7}"/>
              </a:ext>
            </a:extLst>
          </p:cNvPr>
          <p:cNvSpPr txBox="1">
            <a:spLocks/>
          </p:cNvSpPr>
          <p:nvPr/>
        </p:nvSpPr>
        <p:spPr>
          <a:xfrm>
            <a:off x="1191307" y="938253"/>
            <a:ext cx="969006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Cobrança – Bacia do rio </a:t>
            </a:r>
            <a:r>
              <a:rPr lang="pt-BR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Paranaíba (Federal) </a:t>
            </a:r>
            <a:r>
              <a:rPr lang="pt-BR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captação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xmlns="" id="{F3CB5424-A7E1-4A35-8F6F-E442A382B99B}"/>
              </a:ext>
            </a:extLst>
          </p:cNvPr>
          <p:cNvSpPr txBox="1">
            <a:spLocks/>
          </p:cNvSpPr>
          <p:nvPr/>
        </p:nvSpPr>
        <p:spPr>
          <a:xfrm>
            <a:off x="1869968" y="1992863"/>
            <a:ext cx="8133369" cy="3999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4000" dirty="0" err="1"/>
              <a:t>K</a:t>
            </a:r>
            <a:r>
              <a:rPr lang="pt-BR" sz="4000" baseline="-25000" dirty="0" err="1"/>
              <a:t>t</a:t>
            </a:r>
            <a:r>
              <a:rPr lang="pt-BR" sz="4000" dirty="0"/>
              <a:t>:</a:t>
            </a:r>
            <a:endParaRPr lang="pt-BR" dirty="0"/>
          </a:p>
          <a:p>
            <a:pPr marL="0" indent="0" algn="ctr">
              <a:buNone/>
            </a:pPr>
            <a:r>
              <a:rPr lang="pt-BR" dirty="0" err="1">
                <a:solidFill>
                  <a:srgbClr val="00B050"/>
                </a:solidFill>
              </a:rPr>
              <a:t>K</a:t>
            </a:r>
            <a:r>
              <a:rPr lang="pt-BR" baseline="-25000" dirty="0" err="1">
                <a:solidFill>
                  <a:srgbClr val="00B050"/>
                </a:solidFill>
              </a:rPr>
              <a:t>ta</a:t>
            </a:r>
            <a:r>
              <a:rPr lang="pt-BR" dirty="0">
                <a:solidFill>
                  <a:srgbClr val="00B050"/>
                </a:solidFill>
              </a:rPr>
              <a:t> = usos agropecuários</a:t>
            </a:r>
          </a:p>
          <a:p>
            <a:pPr marL="0" indent="0" algn="ctr">
              <a:buNone/>
            </a:pPr>
            <a:r>
              <a:rPr lang="pt-BR" dirty="0" err="1">
                <a:solidFill>
                  <a:srgbClr val="7030A0"/>
                </a:solidFill>
              </a:rPr>
              <a:t>K</a:t>
            </a:r>
            <a:r>
              <a:rPr lang="pt-BR" baseline="-25000" dirty="0" err="1">
                <a:solidFill>
                  <a:srgbClr val="7030A0"/>
                </a:solidFill>
              </a:rPr>
              <a:t>ts</a:t>
            </a:r>
            <a:r>
              <a:rPr lang="pt-BR" dirty="0">
                <a:solidFill>
                  <a:srgbClr val="7030A0"/>
                </a:solidFill>
              </a:rPr>
              <a:t> = saneamento</a:t>
            </a:r>
          </a:p>
          <a:p>
            <a:pPr marL="0" indent="0" algn="ctr">
              <a:buNone/>
            </a:pPr>
            <a:r>
              <a:rPr lang="pt-BR" dirty="0" err="1">
                <a:solidFill>
                  <a:srgbClr val="002060"/>
                </a:solidFill>
              </a:rPr>
              <a:t>K</a:t>
            </a:r>
            <a:r>
              <a:rPr lang="pt-BR" baseline="-25000" dirty="0" err="1">
                <a:solidFill>
                  <a:srgbClr val="002060"/>
                </a:solidFill>
              </a:rPr>
              <a:t>ti</a:t>
            </a:r>
            <a:r>
              <a:rPr lang="pt-BR" dirty="0">
                <a:solidFill>
                  <a:srgbClr val="002060"/>
                </a:solidFill>
              </a:rPr>
              <a:t> = uso industrial, mineração e agroindustrial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err="1">
                <a:solidFill>
                  <a:srgbClr val="00B050"/>
                </a:solidFill>
              </a:rPr>
              <a:t>K</a:t>
            </a:r>
            <a:r>
              <a:rPr lang="pt-BR" baseline="-25000" dirty="0" err="1">
                <a:solidFill>
                  <a:srgbClr val="00B050"/>
                </a:solidFill>
              </a:rPr>
              <a:t>ta</a:t>
            </a:r>
            <a:r>
              <a:rPr lang="pt-BR" dirty="0"/>
              <a:t> = geralmente 0,10 – se a captação é feita em reservatório privado ou construído com recursos do próprio usuário, </a:t>
            </a:r>
            <a:r>
              <a:rPr lang="pt-BR" dirty="0" err="1"/>
              <a:t>K</a:t>
            </a:r>
            <a:r>
              <a:rPr lang="pt-BR" baseline="-25000" dirty="0" err="1"/>
              <a:t>ta</a:t>
            </a:r>
            <a:r>
              <a:rPr lang="pt-BR" dirty="0"/>
              <a:t> = 0,07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xmlns="" id="{65DF4C0C-99D5-474F-8942-4E77A881424D}"/>
                  </a:ext>
                </a:extLst>
              </p:cNvPr>
              <p:cNvSpPr/>
              <p:nvPr/>
            </p:nvSpPr>
            <p:spPr>
              <a:xfrm>
                <a:off x="9049183" y="1598653"/>
                <a:ext cx="2545697" cy="394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pt-BR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𝑲</m:t>
                          </m:r>
                        </m:e>
                        <m:sub>
                          <m:r>
                            <a:rPr lang="pt-BR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𝒄𝒂𝒑</m:t>
                          </m:r>
                        </m:sub>
                      </m:sSub>
                      <m:r>
                        <a:rPr lang="pt-BR" b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pt-BR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pt-BR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𝑲</m:t>
                          </m:r>
                        </m:e>
                        <m:sub>
                          <m:r>
                            <a:rPr lang="pt-BR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𝐜𝐚𝐩</m:t>
                          </m:r>
                          <m:r>
                            <a:rPr lang="pt-BR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_</m:t>
                          </m:r>
                          <m:r>
                            <a:rPr lang="pt-BR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𝒄𝒍𝒂𝒔𝒔𝒆</m:t>
                          </m:r>
                        </m:sub>
                      </m:sSub>
                      <m:r>
                        <a:rPr lang="pt-BR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pt-BR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pt-BR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𝑲</m:t>
                          </m:r>
                        </m:e>
                        <m:sub>
                          <m:r>
                            <a:rPr lang="pt-BR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65DF4C0C-99D5-474F-8942-4E77A88142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9183" y="1598653"/>
                <a:ext cx="2545697" cy="394210"/>
              </a:xfrm>
              <a:prstGeom prst="rect">
                <a:avLst/>
              </a:prstGeom>
              <a:blipFill>
                <a:blip r:embed="rId2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53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xmlns="" id="{EC4F9B91-F9DF-4900-B854-C5CD0E873C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556125" y="2775344"/>
          <a:ext cx="5997844" cy="3192712"/>
        </p:xfrm>
        <a:graphic>
          <a:graphicData uri="http://schemas.openxmlformats.org/drawingml/2006/table">
            <a:tbl>
              <a:tblPr firstRow="1" firstCol="1" bandRow="1"/>
              <a:tblGrid>
                <a:gridCol w="2171259">
                  <a:extLst>
                    <a:ext uri="{9D8B030D-6E8A-4147-A177-3AD203B41FA5}">
                      <a16:colId xmlns:a16="http://schemas.microsoft.com/office/drawing/2014/main" xmlns="" val="1320593763"/>
                    </a:ext>
                  </a:extLst>
                </a:gridCol>
                <a:gridCol w="1671275">
                  <a:extLst>
                    <a:ext uri="{9D8B030D-6E8A-4147-A177-3AD203B41FA5}">
                      <a16:colId xmlns:a16="http://schemas.microsoft.com/office/drawing/2014/main" xmlns="" val="1648469449"/>
                    </a:ext>
                  </a:extLst>
                </a:gridCol>
                <a:gridCol w="2155310">
                  <a:extLst>
                    <a:ext uri="{9D8B030D-6E8A-4147-A177-3AD203B41FA5}">
                      <a16:colId xmlns:a16="http://schemas.microsoft.com/office/drawing/2014/main" xmlns="" val="3981977425"/>
                    </a:ext>
                  </a:extLst>
                </a:gridCol>
              </a:tblGrid>
              <a:tr h="354746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Índice de Perdas na Distribuição - </a:t>
                      </a:r>
                      <a:r>
                        <a:rPr lang="pt-BR" sz="14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pt-BR" sz="1400" b="1" baseline="-250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pd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24" marR="429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pt-BR" sz="1400" b="1" baseline="-25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ts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24" marR="429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86624193"/>
                  </a:ext>
                </a:extLst>
              </a:tr>
              <a:tr h="35474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1º ao 4º ano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24" marR="429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partir do 5º ano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24" marR="429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8232944"/>
                  </a:ext>
                </a:extLst>
              </a:tr>
              <a:tr h="7094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pt-BR" sz="1400" baseline="-25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pd</a:t>
                      </a: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&lt; 32%</a:t>
                      </a:r>
                    </a:p>
                  </a:txBody>
                  <a:tcPr marL="42924" marR="429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1,00 - 0,03 p/decréscimo de 1% no </a:t>
                      </a:r>
                      <a:r>
                        <a:rPr lang="pt-BR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pt-BR" sz="1400" baseline="-250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pd</a:t>
                      </a: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até o limite de 0,60</a:t>
                      </a:r>
                    </a:p>
                  </a:txBody>
                  <a:tcPr marL="42924" marR="429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2041623"/>
                  </a:ext>
                </a:extLst>
              </a:tr>
              <a:tr h="3547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 ≤ </a:t>
                      </a:r>
                      <a:r>
                        <a:rPr lang="pt-BR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pt-BR" sz="1400" baseline="-250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pd</a:t>
                      </a: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≤ 35%</a:t>
                      </a:r>
                    </a:p>
                  </a:txBody>
                  <a:tcPr marL="42924" marR="429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1,00</a:t>
                      </a:r>
                    </a:p>
                  </a:txBody>
                  <a:tcPr marL="42924" marR="429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0321377"/>
                  </a:ext>
                </a:extLst>
              </a:tr>
              <a:tr h="10642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pt-BR" sz="1400" baseline="-250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pd</a:t>
                      </a: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&gt; 35%</a:t>
                      </a:r>
                    </a:p>
                  </a:txBody>
                  <a:tcPr marL="42924" marR="429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1,00</a:t>
                      </a:r>
                    </a:p>
                  </a:txBody>
                  <a:tcPr marL="42924" marR="429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1,00 + 0,03 p/acréscimo de 1% no </a:t>
                      </a:r>
                      <a:r>
                        <a:rPr lang="pt-BR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pt-BR" sz="1400" baseline="-250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pd</a:t>
                      </a: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até o limite de 1,20</a:t>
                      </a:r>
                    </a:p>
                  </a:txBody>
                  <a:tcPr marL="42924" marR="429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84629949"/>
                  </a:ext>
                </a:extLst>
              </a:tr>
              <a:tr h="3547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Não informado</a:t>
                      </a:r>
                    </a:p>
                  </a:txBody>
                  <a:tcPr marL="42924" marR="429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1,00</a:t>
                      </a:r>
                    </a:p>
                  </a:txBody>
                  <a:tcPr marL="42924" marR="429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1,20</a:t>
                      </a:r>
                    </a:p>
                  </a:txBody>
                  <a:tcPr marL="42924" marR="429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13426217"/>
                  </a:ext>
                </a:extLst>
              </a:tr>
            </a:tbl>
          </a:graphicData>
        </a:graphic>
      </p:graphicFrame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7E7C20BF-50ED-4B2E-8038-28E931581E70}"/>
              </a:ext>
            </a:extLst>
          </p:cNvPr>
          <p:cNvSpPr txBox="1">
            <a:spLocks/>
          </p:cNvSpPr>
          <p:nvPr/>
        </p:nvSpPr>
        <p:spPr>
          <a:xfrm>
            <a:off x="1233183" y="1056109"/>
            <a:ext cx="10355327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Cobrança – Bacia do rio Paranaíba (Federal) </a:t>
            </a:r>
            <a:r>
              <a:rPr lang="pt-BR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pt-BR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captação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CDBDC807-FA72-4916-B3D5-5DF2F7141BF5}"/>
              </a:ext>
            </a:extLst>
          </p:cNvPr>
          <p:cNvSpPr txBox="1">
            <a:spLocks/>
          </p:cNvSpPr>
          <p:nvPr/>
        </p:nvSpPr>
        <p:spPr>
          <a:xfrm>
            <a:off x="829733" y="2102960"/>
            <a:ext cx="8133369" cy="4549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Índice de Perdas na Distribuição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r>
              <a:rPr lang="pt-BR" i="1" dirty="0" err="1">
                <a:solidFill>
                  <a:srgbClr val="002060"/>
                </a:solidFill>
              </a:rPr>
              <a:t>Ipd</a:t>
            </a:r>
            <a:r>
              <a:rPr lang="pt-BR" i="1" dirty="0">
                <a:solidFill>
                  <a:srgbClr val="002060"/>
                </a:solidFill>
              </a:rPr>
              <a:t> – obtido no Sistema de informações sobre saneamento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xmlns="" id="{FC555E01-F19E-4EB4-B383-11C45A2670CF}"/>
                  </a:ext>
                </a:extLst>
              </p:cNvPr>
              <p:cNvSpPr/>
              <p:nvPr/>
            </p:nvSpPr>
            <p:spPr>
              <a:xfrm>
                <a:off x="9135091" y="1905855"/>
                <a:ext cx="2545697" cy="394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pt-BR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𝑲</m:t>
                          </m:r>
                        </m:e>
                        <m:sub>
                          <m:r>
                            <a:rPr lang="pt-BR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𝒄𝒂𝒑</m:t>
                          </m:r>
                        </m:sub>
                      </m:sSub>
                      <m:r>
                        <a:rPr lang="pt-BR" b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pt-BR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pt-BR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𝑲</m:t>
                          </m:r>
                        </m:e>
                        <m:sub>
                          <m:r>
                            <a:rPr lang="pt-BR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𝐜𝐚𝐩</m:t>
                          </m:r>
                          <m:r>
                            <a:rPr lang="pt-BR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_</m:t>
                          </m:r>
                          <m:r>
                            <a:rPr lang="pt-BR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𝒄𝒍𝒂𝒔𝒔𝒆</m:t>
                          </m:r>
                        </m:sub>
                      </m:sSub>
                      <m:r>
                        <a:rPr lang="pt-BR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pt-BR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pt-BR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𝑲</m:t>
                          </m:r>
                        </m:e>
                        <m:sub>
                          <m:r>
                            <a:rPr lang="pt-BR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FC555E01-F19E-4EB4-B383-11C45A2670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5091" y="1905855"/>
                <a:ext cx="2545697" cy="394210"/>
              </a:xfrm>
              <a:prstGeom prst="rect">
                <a:avLst/>
              </a:prstGeom>
              <a:blipFill>
                <a:blip r:embed="rId2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297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7348A6D-A475-461A-99B9-5EFC86790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144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Cobrança pelo uso da água</a:t>
            </a:r>
            <a:br>
              <a:rPr lang="pt-B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BF8C2E0-94B7-48CD-8665-4EA52918A7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pt-BR" sz="3200" dirty="0" smtClean="0">
                <a:solidFill>
                  <a:srgbClr val="0070C0"/>
                </a:solidFill>
              </a:rPr>
              <a:t>Instrumento econômico de gestão de recursos hídricos.</a:t>
            </a:r>
          </a:p>
          <a:p>
            <a:pPr algn="just">
              <a:lnSpc>
                <a:spcPct val="120000"/>
              </a:lnSpc>
            </a:pPr>
            <a:endParaRPr lang="pt-BR" sz="3200" dirty="0" smtClean="0">
              <a:solidFill>
                <a:srgbClr val="0070C0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pt-BR" sz="2800" dirty="0" smtClean="0">
                <a:solidFill>
                  <a:srgbClr val="0070C0"/>
                </a:solidFill>
              </a:rPr>
              <a:t> Previsão legal:</a:t>
            </a:r>
          </a:p>
          <a:p>
            <a:pPr lvl="1" algn="just">
              <a:lnSpc>
                <a:spcPct val="120000"/>
              </a:lnSpc>
            </a:pPr>
            <a:r>
              <a:rPr lang="pt-BR" sz="2400" dirty="0" smtClean="0">
                <a:solidFill>
                  <a:srgbClr val="0070C0"/>
                </a:solidFill>
              </a:rPr>
              <a:t>Lei Federal nº 9.433/97 e	</a:t>
            </a:r>
          </a:p>
          <a:p>
            <a:pPr lvl="1" algn="just">
              <a:lnSpc>
                <a:spcPct val="120000"/>
              </a:lnSpc>
            </a:pPr>
            <a:r>
              <a:rPr lang="pt-BR" sz="2400" dirty="0" smtClean="0">
                <a:solidFill>
                  <a:srgbClr val="0070C0"/>
                </a:solidFill>
              </a:rPr>
              <a:t>Lei Distrital Nº 2.725, de 13 de junho de 2001.</a:t>
            </a:r>
            <a:endParaRPr lang="pt-BR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xmlns="" id="{E8B5CFDD-7638-4BCD-B0CF-CCBD638C191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65024" y="3567524"/>
          <a:ext cx="2878949" cy="2419123"/>
        </p:xfrm>
        <a:graphic>
          <a:graphicData uri="http://schemas.openxmlformats.org/drawingml/2006/table">
            <a:tbl>
              <a:tblPr firstRow="1" firstCol="1" bandRow="1"/>
              <a:tblGrid>
                <a:gridCol w="1888834">
                  <a:extLst>
                    <a:ext uri="{9D8B030D-6E8A-4147-A177-3AD203B41FA5}">
                      <a16:colId xmlns:a16="http://schemas.microsoft.com/office/drawing/2014/main" xmlns="" val="3877868987"/>
                    </a:ext>
                  </a:extLst>
                </a:gridCol>
                <a:gridCol w="990115">
                  <a:extLst>
                    <a:ext uri="{9D8B030D-6E8A-4147-A177-3AD203B41FA5}">
                      <a16:colId xmlns:a16="http://schemas.microsoft.com/office/drawing/2014/main" xmlns="" val="3193283835"/>
                    </a:ext>
                  </a:extLst>
                </a:gridCol>
              </a:tblGrid>
              <a:tr h="6911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Índice de reutilização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87" marR="5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400" b="1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pt-BR" sz="1400" b="1" baseline="-25000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87" marR="5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4113089"/>
                  </a:ext>
                </a:extLst>
              </a:tr>
              <a:tr h="3455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0 - 20%</a:t>
                      </a:r>
                    </a:p>
                  </a:txBody>
                  <a:tcPr marL="59387" marR="5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1,00</a:t>
                      </a:r>
                    </a:p>
                  </a:txBody>
                  <a:tcPr marL="59387" marR="5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66787054"/>
                  </a:ext>
                </a:extLst>
              </a:tr>
              <a:tr h="3455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21 - 40%</a:t>
                      </a:r>
                    </a:p>
                  </a:txBody>
                  <a:tcPr marL="59387" marR="5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0,95</a:t>
                      </a:r>
                    </a:p>
                  </a:txBody>
                  <a:tcPr marL="59387" marR="5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67874844"/>
                  </a:ext>
                </a:extLst>
              </a:tr>
              <a:tr h="3455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41 - 60%</a:t>
                      </a:r>
                    </a:p>
                  </a:txBody>
                  <a:tcPr marL="59387" marR="5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0,90</a:t>
                      </a:r>
                    </a:p>
                  </a:txBody>
                  <a:tcPr marL="59387" marR="5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84095406"/>
                  </a:ext>
                </a:extLst>
              </a:tr>
              <a:tr h="3455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61 - 80%</a:t>
                      </a:r>
                    </a:p>
                  </a:txBody>
                  <a:tcPr marL="59387" marR="5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0,85</a:t>
                      </a:r>
                    </a:p>
                  </a:txBody>
                  <a:tcPr marL="59387" marR="5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12457707"/>
                  </a:ext>
                </a:extLst>
              </a:tr>
              <a:tr h="3455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81 - 100%</a:t>
                      </a:r>
                    </a:p>
                  </a:txBody>
                  <a:tcPr marL="59387" marR="5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0,80</a:t>
                      </a:r>
                    </a:p>
                  </a:txBody>
                  <a:tcPr marL="59387" marR="5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11003130"/>
                  </a:ext>
                </a:extLst>
              </a:tr>
            </a:tbl>
          </a:graphicData>
        </a:graphic>
      </p:graphicFrame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xmlns="" id="{0EBDEB06-7CA9-4252-91CA-D58E8C33E6E4}"/>
              </a:ext>
            </a:extLst>
          </p:cNvPr>
          <p:cNvGraphicFramePr>
            <a:graphicFrameLocks noGrp="1"/>
          </p:cNvGraphicFramePr>
          <p:nvPr/>
        </p:nvGraphicFramePr>
        <p:xfrm>
          <a:off x="6264264" y="3558431"/>
          <a:ext cx="3287810" cy="2428216"/>
        </p:xfrm>
        <a:graphic>
          <a:graphicData uri="http://schemas.openxmlformats.org/drawingml/2006/table">
            <a:tbl>
              <a:tblPr firstRow="1" firstCol="1" bandRow="1"/>
              <a:tblGrid>
                <a:gridCol w="2060695">
                  <a:extLst>
                    <a:ext uri="{9D8B030D-6E8A-4147-A177-3AD203B41FA5}">
                      <a16:colId xmlns:a16="http://schemas.microsoft.com/office/drawing/2014/main" xmlns="" val="3705580088"/>
                    </a:ext>
                  </a:extLst>
                </a:gridCol>
                <a:gridCol w="1227115">
                  <a:extLst>
                    <a:ext uri="{9D8B030D-6E8A-4147-A177-3AD203B41FA5}">
                      <a16:colId xmlns:a16="http://schemas.microsoft.com/office/drawing/2014/main" xmlns="" val="1642090210"/>
                    </a:ext>
                  </a:extLst>
                </a:gridCol>
              </a:tblGrid>
              <a:tr h="6909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Índice de água de reuso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400" b="1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pt-BR" sz="1400" b="1" baseline="-25000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8694089"/>
                  </a:ext>
                </a:extLst>
              </a:tr>
              <a:tr h="3474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0 - 20%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13991165"/>
                  </a:ext>
                </a:extLst>
              </a:tr>
              <a:tr h="3474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21 - 40%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66065740"/>
                  </a:ext>
                </a:extLst>
              </a:tr>
              <a:tr h="3474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41 - 60%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00734526"/>
                  </a:ext>
                </a:extLst>
              </a:tr>
              <a:tr h="3474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61 - 80%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61403060"/>
                  </a:ext>
                </a:extLst>
              </a:tr>
              <a:tr h="3474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81 - 100%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49605564"/>
                  </a:ext>
                </a:extLst>
              </a:tr>
            </a:tbl>
          </a:graphicData>
        </a:graphic>
      </p:graphicFrame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B24232DC-03E7-4063-A9ED-6867F5220A78}"/>
              </a:ext>
            </a:extLst>
          </p:cNvPr>
          <p:cNvSpPr txBox="1">
            <a:spLocks/>
          </p:cNvSpPr>
          <p:nvPr/>
        </p:nvSpPr>
        <p:spPr>
          <a:xfrm>
            <a:off x="1143996" y="762000"/>
            <a:ext cx="10512182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Cobrança – Bacia do rio Paranaíba (Federal) - captação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0F453217-E7E2-489F-BABF-C3CE69AEF420}"/>
              </a:ext>
            </a:extLst>
          </p:cNvPr>
          <p:cNvSpPr txBox="1">
            <a:spLocks/>
          </p:cNvSpPr>
          <p:nvPr/>
        </p:nvSpPr>
        <p:spPr>
          <a:xfrm>
            <a:off x="829734" y="2197916"/>
            <a:ext cx="10512182" cy="101974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u="sng" dirty="0"/>
              <a:t>Índice de reutilização</a:t>
            </a:r>
            <a:r>
              <a:rPr lang="pt-BR" dirty="0"/>
              <a:t>: (quantidade de água reutilizada/quantidade de água total usada)</a:t>
            </a:r>
          </a:p>
          <a:p>
            <a:r>
              <a:rPr lang="pt-BR" u="sng" dirty="0"/>
              <a:t>Índice de água de </a:t>
            </a:r>
            <a:r>
              <a:rPr lang="pt-BR" u="sng" dirty="0" err="1" smtClean="0"/>
              <a:t>reúso</a:t>
            </a:r>
            <a:r>
              <a:rPr lang="pt-BR" dirty="0"/>
              <a:t>: (quantidade de água de reuso adquirida de empresa externa/quantidade total de água usada)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xmlns="" id="{AA31A4F1-8695-4766-97ED-CC5540FBDA15}"/>
                  </a:ext>
                </a:extLst>
              </p:cNvPr>
              <p:cNvSpPr/>
              <p:nvPr/>
            </p:nvSpPr>
            <p:spPr>
              <a:xfrm>
                <a:off x="9269315" y="1422400"/>
                <a:ext cx="2545697" cy="394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pt-BR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𝑲</m:t>
                          </m:r>
                        </m:e>
                        <m:sub>
                          <m:r>
                            <a:rPr lang="pt-BR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𝒄𝒂𝒑</m:t>
                          </m:r>
                        </m:sub>
                      </m:sSub>
                      <m:r>
                        <a:rPr lang="pt-BR" b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pt-BR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pt-BR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𝑲</m:t>
                          </m:r>
                        </m:e>
                        <m:sub>
                          <m:r>
                            <a:rPr lang="pt-BR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𝐜𝐚𝐩</m:t>
                          </m:r>
                          <m:r>
                            <a:rPr lang="pt-BR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_</m:t>
                          </m:r>
                          <m:r>
                            <a:rPr lang="pt-BR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𝒄𝒍𝒂𝒔𝒔𝒆</m:t>
                          </m:r>
                        </m:sub>
                      </m:sSub>
                      <m:r>
                        <a:rPr lang="pt-BR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pt-BR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pt-BR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𝑲</m:t>
                          </m:r>
                        </m:e>
                        <m:sub>
                          <m:r>
                            <a:rPr lang="pt-BR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AA31A4F1-8695-4766-97ED-CC5540FBDA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9315" y="1422400"/>
                <a:ext cx="2545697" cy="394210"/>
              </a:xfrm>
              <a:prstGeom prst="rect">
                <a:avLst/>
              </a:prstGeom>
              <a:blipFill>
                <a:blip r:embed="rId2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115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95921" y="694381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pt-BR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Principais recomendações OCDE*</a:t>
            </a:r>
            <a:br>
              <a:rPr lang="pt-BR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18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4058" y="1784435"/>
            <a:ext cx="8783972" cy="4351338"/>
          </a:xfrm>
        </p:spPr>
        <p:txBody>
          <a:bodyPr>
            <a:normAutofit lnSpcReduction="10000"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accent5"/>
                </a:solidFill>
              </a:rPr>
              <a:t>As cobranças deveriam ser estabelecidas em função de objetivos claros a serem atingidos;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sz="2000" dirty="0" smtClean="0">
              <a:solidFill>
                <a:schemeClr val="accent5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accent5"/>
                </a:solidFill>
              </a:rPr>
              <a:t>Os recursos arrecadados deveriam ser gastos em ações que de fato façam a diferença ... e garantindo a boa visibilidade por parte da sociedade e dos usuários pagadores;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sz="2000" dirty="0" smtClean="0">
              <a:solidFill>
                <a:schemeClr val="accent5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accent5"/>
                </a:solidFill>
              </a:rPr>
              <a:t>A implantação e revisões da cobrança nas bacias hidrográficas deveriam ser vinculadas aos planos de recursos hídricos e suas sucessivas revisões, os quais deveriam estabelecer claramente os objetivos e metas de uso racional e de despoluição a serem atingidos mediante a cobrança;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sz="2000" dirty="0" smtClean="0">
              <a:solidFill>
                <a:schemeClr val="accent5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accent5"/>
                </a:solidFill>
              </a:rPr>
              <a:t>Os níveis dos valores cobrados deveriam ser mais elevados: cobranças que de fato causem impacto nos setores usuários (</a:t>
            </a:r>
            <a:r>
              <a:rPr lang="pt-BR" sz="2000" b="1" i="1" dirty="0" smtClean="0">
                <a:solidFill>
                  <a:schemeClr val="accent5"/>
                </a:solidFill>
              </a:rPr>
              <a:t>charges </a:t>
            </a:r>
            <a:r>
              <a:rPr lang="pt-BR" sz="2000" b="1" i="1" dirty="0" err="1" smtClean="0">
                <a:solidFill>
                  <a:schemeClr val="accent5"/>
                </a:solidFill>
              </a:rPr>
              <a:t>that</a:t>
            </a:r>
            <a:r>
              <a:rPr lang="pt-BR" sz="2000" b="1" i="1" dirty="0" smtClean="0">
                <a:solidFill>
                  <a:schemeClr val="accent5"/>
                </a:solidFill>
              </a:rPr>
              <a:t> “</a:t>
            </a:r>
            <a:r>
              <a:rPr lang="pt-BR" sz="2000" b="1" i="1" dirty="0" err="1" smtClean="0">
                <a:solidFill>
                  <a:schemeClr val="accent5"/>
                </a:solidFill>
              </a:rPr>
              <a:t>bite</a:t>
            </a:r>
            <a:r>
              <a:rPr lang="pt-BR" sz="2000" b="1" i="1" dirty="0" smtClean="0">
                <a:solidFill>
                  <a:schemeClr val="accent5"/>
                </a:solidFill>
              </a:rPr>
              <a:t>"</a:t>
            </a:r>
            <a:r>
              <a:rPr lang="pt-BR" sz="2000" dirty="0" smtClean="0">
                <a:solidFill>
                  <a:schemeClr val="accent5"/>
                </a:solidFill>
              </a:rPr>
              <a:t>);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sz="2000" dirty="0" smtClean="0">
              <a:solidFill>
                <a:schemeClr val="accent5"/>
              </a:solidFill>
            </a:endParaRPr>
          </a:p>
          <a:p>
            <a:endParaRPr lang="pt-BR" dirty="0">
              <a:solidFill>
                <a:schemeClr val="accent5"/>
              </a:solidFill>
            </a:endParaRPr>
          </a:p>
        </p:txBody>
      </p:sp>
      <p:pic>
        <p:nvPicPr>
          <p:cNvPr id="4" name="Picture 1" descr="Picture 1">
            <a:extLst>
              <a:ext uri="{FF2B5EF4-FFF2-40B4-BE49-F238E27FC236}">
                <a16:creationId xmlns:a16="http://schemas.microsoft.com/office/drawing/2014/main" xmlns="" id="{891C8F14-6E3F-48FF-8991-5A3CEE253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2172" y="2359839"/>
            <a:ext cx="2389669" cy="32304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Retângulo 6"/>
          <p:cNvSpPr/>
          <p:nvPr/>
        </p:nvSpPr>
        <p:spPr>
          <a:xfrm>
            <a:off x="3666217" y="6480431"/>
            <a:ext cx="41737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/>
              <a:t>*</a:t>
            </a:r>
            <a:r>
              <a:rPr lang="pt-BR" sz="1200" dirty="0" smtClean="0"/>
              <a:t>Organização </a:t>
            </a:r>
            <a:r>
              <a:rPr lang="pt-BR" sz="1200" dirty="0"/>
              <a:t>de Cooperação e de Desenvolvimento Económico</a:t>
            </a:r>
          </a:p>
        </p:txBody>
      </p:sp>
    </p:spTree>
    <p:extLst>
      <p:ext uri="{BB962C8B-B14F-4D97-AF65-F5344CB8AC3E}">
        <p14:creationId xmlns:p14="http://schemas.microsoft.com/office/powerpoint/2010/main" val="105754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14507"/>
            <a:ext cx="10515600" cy="1325563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Recomendações ANA</a:t>
            </a:r>
            <a:endParaRPr lang="pt-BR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00911"/>
            <a:ext cx="10515600" cy="4351338"/>
          </a:xfrm>
        </p:spPr>
        <p:txBody>
          <a:bodyPr>
            <a:normAutofit fontScale="92500"/>
          </a:bodyPr>
          <a:lstStyle/>
          <a:p>
            <a:endParaRPr lang="pt-BR" dirty="0" smtClean="0">
              <a:solidFill>
                <a:schemeClr val="accent5"/>
              </a:solidFill>
            </a:endParaRPr>
          </a:p>
          <a:p>
            <a:r>
              <a:rPr lang="pt-BR" dirty="0">
                <a:solidFill>
                  <a:schemeClr val="accent5"/>
                </a:solidFill>
              </a:rPr>
              <a:t>D</a:t>
            </a:r>
            <a:r>
              <a:rPr lang="pt-BR" dirty="0" smtClean="0">
                <a:solidFill>
                  <a:schemeClr val="accent5"/>
                </a:solidFill>
              </a:rPr>
              <a:t>iferenciar preços por porte do usuário (ex. por faixa e categoria);</a:t>
            </a:r>
          </a:p>
          <a:p>
            <a:endParaRPr lang="pt-BR" dirty="0" smtClean="0">
              <a:solidFill>
                <a:schemeClr val="accent5"/>
              </a:solidFill>
            </a:endParaRPr>
          </a:p>
          <a:p>
            <a:r>
              <a:rPr lang="pt-BR" dirty="0">
                <a:solidFill>
                  <a:schemeClr val="accent5"/>
                </a:solidFill>
              </a:rPr>
              <a:t>C</a:t>
            </a:r>
            <a:r>
              <a:rPr lang="pt-BR" dirty="0" smtClean="0">
                <a:solidFill>
                  <a:schemeClr val="accent5"/>
                </a:solidFill>
              </a:rPr>
              <a:t>obrar pelo volume medido (Cobrança = </a:t>
            </a:r>
            <a:r>
              <a:rPr lang="pt-BR" dirty="0" err="1" smtClean="0">
                <a:solidFill>
                  <a:schemeClr val="accent5"/>
                </a:solidFill>
              </a:rPr>
              <a:t>Vmed</a:t>
            </a:r>
            <a:r>
              <a:rPr lang="pt-BR" dirty="0" smtClean="0">
                <a:solidFill>
                  <a:schemeClr val="accent5"/>
                </a:solidFill>
              </a:rPr>
              <a:t>(m³/ano) x Preço(R$/m³));</a:t>
            </a:r>
          </a:p>
          <a:p>
            <a:endParaRPr lang="pt-BR" dirty="0" smtClean="0">
              <a:solidFill>
                <a:schemeClr val="accent5"/>
              </a:solidFill>
            </a:endParaRPr>
          </a:p>
          <a:p>
            <a:r>
              <a:rPr lang="pt-BR" i="1" dirty="0" smtClean="0">
                <a:solidFill>
                  <a:schemeClr val="accent5"/>
                </a:solidFill>
              </a:rPr>
              <a:t>“Não cair na armadilha dos coeficientes </a:t>
            </a:r>
            <a:r>
              <a:rPr lang="pt-BR" i="1" dirty="0" err="1" smtClean="0">
                <a:solidFill>
                  <a:schemeClr val="accent5"/>
                </a:solidFill>
              </a:rPr>
              <a:t>K</a:t>
            </a:r>
            <a:r>
              <a:rPr lang="pt-BR" sz="1900" i="1" dirty="0" err="1" smtClean="0">
                <a:solidFill>
                  <a:schemeClr val="accent5"/>
                </a:solidFill>
              </a:rPr>
              <a:t>s</a:t>
            </a:r>
            <a:r>
              <a:rPr lang="pt-BR" i="1" dirty="0" smtClean="0">
                <a:solidFill>
                  <a:schemeClr val="accent5"/>
                </a:solidFill>
              </a:rPr>
              <a:t>” </a:t>
            </a:r>
            <a:r>
              <a:rPr lang="pt-BR" dirty="0" smtClean="0">
                <a:solidFill>
                  <a:schemeClr val="accent5"/>
                </a:solidFill>
              </a:rPr>
              <a:t>(a cobrança pelo volume já beneficia os usuários eficientes);</a:t>
            </a:r>
          </a:p>
          <a:p>
            <a:endParaRPr lang="pt-BR" dirty="0" smtClean="0">
              <a:solidFill>
                <a:schemeClr val="accent5"/>
              </a:solidFill>
            </a:endParaRPr>
          </a:p>
          <a:p>
            <a:r>
              <a:rPr lang="pt-BR" dirty="0">
                <a:solidFill>
                  <a:schemeClr val="accent5"/>
                </a:solidFill>
              </a:rPr>
              <a:t>E</a:t>
            </a:r>
            <a:r>
              <a:rPr lang="pt-BR" dirty="0" smtClean="0">
                <a:solidFill>
                  <a:schemeClr val="accent5"/>
                </a:solidFill>
              </a:rPr>
              <a:t>stabelecer atualização periódica dos preços;</a:t>
            </a:r>
          </a:p>
          <a:p>
            <a:endParaRPr lang="pt-BR" dirty="0" smtClean="0">
              <a:solidFill>
                <a:schemeClr val="accent5"/>
              </a:solidFill>
            </a:endParaRPr>
          </a:p>
          <a:p>
            <a:endParaRPr lang="pt-BR" dirty="0" smtClean="0">
              <a:solidFill>
                <a:schemeClr val="accent5"/>
              </a:solidFill>
            </a:endParaRPr>
          </a:p>
          <a:p>
            <a:endParaRPr lang="pt-BR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98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Proposta do GT de Cobrança pelo Uso de Recursos Hídricos de Domínio Distrital</a:t>
            </a:r>
            <a:endParaRPr lang="pt-BR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562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AFBBAD0-136A-4483-9897-4C6EEEC00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329218" cy="1325563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Proposta GT Distrital - Cobrança pela captação</a:t>
            </a:r>
            <a:br>
              <a:rPr lang="pt-BR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4">
                <a:extLst>
                  <a:ext uri="{FF2B5EF4-FFF2-40B4-BE49-F238E27FC236}">
                    <a16:creationId xmlns:a16="http://schemas.microsoft.com/office/drawing/2014/main" xmlns="" id="{942FA821-14D7-41B8-9524-3BFBEB1261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𝐕𝐚𝐥𝐨𝐫</m:t>
                        </m:r>
                      </m:e>
                      <m:sub>
                        <m:r>
                          <a:rPr lang="pt-BR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𝐜𝐚𝐩</m:t>
                        </m:r>
                      </m:sub>
                    </m:sSub>
                    <m:r>
                      <a:rPr lang="pt-BR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𝐐</m:t>
                        </m:r>
                      </m:e>
                      <m:sub>
                        <m:r>
                          <a:rPr lang="pt-BR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𝐜𝐚𝐩</m:t>
                        </m:r>
                      </m:sub>
                    </m:sSub>
                    <m:r>
                      <a:rPr lang="pt-BR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pt-BR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𝐏𝐏𝐔</m:t>
                        </m:r>
                      </m:e>
                      <m:sub>
                        <m:r>
                          <a:rPr lang="pt-BR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𝐜𝐚𝐩</m:t>
                        </m:r>
                      </m:sub>
                    </m:sSub>
                  </m:oMath>
                </a14:m>
                <a:endParaRPr lang="pt-BR" dirty="0">
                  <a:solidFill>
                    <a:schemeClr val="accent5"/>
                  </a:solidFill>
                </a:endParaRPr>
              </a:p>
              <a:p>
                <a:endParaRPr lang="pt-BR" dirty="0">
                  <a:solidFill>
                    <a:schemeClr val="accent5"/>
                  </a:solidFill>
                </a:endParaRPr>
              </a:p>
              <a:p>
                <a:r>
                  <a:rPr lang="pt-BR" dirty="0">
                    <a:solidFill>
                      <a:schemeClr val="accent5"/>
                    </a:solidFill>
                  </a:rPr>
                  <a:t>Sendo os coeficientes: </a:t>
                </a:r>
              </a:p>
              <a:p>
                <a:r>
                  <a:rPr lang="pt-BR" dirty="0" err="1">
                    <a:solidFill>
                      <a:schemeClr val="accent5"/>
                    </a:solidFill>
                  </a:rPr>
                  <a:t>Valor</a:t>
                </a:r>
                <a:r>
                  <a:rPr lang="pt-BR" sz="1800" dirty="0" err="1">
                    <a:solidFill>
                      <a:schemeClr val="accent5"/>
                    </a:solidFill>
                  </a:rPr>
                  <a:t>cap</a:t>
                </a:r>
                <a:r>
                  <a:rPr lang="pt-BR" dirty="0">
                    <a:solidFill>
                      <a:schemeClr val="accent5"/>
                    </a:solidFill>
                  </a:rPr>
                  <a:t> = valor anual de cobrança pela captação de água, em R$/ano; </a:t>
                </a:r>
              </a:p>
              <a:p>
                <a:r>
                  <a:rPr lang="pt-BR" dirty="0" err="1">
                    <a:solidFill>
                      <a:schemeClr val="accent5"/>
                    </a:solidFill>
                  </a:rPr>
                  <a:t>Q</a:t>
                </a:r>
                <a:r>
                  <a:rPr lang="pt-BR" sz="1800" dirty="0" err="1">
                    <a:solidFill>
                      <a:schemeClr val="accent5"/>
                    </a:solidFill>
                  </a:rPr>
                  <a:t>cap</a:t>
                </a:r>
                <a:r>
                  <a:rPr lang="pt-BR" dirty="0">
                    <a:solidFill>
                      <a:schemeClr val="accent5"/>
                    </a:solidFill>
                  </a:rPr>
                  <a:t> = volume anual de água captado, em </a:t>
                </a:r>
                <a:r>
                  <a:rPr lang="pt-BR" dirty="0" smtClean="0">
                    <a:solidFill>
                      <a:schemeClr val="accent5"/>
                    </a:solidFill>
                  </a:rPr>
                  <a:t>m³/ano</a:t>
                </a:r>
                <a:r>
                  <a:rPr lang="pt-BR" dirty="0">
                    <a:solidFill>
                      <a:schemeClr val="accent5"/>
                    </a:solidFill>
                  </a:rPr>
                  <a:t>, segundo valores medidos, caso haja sistema de medição, ou segundo valores outorgados, caso não haja medição; </a:t>
                </a:r>
              </a:p>
              <a:p>
                <a:r>
                  <a:rPr lang="pt-BR" dirty="0" err="1">
                    <a:solidFill>
                      <a:schemeClr val="accent5">
                        <a:lumMod val="50000"/>
                      </a:schemeClr>
                    </a:solidFill>
                  </a:rPr>
                  <a:t>PPU</a:t>
                </a:r>
                <a:r>
                  <a:rPr lang="pt-BR" sz="1800" dirty="0" err="1">
                    <a:solidFill>
                      <a:schemeClr val="accent5">
                        <a:lumMod val="50000"/>
                      </a:schemeClr>
                    </a:solidFill>
                  </a:rPr>
                  <a:t>cap</a:t>
                </a:r>
                <a:r>
                  <a:rPr lang="pt-BR" dirty="0">
                    <a:solidFill>
                      <a:schemeClr val="accent5">
                        <a:lumMod val="50000"/>
                      </a:schemeClr>
                    </a:solidFill>
                  </a:rPr>
                  <a:t> = Preço Unitário para captação, em </a:t>
                </a:r>
                <a:r>
                  <a:rPr lang="pt-BR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R$/m³; </a:t>
                </a:r>
                <a:endParaRPr lang="pt-BR" dirty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endParaRPr lang="pt-BR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5" name="Espaço Reservado para Conteúdo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42FA821-14D7-41B8-9524-3BFBEB1261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r="-87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226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AFBBAD0-136A-4483-9897-4C6EEEC00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45" y="230232"/>
            <a:ext cx="7269019" cy="1320800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Proposta GT Distrital - Cobrança pelo lançamento</a:t>
            </a:r>
            <a:br>
              <a:rPr lang="pt-BR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4">
                <a:extLst>
                  <a:ext uri="{FF2B5EF4-FFF2-40B4-BE49-F238E27FC236}">
                    <a16:creationId xmlns:a16="http://schemas.microsoft.com/office/drawing/2014/main" xmlns="" id="{05F9C990-DF49-41CB-AD2F-9A8EA343B9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97666" y="1652632"/>
                <a:ext cx="8596668" cy="4564900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42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42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𝐕𝐚𝐥𝐨𝐫</m:t>
                          </m:r>
                        </m:e>
                        <m:sub>
                          <m:r>
                            <a:rPr lang="pt-BR" sz="42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𝐥𝐚𝐧</m:t>
                          </m:r>
                          <m:r>
                            <a:rPr lang="pt-BR" sz="4200" b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ç</m:t>
                          </m:r>
                        </m:sub>
                      </m:sSub>
                      <m:r>
                        <a:rPr lang="pt-BR" sz="4200" b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42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42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𝐂𝐎</m:t>
                          </m:r>
                        </m:e>
                        <m:sub>
                          <m:r>
                            <a:rPr lang="pt-BR" sz="42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𝐃𝐁𝐎</m:t>
                          </m:r>
                        </m:sub>
                      </m:sSub>
                      <m:r>
                        <a:rPr lang="pt-BR" sz="4200" b="1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pt-BR" sz="42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42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𝐏𝐏𝐔</m:t>
                          </m:r>
                        </m:e>
                        <m:sub>
                          <m:r>
                            <a:rPr lang="pt-BR" sz="42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𝐥𝐚𝐧</m:t>
                          </m:r>
                          <m:r>
                            <a:rPr lang="pt-BR" sz="4200" b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ç</m:t>
                          </m:r>
                        </m:sub>
                      </m:sSub>
                    </m:oMath>
                  </m:oMathPara>
                </a14:m>
                <a:endParaRPr lang="pt-BR" sz="4200" dirty="0">
                  <a:solidFill>
                    <a:schemeClr val="accent5"/>
                  </a:solidFill>
                </a:endParaRPr>
              </a:p>
              <a:p>
                <a:pPr marL="0" indent="0">
                  <a:buNone/>
                </a:pPr>
                <a:endParaRPr lang="pt-BR" sz="4200" dirty="0">
                  <a:solidFill>
                    <a:schemeClr val="accent5"/>
                  </a:solidFill>
                </a:endParaRPr>
              </a:p>
              <a:p>
                <a:r>
                  <a:rPr lang="pt-BR" dirty="0">
                    <a:solidFill>
                      <a:schemeClr val="accent5"/>
                    </a:solidFill>
                  </a:rPr>
                  <a:t>Na qual: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𝐕𝐚𝐥𝐨𝐫</m:t>
                        </m:r>
                      </m:e>
                      <m:sub>
                        <m:r>
                          <a:rPr lang="pt-BR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𝐥𝐚𝐧</m:t>
                        </m:r>
                        <m:r>
                          <a:rPr lang="pt-BR" b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ç</m:t>
                        </m:r>
                      </m:sub>
                    </m:sSub>
                  </m:oMath>
                </a14:m>
                <a:r>
                  <a:rPr lang="pt-BR" dirty="0">
                    <a:solidFill>
                      <a:schemeClr val="accent5"/>
                    </a:solidFill>
                  </a:rPr>
                  <a:t> = Valor anual de cobrança pelo lançamento de carga orgânica, em R$/ano;</a:t>
                </a:r>
              </a:p>
              <a:p>
                <a:r>
                  <a:rPr lang="pt-BR" dirty="0">
                    <a:solidFill>
                      <a:schemeClr val="accent5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𝐂𝐎</m:t>
                        </m:r>
                      </m:e>
                      <m:sub>
                        <m:r>
                          <a:rPr lang="pt-BR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𝐃𝐁𝐎</m:t>
                        </m:r>
                      </m:sub>
                    </m:sSub>
                  </m:oMath>
                </a14:m>
                <a:r>
                  <a:rPr lang="pt-BR" dirty="0">
                    <a:solidFill>
                      <a:schemeClr val="accent5"/>
                    </a:solidFill>
                  </a:rPr>
                  <a:t> = carga anual de DBO</a:t>
                </a:r>
                <a:r>
                  <a:rPr lang="pt-BR" sz="1900" dirty="0">
                    <a:solidFill>
                      <a:schemeClr val="accent5"/>
                    </a:solidFill>
                  </a:rPr>
                  <a:t>5,20</a:t>
                </a:r>
                <a:r>
                  <a:rPr lang="pt-BR" dirty="0">
                    <a:solidFill>
                      <a:schemeClr val="accent5"/>
                    </a:solidFill>
                  </a:rPr>
                  <a:t>, em kg/ano;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𝐏𝐏𝐔</m:t>
                        </m:r>
                      </m:e>
                      <m:sub>
                        <m:r>
                          <a:rPr lang="pt-BR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𝐥𝐚𝐧</m:t>
                        </m:r>
                        <m:r>
                          <a:rPr lang="pt-BR" b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ç</m:t>
                        </m:r>
                      </m:sub>
                    </m:sSub>
                  </m:oMath>
                </a14:m>
                <a:r>
                  <a:rPr lang="pt-BR" dirty="0">
                    <a:solidFill>
                      <a:schemeClr val="accent5"/>
                    </a:solidFill>
                  </a:rPr>
                  <a:t> = Preço Unitário pelo lançamento de carga orgânica, em R$/kg; </a:t>
                </a:r>
              </a:p>
              <a:p>
                <a:endParaRPr lang="pt-BR" dirty="0">
                  <a:solidFill>
                    <a:schemeClr val="accent5"/>
                  </a:solidFill>
                </a:endParaRPr>
              </a:p>
              <a:p>
                <a:r>
                  <a:rPr lang="pt-BR" dirty="0">
                    <a:solidFill>
                      <a:schemeClr val="accent5"/>
                    </a:solidFill>
                  </a:rPr>
                  <a:t>O valor 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𝐂𝐎</m:t>
                        </m:r>
                      </m:e>
                      <m:sub>
                        <m:r>
                          <a:rPr lang="pt-BR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𝐃𝐁𝐎</m:t>
                        </m:r>
                      </m:sub>
                    </m:sSub>
                  </m:oMath>
                </a14:m>
                <a:r>
                  <a:rPr lang="pt-BR" dirty="0">
                    <a:solidFill>
                      <a:schemeClr val="accent5"/>
                    </a:solidFill>
                  </a:rPr>
                  <a:t> será calculado conforme segue: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𝐂𝐎</m:t>
                        </m:r>
                      </m:e>
                      <m:sub>
                        <m:r>
                          <a:rPr lang="pt-BR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𝐃𝐁𝐎</m:t>
                        </m:r>
                      </m:sub>
                    </m:sSub>
                    <m:r>
                      <a:rPr lang="pt-BR" b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  <m:sub>
                        <m:r>
                          <a:rPr lang="pt-BR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𝐃𝐁𝐎</m:t>
                        </m:r>
                      </m:sub>
                    </m:sSub>
                    <m:r>
                      <a:rPr lang="pt-BR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pt-BR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𝐐</m:t>
                        </m:r>
                      </m:e>
                      <m:sub>
                        <m:r>
                          <a:rPr lang="pt-BR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𝐥𝐚𝐧</m:t>
                        </m:r>
                        <m:r>
                          <a:rPr lang="pt-BR" b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ç</m:t>
                        </m:r>
                      </m:sub>
                    </m:sSub>
                  </m:oMath>
                </a14:m>
                <a:endParaRPr lang="pt-BR" dirty="0">
                  <a:solidFill>
                    <a:schemeClr val="accent5"/>
                  </a:solidFill>
                </a:endParaRPr>
              </a:p>
              <a:p>
                <a:r>
                  <a:rPr lang="pt-BR" dirty="0">
                    <a:solidFill>
                      <a:schemeClr val="accent5"/>
                    </a:solidFill>
                  </a:rPr>
                  <a:t>Na qual: </a:t>
                </a:r>
              </a:p>
              <a:p>
                <a:r>
                  <a:rPr lang="pt-BR" b="1" dirty="0">
                    <a:solidFill>
                      <a:schemeClr val="accent5"/>
                    </a:solidFill>
                  </a:rPr>
                  <a:t>C</a:t>
                </a:r>
                <a:r>
                  <a:rPr lang="pt-BR" b="1" baseline="-25000" dirty="0">
                    <a:solidFill>
                      <a:schemeClr val="accent5"/>
                    </a:solidFill>
                  </a:rPr>
                  <a:t>DBO</a:t>
                </a:r>
                <a:r>
                  <a:rPr lang="pt-BR" b="1" dirty="0">
                    <a:solidFill>
                      <a:schemeClr val="accent5"/>
                    </a:solidFill>
                  </a:rPr>
                  <a:t> =</a:t>
                </a:r>
                <a:r>
                  <a:rPr lang="pt-BR" dirty="0">
                    <a:solidFill>
                      <a:schemeClr val="accent5"/>
                    </a:solidFill>
                  </a:rPr>
                  <a:t> concentração média de DBO</a:t>
                </a:r>
                <a:r>
                  <a:rPr lang="pt-BR" baseline="-25000" dirty="0">
                    <a:solidFill>
                      <a:schemeClr val="accent5"/>
                    </a:solidFill>
                  </a:rPr>
                  <a:t>5,20</a:t>
                </a:r>
                <a:r>
                  <a:rPr lang="pt-BR" dirty="0">
                    <a:solidFill>
                      <a:schemeClr val="accent5"/>
                    </a:solidFill>
                  </a:rPr>
                  <a:t> anual lançada, em kg/m</a:t>
                </a:r>
                <a:r>
                  <a:rPr lang="pt-BR" baseline="30000" dirty="0">
                    <a:solidFill>
                      <a:schemeClr val="accent5"/>
                    </a:solidFill>
                  </a:rPr>
                  <a:t>3</a:t>
                </a:r>
                <a:r>
                  <a:rPr lang="pt-BR" dirty="0">
                    <a:solidFill>
                      <a:schemeClr val="accent5"/>
                    </a:solidFill>
                  </a:rPr>
                  <a:t>; </a:t>
                </a:r>
              </a:p>
              <a:p>
                <a:r>
                  <a:rPr lang="pt-BR" b="1" dirty="0" err="1">
                    <a:solidFill>
                      <a:schemeClr val="accent5"/>
                    </a:solidFill>
                  </a:rPr>
                  <a:t>Q</a:t>
                </a:r>
                <a:r>
                  <a:rPr lang="pt-BR" b="1" baseline="-25000" dirty="0" err="1">
                    <a:solidFill>
                      <a:schemeClr val="accent5"/>
                    </a:solidFill>
                  </a:rPr>
                  <a:t>lanç</a:t>
                </a:r>
                <a:r>
                  <a:rPr lang="pt-BR" b="1" dirty="0">
                    <a:solidFill>
                      <a:schemeClr val="accent5"/>
                    </a:solidFill>
                  </a:rPr>
                  <a:t> =</a:t>
                </a:r>
                <a:r>
                  <a:rPr lang="pt-BR" dirty="0">
                    <a:solidFill>
                      <a:schemeClr val="accent5"/>
                    </a:solidFill>
                  </a:rPr>
                  <a:t> Volume anual lançado, em m</a:t>
                </a:r>
                <a:r>
                  <a:rPr lang="pt-BR" baseline="30000" dirty="0">
                    <a:solidFill>
                      <a:schemeClr val="accent5"/>
                    </a:solidFill>
                  </a:rPr>
                  <a:t>3</a:t>
                </a:r>
                <a:r>
                  <a:rPr lang="pt-BR" dirty="0">
                    <a:solidFill>
                      <a:schemeClr val="accent5"/>
                    </a:solidFill>
                  </a:rPr>
                  <a:t>/ano. </a:t>
                </a:r>
              </a:p>
            </p:txBody>
          </p:sp>
        </mc:Choice>
        <mc:Fallback xmlns="">
          <p:sp>
            <p:nvSpPr>
              <p:cNvPr id="5" name="Espaço Reservado para Conteúdo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5F9C990-DF49-41CB-AD2F-9A8EA343B9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7666" y="1652632"/>
                <a:ext cx="8596668" cy="4564900"/>
              </a:xfrm>
              <a:blipFill rotWithShape="0">
                <a:blip r:embed="rId2"/>
                <a:stretch>
                  <a:fillRect l="-4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746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AC3D9F0A-DE6E-4B9C-B185-AB3A0EB07F19}"/>
              </a:ext>
            </a:extLst>
          </p:cNvPr>
          <p:cNvSpPr txBox="1">
            <a:spLocks/>
          </p:cNvSpPr>
          <p:nvPr/>
        </p:nvSpPr>
        <p:spPr>
          <a:xfrm>
            <a:off x="561338" y="182144"/>
            <a:ext cx="5904117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2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Proposta GT Distrital - Retorno dos valores cobrados à Bacia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xmlns="" id="{F75261BD-B02D-42C3-BC2C-BE8230C00F83}"/>
                  </a:ext>
                </a:extLst>
              </p:cNvPr>
              <p:cNvSpPr/>
              <p:nvPr/>
            </p:nvSpPr>
            <p:spPr>
              <a:xfrm>
                <a:off x="1539497" y="1676147"/>
                <a:ext cx="9113004" cy="36576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pt-BR" dirty="0" smtClean="0">
                    <a:solidFill>
                      <a:schemeClr val="accent5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A cobrança pela pelo uso de recursos hídricos será feita de acordo com a seguinte equação:</a:t>
                </a:r>
                <a:endParaRPr lang="pt-BR" dirty="0">
                  <a:solidFill>
                    <a:schemeClr val="accent5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5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240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Valor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z="240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total</m:t>
                          </m:r>
                        </m:sub>
                      </m:sSub>
                      <m:r>
                        <a:rPr lang="pt-BR" sz="240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sz="240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Valor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sz="240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cap</m:t>
                              </m:r>
                            </m:sub>
                          </m:sSub>
                          <m:r>
                            <a:rPr lang="pt-BR" sz="240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sz="240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Valor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sz="240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lan</m:t>
                              </m:r>
                              <m:r>
                                <a:rPr lang="pt-BR" sz="240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ç</m:t>
                              </m:r>
                            </m:sub>
                          </m:sSub>
                        </m:e>
                      </m:d>
                      <m:r>
                        <a:rPr lang="pt-BR" sz="24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240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K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z="240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gest</m:t>
                          </m:r>
                          <m:r>
                            <a:rPr lang="pt-BR" sz="240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ã</m:t>
                          </m:r>
                          <m:r>
                            <m:rPr>
                              <m:sty m:val="p"/>
                            </m:rPr>
                            <a:rPr lang="pt-BR" sz="240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o</m:t>
                          </m:r>
                        </m:sub>
                      </m:sSub>
                    </m:oMath>
                  </m:oMathPara>
                </a14:m>
                <a:endParaRPr lang="pt-BR" sz="2400" dirty="0">
                  <a:solidFill>
                    <a:schemeClr val="accent5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pt-BR" dirty="0">
                    <a:solidFill>
                      <a:schemeClr val="accent5"/>
                    </a:solidFill>
                    <a:ea typeface="Calibri" panose="020F0502020204030204" pitchFamily="34" charset="0"/>
                  </a:rPr>
                  <a:t>Na qual: </a:t>
                </a:r>
              </a:p>
              <a:p>
                <a:pPr>
                  <a:lnSpc>
                    <a:spcPct val="150000"/>
                  </a:lnSpc>
                </a:pPr>
                <a:r>
                  <a:rPr lang="pt-BR" b="1" dirty="0" err="1">
                    <a:solidFill>
                      <a:schemeClr val="accent5"/>
                    </a:solidFill>
                    <a:ea typeface="Calibri" panose="020F0502020204030204" pitchFamily="34" charset="0"/>
                  </a:rPr>
                  <a:t>Valor</a:t>
                </a:r>
                <a:r>
                  <a:rPr lang="pt-BR" b="1" baseline="-25000" dirty="0" err="1">
                    <a:solidFill>
                      <a:schemeClr val="accent5"/>
                    </a:solidFill>
                    <a:ea typeface="Calibri" panose="020F0502020204030204" pitchFamily="34" charset="0"/>
                  </a:rPr>
                  <a:t>total</a:t>
                </a:r>
                <a:r>
                  <a:rPr lang="pt-BR" b="1" dirty="0">
                    <a:solidFill>
                      <a:schemeClr val="accent5"/>
                    </a:solidFill>
                    <a:ea typeface="Calibri" panose="020F0502020204030204" pitchFamily="34" charset="0"/>
                  </a:rPr>
                  <a:t> </a:t>
                </a:r>
                <a:r>
                  <a:rPr lang="pt-BR" dirty="0">
                    <a:solidFill>
                      <a:schemeClr val="accent5"/>
                    </a:solidFill>
                    <a:ea typeface="Calibri" panose="020F0502020204030204" pitchFamily="34" charset="0"/>
                  </a:rPr>
                  <a:t>= Valor anual total de cobrança, em R$/ano; </a:t>
                </a:r>
              </a:p>
              <a:p>
                <a:pPr>
                  <a:lnSpc>
                    <a:spcPct val="150000"/>
                  </a:lnSpc>
                </a:pPr>
                <a:r>
                  <a:rPr lang="pt-BR" b="1" dirty="0" err="1">
                    <a:solidFill>
                      <a:schemeClr val="accent5"/>
                    </a:solidFill>
                    <a:ea typeface="Calibri" panose="020F0502020204030204" pitchFamily="34" charset="0"/>
                  </a:rPr>
                  <a:t>Valor</a:t>
                </a:r>
                <a:r>
                  <a:rPr lang="pt-BR" b="1" baseline="-25000" dirty="0" err="1">
                    <a:solidFill>
                      <a:schemeClr val="accent5"/>
                    </a:solidFill>
                    <a:ea typeface="Calibri" panose="020F0502020204030204" pitchFamily="34" charset="0"/>
                  </a:rPr>
                  <a:t>cap</a:t>
                </a:r>
                <a:r>
                  <a:rPr lang="pt-BR" dirty="0">
                    <a:solidFill>
                      <a:schemeClr val="accent5"/>
                    </a:solidFill>
                    <a:ea typeface="Calibri" panose="020F0502020204030204" pitchFamily="34" charset="0"/>
                  </a:rPr>
                  <a:t> = Valor anual de cobrança pela captação de água, em R$/ano;</a:t>
                </a:r>
              </a:p>
              <a:p>
                <a:pPr>
                  <a:lnSpc>
                    <a:spcPct val="150000"/>
                  </a:lnSpc>
                </a:pPr>
                <a:r>
                  <a:rPr lang="pt-BR" b="1" dirty="0" err="1">
                    <a:solidFill>
                      <a:schemeClr val="accent5"/>
                    </a:solidFill>
                    <a:ea typeface="Calibri" panose="020F0502020204030204" pitchFamily="34" charset="0"/>
                  </a:rPr>
                  <a:t>Valor</a:t>
                </a:r>
                <a:r>
                  <a:rPr lang="pt-BR" b="1" baseline="-25000" dirty="0" err="1">
                    <a:solidFill>
                      <a:schemeClr val="accent5"/>
                    </a:solidFill>
                    <a:ea typeface="Calibri" panose="020F0502020204030204" pitchFamily="34" charset="0"/>
                  </a:rPr>
                  <a:t>lanç</a:t>
                </a:r>
                <a:r>
                  <a:rPr lang="pt-BR" dirty="0">
                    <a:solidFill>
                      <a:schemeClr val="accent5"/>
                    </a:solidFill>
                    <a:ea typeface="Calibri" panose="020F0502020204030204" pitchFamily="34" charset="0"/>
                  </a:rPr>
                  <a:t> = Valor anual de cobrança pelo lançamento de carga orgânica, em R$/ano; </a:t>
                </a:r>
              </a:p>
              <a:p>
                <a:pPr>
                  <a:lnSpc>
                    <a:spcPct val="150000"/>
                  </a:lnSpc>
                </a:pPr>
                <a:r>
                  <a:rPr lang="pt-BR" b="1" dirty="0" err="1">
                    <a:solidFill>
                      <a:schemeClr val="accent5"/>
                    </a:solidFill>
                    <a:ea typeface="Calibri" panose="020F0502020204030204" pitchFamily="34" charset="0"/>
                  </a:rPr>
                  <a:t>K</a:t>
                </a:r>
                <a:r>
                  <a:rPr lang="pt-BR" b="1" baseline="-25000" dirty="0" err="1">
                    <a:solidFill>
                      <a:schemeClr val="accent5"/>
                    </a:solidFill>
                    <a:ea typeface="Calibri" panose="020F0502020204030204" pitchFamily="34" charset="0"/>
                  </a:rPr>
                  <a:t>gestão</a:t>
                </a:r>
                <a:r>
                  <a:rPr lang="pt-BR" dirty="0">
                    <a:solidFill>
                      <a:schemeClr val="accent5"/>
                    </a:solidFill>
                    <a:ea typeface="Calibri" panose="020F0502020204030204" pitchFamily="34" charset="0"/>
                  </a:rPr>
                  <a:t> = coeficiente que leva em conta o efetivo retorno à área de atuação dos </a:t>
                </a:r>
                <a:r>
                  <a:rPr lang="pt-BR" dirty="0" err="1">
                    <a:solidFill>
                      <a:schemeClr val="accent5"/>
                    </a:solidFill>
                    <a:ea typeface="Calibri" panose="020F0502020204030204" pitchFamily="34" charset="0"/>
                  </a:rPr>
                  <a:t>CBHs</a:t>
                </a:r>
                <a:r>
                  <a:rPr lang="pt-BR" dirty="0">
                    <a:solidFill>
                      <a:schemeClr val="accent5"/>
                    </a:solidFill>
                    <a:ea typeface="Calibri" panose="020F0502020204030204" pitchFamily="34" charset="0"/>
                  </a:rPr>
                  <a:t> do Distrito Federal dos valores arrecadados com a cobrança pelo uso de recursos hídricos.</a:t>
                </a:r>
                <a:endParaRPr lang="pt-BR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6" name="Retângulo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75261BD-B02D-42C3-BC2C-BE8230C00F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497" y="1676147"/>
                <a:ext cx="9113004" cy="3657668"/>
              </a:xfrm>
              <a:prstGeom prst="rect">
                <a:avLst/>
              </a:prstGeom>
              <a:blipFill rotWithShape="0">
                <a:blip r:embed="rId2"/>
                <a:stretch>
                  <a:fillRect l="-602" b="-1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401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Estimativa do valor a ser cobrado pelo uso de Recursos Hídricos</a:t>
            </a:r>
            <a:endParaRPr lang="pt-BR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630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94701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Estimativa do Custos de uma Agência de </a:t>
            </a:r>
            <a:r>
              <a:rPr lang="pt-BR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Bacia</a:t>
            </a:r>
            <a:endParaRPr lang="pt-BR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38200" y="241675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>
                <a:solidFill>
                  <a:schemeClr val="accent5"/>
                </a:solidFill>
              </a:rPr>
              <a:t>3 </a:t>
            </a:r>
            <a:r>
              <a:rPr lang="pt-BR" dirty="0">
                <a:solidFill>
                  <a:schemeClr val="accent5"/>
                </a:solidFill>
              </a:rPr>
              <a:t>opções: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>
                <a:solidFill>
                  <a:schemeClr val="accent5"/>
                </a:solidFill>
              </a:rPr>
              <a:t>Agência Federal Assume o Distrital (ABHA);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>
                <a:solidFill>
                  <a:schemeClr val="accent5"/>
                </a:solidFill>
              </a:rPr>
              <a:t>Cria-se uma nova agência de Bacia;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>
                <a:solidFill>
                  <a:schemeClr val="accent5"/>
                </a:solidFill>
              </a:rPr>
              <a:t>O órgão gestor (ADASA) </a:t>
            </a:r>
            <a:r>
              <a:rPr lang="pt-BR" dirty="0" smtClean="0">
                <a:solidFill>
                  <a:schemeClr val="accent5"/>
                </a:solidFill>
              </a:rPr>
              <a:t>administra </a:t>
            </a:r>
            <a:r>
              <a:rPr lang="pt-BR" dirty="0">
                <a:solidFill>
                  <a:schemeClr val="accent5"/>
                </a:solidFill>
              </a:rPr>
              <a:t>o recurso.</a:t>
            </a:r>
          </a:p>
          <a:p>
            <a:endParaRPr lang="pt-BR" dirty="0">
              <a:solidFill>
                <a:schemeClr val="accent5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048000" y="4720062"/>
            <a:ext cx="6096000" cy="16850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indent="44958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CRH-DF em sua Terceira Reunião Extraordinária ocorrida em 08/12/2011, deliberou que o DF possuirá apenas uma Agência de Bacias e este fato foi considerado como premissa para as simulações de arrecadação efetuadas.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79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Estimativa de uma nova Agência de Bacia...</a:t>
            </a:r>
            <a:endParaRPr lang="pt-BR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284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7348A6D-A475-461A-99B9-5EFC86790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6250"/>
            <a:ext cx="10515600" cy="1325563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 é o objetivo da cobrança?</a:t>
            </a:r>
            <a:br>
              <a:rPr lang="pt-B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BF8C2E0-94B7-48CD-8665-4EA52918A7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>
              <a:solidFill>
                <a:srgbClr val="0070C0"/>
              </a:solidFill>
            </a:endParaRPr>
          </a:p>
          <a:p>
            <a:r>
              <a:rPr lang="pt-BR" dirty="0" smtClean="0">
                <a:solidFill>
                  <a:srgbClr val="0070C0"/>
                </a:solidFill>
              </a:rPr>
              <a:t> I – reconhecer a água como bem econômico e insumo produtivo e dar ao usuário a indicação de seu real valor; </a:t>
            </a:r>
          </a:p>
          <a:p>
            <a:endParaRPr lang="pt-BR" dirty="0" smtClean="0">
              <a:solidFill>
                <a:srgbClr val="0070C0"/>
              </a:solidFill>
            </a:endParaRPr>
          </a:p>
          <a:p>
            <a:r>
              <a:rPr lang="pt-BR" dirty="0" smtClean="0">
                <a:solidFill>
                  <a:srgbClr val="0070C0"/>
                </a:solidFill>
              </a:rPr>
              <a:t>II – incentivar a racionalização do uso da água; </a:t>
            </a:r>
          </a:p>
          <a:p>
            <a:endParaRPr lang="pt-BR" dirty="0" smtClean="0">
              <a:solidFill>
                <a:srgbClr val="0070C0"/>
              </a:solidFill>
            </a:endParaRPr>
          </a:p>
          <a:p>
            <a:r>
              <a:rPr lang="pt-BR" dirty="0" smtClean="0">
                <a:solidFill>
                  <a:srgbClr val="0070C0"/>
                </a:solidFill>
              </a:rPr>
              <a:t>III – obter recursos financeiros para realização dos Planos de Recursos Hídricos. </a:t>
            </a:r>
            <a:endParaRPr lang="pt-B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82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AC3D9F0A-DE6E-4B9C-B185-AB3A0EB07F19}"/>
              </a:ext>
            </a:extLst>
          </p:cNvPr>
          <p:cNvSpPr txBox="1">
            <a:spLocks/>
          </p:cNvSpPr>
          <p:nvPr/>
        </p:nvSpPr>
        <p:spPr>
          <a:xfrm>
            <a:off x="1207484" y="71824"/>
            <a:ext cx="957303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20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Orçamento de uma Agência de Bacia</a:t>
            </a:r>
            <a:endParaRPr lang="pt-BR" sz="32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A02CBBF0-5EF1-4212-B792-E42BFC317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80" y="1392624"/>
            <a:ext cx="4253639" cy="25200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48280" y="1023292"/>
            <a:ext cx="1386983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pt-BR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Mão de obra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58F028FC-502D-4B58-81DD-67FF16F4B4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6" t="3142"/>
          <a:stretch/>
        </p:blipFill>
        <p:spPr>
          <a:xfrm>
            <a:off x="4219765" y="1761956"/>
            <a:ext cx="5236271" cy="252000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4428276" y="1392624"/>
            <a:ext cx="2065694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Veículos </a:t>
            </a:r>
            <a:r>
              <a:rPr lang="pt-BR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escritório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0F733D91-5412-4B6C-96F5-053A37D14A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09" t="2450" r="3762"/>
          <a:stretch/>
        </p:blipFill>
        <p:spPr>
          <a:xfrm>
            <a:off x="8643225" y="3391288"/>
            <a:ext cx="3314946" cy="252000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9158093" y="3021956"/>
            <a:ext cx="3033907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pt-BR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</a:t>
            </a:r>
            <a:r>
              <a:rPr lang="pt-BR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Informática e </a:t>
            </a:r>
            <a:r>
              <a:rPr lang="pt-BR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Kitmóveis</a:t>
            </a:r>
            <a:endParaRPr lang="pt-BR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0EE3C175-E4E0-486D-980A-C0CF339847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87" t="4154" r="7254" b="16587"/>
          <a:stretch/>
        </p:blipFill>
        <p:spPr>
          <a:xfrm>
            <a:off x="2275099" y="4281956"/>
            <a:ext cx="4599350" cy="1800000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3472453" y="3912624"/>
            <a:ext cx="2204642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pt-BR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 de Consumo</a:t>
            </a:r>
          </a:p>
        </p:txBody>
      </p:sp>
    </p:spTree>
    <p:extLst>
      <p:ext uri="{BB962C8B-B14F-4D97-AF65-F5344CB8AC3E}">
        <p14:creationId xmlns:p14="http://schemas.microsoft.com/office/powerpoint/2010/main" val="321022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AC3D9F0A-DE6E-4B9C-B185-AB3A0EB07F19}"/>
              </a:ext>
            </a:extLst>
          </p:cNvPr>
          <p:cNvSpPr txBox="1">
            <a:spLocks/>
          </p:cNvSpPr>
          <p:nvPr/>
        </p:nvSpPr>
        <p:spPr>
          <a:xfrm>
            <a:off x="0" y="83127"/>
            <a:ext cx="7086290" cy="96058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2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Orçamento de uma Agência de Bacia – Despesa Anual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75F8FC81-8F7E-417F-B4C0-6D053410E8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1" t="2786" r="3985"/>
          <a:stretch/>
        </p:blipFill>
        <p:spPr>
          <a:xfrm>
            <a:off x="956207" y="1334654"/>
            <a:ext cx="5946852" cy="5256341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4886787" y="6193605"/>
            <a:ext cx="2199503" cy="39739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7735105" y="1828801"/>
            <a:ext cx="4110182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Os Custos de uma agência de bacia no Distrito Federal pode ser de 10% do valor total arrecadado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237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D198F605-D164-471A-90FD-DFCDFE41AF9C}"/>
              </a:ext>
            </a:extLst>
          </p:cNvPr>
          <p:cNvSpPr txBox="1">
            <a:spLocks/>
          </p:cNvSpPr>
          <p:nvPr/>
        </p:nvSpPr>
        <p:spPr>
          <a:xfrm>
            <a:off x="1114041" y="86731"/>
            <a:ext cx="5665450" cy="100322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Proposta GT Distrital - Preços públicos unitário - PPU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9378A27E-D041-4258-A693-FA0EADE67F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343594"/>
              </p:ext>
            </p:extLst>
          </p:nvPr>
        </p:nvGraphicFramePr>
        <p:xfrm>
          <a:off x="110838" y="1477813"/>
          <a:ext cx="11979562" cy="43721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1246">
                  <a:extLst>
                    <a:ext uri="{9D8B030D-6E8A-4147-A177-3AD203B41FA5}">
                      <a16:colId xmlns:a16="http://schemas.microsoft.com/office/drawing/2014/main" xmlns="" val="4134196698"/>
                    </a:ext>
                  </a:extLst>
                </a:gridCol>
                <a:gridCol w="2031080">
                  <a:extLst>
                    <a:ext uri="{9D8B030D-6E8A-4147-A177-3AD203B41FA5}">
                      <a16:colId xmlns:a16="http://schemas.microsoft.com/office/drawing/2014/main" xmlns="" val="1017104978"/>
                    </a:ext>
                  </a:extLst>
                </a:gridCol>
                <a:gridCol w="1684370">
                  <a:extLst>
                    <a:ext uri="{9D8B030D-6E8A-4147-A177-3AD203B41FA5}">
                      <a16:colId xmlns:a16="http://schemas.microsoft.com/office/drawing/2014/main" xmlns="" val="2795388375"/>
                    </a:ext>
                  </a:extLst>
                </a:gridCol>
                <a:gridCol w="1056700">
                  <a:extLst>
                    <a:ext uri="{9D8B030D-6E8A-4147-A177-3AD203B41FA5}">
                      <a16:colId xmlns:a16="http://schemas.microsoft.com/office/drawing/2014/main" xmlns="" val="656100687"/>
                    </a:ext>
                  </a:extLst>
                </a:gridCol>
                <a:gridCol w="899361">
                  <a:extLst>
                    <a:ext uri="{9D8B030D-6E8A-4147-A177-3AD203B41FA5}">
                      <a16:colId xmlns:a16="http://schemas.microsoft.com/office/drawing/2014/main" xmlns="" val="69901426"/>
                    </a:ext>
                  </a:extLst>
                </a:gridCol>
                <a:gridCol w="899361">
                  <a:extLst>
                    <a:ext uri="{9D8B030D-6E8A-4147-A177-3AD203B41FA5}">
                      <a16:colId xmlns:a16="http://schemas.microsoft.com/office/drawing/2014/main" xmlns="" val="3545599357"/>
                    </a:ext>
                  </a:extLst>
                </a:gridCol>
                <a:gridCol w="899361">
                  <a:extLst>
                    <a:ext uri="{9D8B030D-6E8A-4147-A177-3AD203B41FA5}">
                      <a16:colId xmlns:a16="http://schemas.microsoft.com/office/drawing/2014/main" xmlns="" val="2984499939"/>
                    </a:ext>
                  </a:extLst>
                </a:gridCol>
                <a:gridCol w="899361">
                  <a:extLst>
                    <a:ext uri="{9D8B030D-6E8A-4147-A177-3AD203B41FA5}">
                      <a16:colId xmlns:a16="http://schemas.microsoft.com/office/drawing/2014/main" xmlns="" val="2282041938"/>
                    </a:ext>
                  </a:extLst>
                </a:gridCol>
                <a:gridCol w="899361">
                  <a:extLst>
                    <a:ext uri="{9D8B030D-6E8A-4147-A177-3AD203B41FA5}">
                      <a16:colId xmlns:a16="http://schemas.microsoft.com/office/drawing/2014/main" xmlns="" val="1154246053"/>
                    </a:ext>
                  </a:extLst>
                </a:gridCol>
                <a:gridCol w="899361">
                  <a:extLst>
                    <a:ext uri="{9D8B030D-6E8A-4147-A177-3AD203B41FA5}">
                      <a16:colId xmlns:a16="http://schemas.microsoft.com/office/drawing/2014/main" xmlns="" val="466880750"/>
                    </a:ext>
                  </a:extLst>
                </a:gridCol>
              </a:tblGrid>
              <a:tr h="22317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 dirty="0">
                          <a:effectLst/>
                        </a:rPr>
                        <a:t>Tipo de uso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800" dirty="0">
                          <a:effectLst/>
                        </a:rPr>
                        <a:t>Setor Usuário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>
                          <a:effectLst/>
                        </a:rPr>
                        <a:t>PPU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 dirty="0">
                          <a:effectLst/>
                        </a:rPr>
                        <a:t>Unidade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>
                          <a:effectLst/>
                        </a:rPr>
                        <a:t>Cenários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2829493"/>
                  </a:ext>
                </a:extLst>
              </a:tr>
              <a:tr h="46981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>
                          <a:effectLst/>
                        </a:rPr>
                        <a:t>1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>
                          <a:effectLst/>
                        </a:rPr>
                        <a:t>2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>
                          <a:effectLst/>
                        </a:rPr>
                        <a:t>3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4</a:t>
                      </a:r>
                      <a:endParaRPr lang="pt-BR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8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5</a:t>
                      </a:r>
                      <a:endParaRPr lang="pt-BR" sz="18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8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6</a:t>
                      </a:r>
                      <a:endParaRPr lang="pt-BR" sz="18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05970545"/>
                  </a:ext>
                </a:extLst>
              </a:tr>
              <a:tr h="381632">
                <a:tc row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800" dirty="0">
                          <a:effectLst/>
                        </a:rPr>
                        <a:t>Captação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800" dirty="0">
                          <a:effectLst/>
                        </a:rPr>
                        <a:t>Indústria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>
                          <a:effectLst/>
                        </a:rPr>
                        <a:t>PPU</a:t>
                      </a:r>
                      <a:r>
                        <a:rPr lang="pt-BR" sz="1800" baseline="-25000">
                          <a:effectLst/>
                        </a:rPr>
                        <a:t>cap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>
                          <a:effectLst/>
                        </a:rPr>
                        <a:t>m</a:t>
                      </a:r>
                      <a:r>
                        <a:rPr lang="pt-BR" sz="1800" baseline="30000">
                          <a:effectLst/>
                        </a:rPr>
                        <a:t>3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800" dirty="0">
                          <a:effectLst/>
                        </a:rPr>
                        <a:t>0,056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800" dirty="0">
                          <a:effectLst/>
                        </a:rPr>
                        <a:t>0,056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0,021</a:t>
                      </a:r>
                      <a:endParaRPr lang="pt-B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0,056</a:t>
                      </a:r>
                      <a:endParaRPr lang="pt-BR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0,056</a:t>
                      </a:r>
                      <a:endParaRPr lang="pt-BR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8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0,021</a:t>
                      </a:r>
                      <a:endParaRPr lang="pt-BR" sz="18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48615416"/>
                  </a:ext>
                </a:extLst>
              </a:tr>
              <a:tr h="69298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800" dirty="0">
                          <a:effectLst/>
                        </a:rPr>
                        <a:t>Abastecimento Humano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>
                          <a:effectLst/>
                        </a:rPr>
                        <a:t>PPU</a:t>
                      </a:r>
                      <a:r>
                        <a:rPr lang="pt-BR" sz="1800" baseline="-25000">
                          <a:effectLst/>
                        </a:rPr>
                        <a:t>cap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>
                          <a:effectLst/>
                        </a:rPr>
                        <a:t>m</a:t>
                      </a:r>
                      <a:r>
                        <a:rPr lang="pt-BR" sz="1800" baseline="30000">
                          <a:effectLst/>
                        </a:rPr>
                        <a:t>3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800" dirty="0">
                          <a:effectLst/>
                        </a:rPr>
                        <a:t>0,028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800" dirty="0">
                          <a:effectLst/>
                        </a:rPr>
                        <a:t>0,028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0,021</a:t>
                      </a:r>
                      <a:endParaRPr lang="pt-B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0,028</a:t>
                      </a:r>
                      <a:endParaRPr lang="pt-BR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0,028</a:t>
                      </a:r>
                      <a:endParaRPr lang="pt-BR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0,021</a:t>
                      </a:r>
                      <a:endParaRPr lang="pt-BR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03563995"/>
                  </a:ext>
                </a:extLst>
              </a:tr>
              <a:tr h="45808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800" dirty="0">
                          <a:effectLst/>
                        </a:rPr>
                        <a:t>Comercial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>
                          <a:effectLst/>
                        </a:rPr>
                        <a:t>PPU</a:t>
                      </a:r>
                      <a:r>
                        <a:rPr lang="pt-BR" sz="1800" baseline="-25000">
                          <a:effectLst/>
                        </a:rPr>
                        <a:t>cap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>
                          <a:effectLst/>
                        </a:rPr>
                        <a:t>m</a:t>
                      </a:r>
                      <a:r>
                        <a:rPr lang="pt-BR" sz="1800" baseline="30000">
                          <a:effectLst/>
                        </a:rPr>
                        <a:t>3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800">
                          <a:effectLst/>
                        </a:rPr>
                        <a:t>0,028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800">
                          <a:effectLst/>
                        </a:rPr>
                        <a:t>0,028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800" dirty="0">
                          <a:effectLst/>
                        </a:rPr>
                        <a:t>0,021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0,028</a:t>
                      </a:r>
                      <a:endParaRPr lang="pt-BR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0,028</a:t>
                      </a:r>
                      <a:endParaRPr lang="pt-BR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0,021</a:t>
                      </a:r>
                      <a:endParaRPr lang="pt-BR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2247530"/>
                  </a:ext>
                </a:extLst>
              </a:tr>
              <a:tr h="3816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800" dirty="0">
                          <a:effectLst/>
                        </a:rPr>
                        <a:t>Irrigação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>
                          <a:effectLst/>
                        </a:rPr>
                        <a:t>PPU</a:t>
                      </a:r>
                      <a:r>
                        <a:rPr lang="pt-BR" sz="1800" baseline="-25000">
                          <a:effectLst/>
                        </a:rPr>
                        <a:t>cap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>
                          <a:effectLst/>
                        </a:rPr>
                        <a:t>m</a:t>
                      </a:r>
                      <a:r>
                        <a:rPr lang="pt-BR" sz="1800" baseline="30000">
                          <a:effectLst/>
                        </a:rPr>
                        <a:t>3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800">
                          <a:effectLst/>
                        </a:rPr>
                        <a:t>0,006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800">
                          <a:effectLst/>
                        </a:rPr>
                        <a:t>0,004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800" dirty="0">
                          <a:effectLst/>
                        </a:rPr>
                        <a:t>0,0021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0,006</a:t>
                      </a:r>
                      <a:endParaRPr lang="pt-BR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8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0,004</a:t>
                      </a:r>
                      <a:endParaRPr lang="pt-BR" sz="18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0,0021</a:t>
                      </a:r>
                      <a:endParaRPr lang="pt-BR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97599417"/>
                  </a:ext>
                </a:extLst>
              </a:tr>
              <a:tr h="2687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800" dirty="0">
                          <a:effectLst/>
                        </a:rPr>
                        <a:t>Criação de animais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>
                          <a:effectLst/>
                        </a:rPr>
                        <a:t>PPU</a:t>
                      </a:r>
                      <a:r>
                        <a:rPr lang="pt-BR" sz="1800" baseline="-25000">
                          <a:effectLst/>
                        </a:rPr>
                        <a:t>cap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>
                          <a:effectLst/>
                        </a:rPr>
                        <a:t>m</a:t>
                      </a:r>
                      <a:r>
                        <a:rPr lang="pt-BR" sz="1800" baseline="30000">
                          <a:effectLst/>
                        </a:rPr>
                        <a:t>3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800">
                          <a:effectLst/>
                        </a:rPr>
                        <a:t>0,006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800">
                          <a:effectLst/>
                        </a:rPr>
                        <a:t>0,004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0,021</a:t>
                      </a:r>
                      <a:endParaRPr lang="pt-B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0,006</a:t>
                      </a:r>
                      <a:endParaRPr lang="pt-BR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0,004</a:t>
                      </a:r>
                      <a:endParaRPr lang="pt-BR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0,021</a:t>
                      </a:r>
                      <a:endParaRPr lang="pt-BR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65444517"/>
                  </a:ext>
                </a:extLst>
              </a:tr>
              <a:tr h="3816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800" dirty="0">
                          <a:effectLst/>
                        </a:rPr>
                        <a:t>Outros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>
                          <a:effectLst/>
                        </a:rPr>
                        <a:t>PPU</a:t>
                      </a:r>
                      <a:r>
                        <a:rPr lang="pt-BR" sz="1800" baseline="-25000">
                          <a:effectLst/>
                        </a:rPr>
                        <a:t>cap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>
                          <a:effectLst/>
                        </a:rPr>
                        <a:t>m</a:t>
                      </a:r>
                      <a:r>
                        <a:rPr lang="pt-BR" sz="1800" baseline="30000">
                          <a:effectLst/>
                        </a:rPr>
                        <a:t>3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800">
                          <a:effectLst/>
                        </a:rPr>
                        <a:t>0,006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800">
                          <a:effectLst/>
                        </a:rPr>
                        <a:t>0,004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800">
                          <a:effectLst/>
                        </a:rPr>
                        <a:t>0,021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0,006</a:t>
                      </a:r>
                      <a:endParaRPr lang="pt-BR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0,004</a:t>
                      </a:r>
                      <a:endParaRPr lang="pt-BR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0,021</a:t>
                      </a:r>
                      <a:endParaRPr lang="pt-BR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06150647"/>
                  </a:ext>
                </a:extLst>
              </a:tr>
              <a:tr h="10193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 dirty="0">
                          <a:effectLst/>
                        </a:rPr>
                        <a:t>Lançamento de carga orgânica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  <a:endParaRPr lang="pt-BR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800" dirty="0">
                          <a:effectLst/>
                        </a:rPr>
                        <a:t>Todos 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 dirty="0" err="1">
                          <a:effectLst/>
                        </a:rPr>
                        <a:t>PPU</a:t>
                      </a:r>
                      <a:r>
                        <a:rPr lang="pt-BR" sz="1800" baseline="-25000" dirty="0" err="1">
                          <a:effectLst/>
                        </a:rPr>
                        <a:t>lanç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 dirty="0">
                          <a:effectLst/>
                        </a:rPr>
                        <a:t>Kg </a:t>
                      </a:r>
                      <a:r>
                        <a:rPr lang="pt-BR" sz="1800" dirty="0" smtClean="0">
                          <a:effectLst/>
                        </a:rPr>
                        <a:t>DBO</a:t>
                      </a:r>
                      <a:endParaRPr lang="pt-BR" sz="1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 dirty="0">
                          <a:effectLst/>
                        </a:rPr>
                        <a:t>0,1164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 dirty="0">
                          <a:effectLst/>
                        </a:rPr>
                        <a:t>0,1164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 dirty="0">
                          <a:effectLst/>
                        </a:rPr>
                        <a:t>0,1164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0,14</a:t>
                      </a:r>
                      <a:endParaRPr lang="pt-BR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0,14</a:t>
                      </a:r>
                      <a:endParaRPr lang="pt-BR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0,14</a:t>
                      </a:r>
                      <a:endParaRPr lang="pt-BR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019679754"/>
                  </a:ext>
                </a:extLst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6073813" y="1071419"/>
            <a:ext cx="1496885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dirty="0" smtClean="0"/>
              <a:t>Proposta 1 GT</a:t>
            </a:r>
            <a:endParaRPr lang="pt-BR" dirty="0"/>
          </a:p>
        </p:txBody>
      </p:sp>
      <p:sp>
        <p:nvSpPr>
          <p:cNvPr id="5" name="Seta para baixo 4"/>
          <p:cNvSpPr/>
          <p:nvPr/>
        </p:nvSpPr>
        <p:spPr>
          <a:xfrm>
            <a:off x="7047345" y="1459345"/>
            <a:ext cx="277091" cy="41563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6946649" y="655722"/>
            <a:ext cx="1496885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dirty="0" smtClean="0"/>
              <a:t>Proposta 2 GT</a:t>
            </a:r>
            <a:endParaRPr lang="pt-BR" dirty="0"/>
          </a:p>
        </p:txBody>
      </p:sp>
      <p:sp>
        <p:nvSpPr>
          <p:cNvPr id="10" name="Seta para baixo 9"/>
          <p:cNvSpPr/>
          <p:nvPr/>
        </p:nvSpPr>
        <p:spPr>
          <a:xfrm>
            <a:off x="7920181" y="1043648"/>
            <a:ext cx="277091" cy="41563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8332104" y="1089953"/>
            <a:ext cx="1603901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dirty="0" smtClean="0"/>
              <a:t>Comitê Federal</a:t>
            </a:r>
            <a:endParaRPr lang="pt-BR" dirty="0"/>
          </a:p>
        </p:txBody>
      </p:sp>
      <p:sp>
        <p:nvSpPr>
          <p:cNvPr id="12" name="Seta para baixo 11"/>
          <p:cNvSpPr/>
          <p:nvPr/>
        </p:nvSpPr>
        <p:spPr>
          <a:xfrm>
            <a:off x="8585199" y="1524184"/>
            <a:ext cx="277091" cy="41563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7570698" y="3685309"/>
            <a:ext cx="872836" cy="1256146"/>
          </a:xfrm>
          <a:prstGeom prst="ellipse">
            <a:avLst/>
          </a:prstGeom>
          <a:solidFill>
            <a:schemeClr val="accent4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438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9" grpId="0" animBg="1"/>
      <p:bldP spid="10" grpId="0" animBg="1"/>
      <p:bldP spid="11" grpId="0" animBg="1"/>
      <p:bldP spid="12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xmlns="" id="{2880E21B-9F73-43B2-8B85-6CEACFC40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666" y="546174"/>
            <a:ext cx="8596668" cy="1320800"/>
          </a:xfrm>
        </p:spPr>
        <p:txBody>
          <a:bodyPr/>
          <a:lstStyle/>
          <a:p>
            <a:pPr algn="ctr"/>
            <a:r>
              <a:rPr lang="pt-BR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Simulação de valores arrecadados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2E1FFC2-7444-431A-9C71-70BEDE947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22030"/>
            <a:ext cx="8596668" cy="3880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dirty="0">
                <a:solidFill>
                  <a:schemeClr val="accent2"/>
                </a:solidFill>
              </a:rPr>
              <a:t>Captações superficiais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880192"/>
              </p:ext>
            </p:extLst>
          </p:nvPr>
        </p:nvGraphicFramePr>
        <p:xfrm>
          <a:off x="18469" y="1699496"/>
          <a:ext cx="12071933" cy="477738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278086"/>
                <a:gridCol w="1357966"/>
                <a:gridCol w="1347983"/>
                <a:gridCol w="1347983"/>
                <a:gridCol w="1347983"/>
                <a:gridCol w="1347983"/>
                <a:gridCol w="1347983"/>
                <a:gridCol w="1347983"/>
                <a:gridCol w="1347983"/>
              </a:tblGrid>
              <a:tr h="28263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 smtClean="0">
                          <a:solidFill>
                            <a:schemeClr val="accent5"/>
                          </a:solidFill>
                          <a:effectLst/>
                        </a:rPr>
                        <a:t>Bacia</a:t>
                      </a:r>
                      <a:endParaRPr lang="pt-BR" sz="1200" b="1" i="0" u="none" strike="noStrike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ABASTECIMENTO HUMANO</a:t>
                      </a:r>
                      <a:endParaRPr lang="pt-BR" sz="1200" b="1" i="0" u="none" strike="noStrike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CRIAÇÃO DE ANIMAIS</a:t>
                      </a:r>
                      <a:endParaRPr lang="pt-BR" sz="1200" b="1" i="0" u="none" strike="noStrike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INDUSTRIAL</a:t>
                      </a:r>
                      <a:endParaRPr lang="pt-BR" sz="1200" b="1" i="0" u="none" strike="noStrike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IRRIGAÇÃO</a:t>
                      </a:r>
                      <a:endParaRPr lang="pt-BR" sz="1200" b="1" i="0" u="none" strike="noStrike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OUTROS</a:t>
                      </a:r>
                      <a:endParaRPr lang="pt-BR" sz="1200" b="1" i="0" u="none" strike="noStrike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USO COMERCIAL</a:t>
                      </a:r>
                      <a:endParaRPr lang="pt-BR" sz="1200" b="1" i="0" u="none" strike="noStrike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Sem Dados</a:t>
                      </a:r>
                      <a:endParaRPr lang="pt-BR" sz="1200" b="1" i="0" u="none" strike="noStrike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Volume total anual (m³)</a:t>
                      </a:r>
                      <a:endParaRPr lang="pt-BR" sz="1200" b="1" i="0" u="none" strike="noStrike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/>
                </a:tc>
              </a:tr>
              <a:tr h="28263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RIO CORUMBÁ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5.851.796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19.191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6.855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2.577.094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3.363.771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3.048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20.236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11.841.992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/>
                </a:tc>
              </a:tr>
              <a:tr h="28263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RIO DESCOBERTO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16.791.947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239.807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1.850.059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25.595.526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3.021.270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87.630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13.508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47.599.748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/>
                </a:tc>
              </a:tr>
              <a:tr h="28263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RIO MARANHÃO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1.341.172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20.719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 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1.059.951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1.117.579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 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70.756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3.610.177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/>
                </a:tc>
              </a:tr>
              <a:tr h="28263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RIO PARANOÁ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9.381.385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241.803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127.356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5.934.838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9.248.533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4.362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329.341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25.267.619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/>
                </a:tc>
              </a:tr>
              <a:tr h="28263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RIO PRETO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281.654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1.058.422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78.148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82.958.520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396.367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 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1.480.953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86.254.065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/>
                </a:tc>
              </a:tr>
              <a:tr h="28263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RIO SÃO BARTOLOMEU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18.219.587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454.516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656.518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13.818.824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5.075.671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 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2.290.494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40.515.610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/>
                </a:tc>
              </a:tr>
              <a:tr h="28263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RIO SÃO MARCOS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 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 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 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832.752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 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 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 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832.752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/>
                </a:tc>
              </a:tr>
              <a:tr h="28263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Volume total anual (m³)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51.867.542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2.034.459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2.718.937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132.777.504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22.223.192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95.041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4.205.287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215.921.964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63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PPU (R$/m³)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0,028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0,006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0,056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0,006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0,006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0,028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0,025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 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</a:tr>
              <a:tr h="28263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Estimativa de arrecadação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1.452.291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12.207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152.260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796.665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133.339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2.661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105.132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2.654.556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263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PPU (R$/m³)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0,028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0,004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0,056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0,004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0,004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0,028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0,025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</a:tr>
              <a:tr h="28263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Estimativa de arrecadação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1.452.291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8.138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152.260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531.110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88.893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2.661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105.132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2.340.486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>
                    <a:solidFill>
                      <a:schemeClr val="accent4"/>
                    </a:solidFill>
                  </a:tcPr>
                </a:tc>
              </a:tr>
              <a:tr h="28263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PPU (R$/m³)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0,021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0,021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0,021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0,0021000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0,021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0,021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0,021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 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263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Estimativa de arrecadação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1.089.218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42.724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57.098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278.833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466.687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1.996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88.311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2.024.866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3" marR="6523" marT="652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Retângulo 9"/>
          <p:cNvSpPr/>
          <p:nvPr/>
        </p:nvSpPr>
        <p:spPr>
          <a:xfrm>
            <a:off x="0" y="5151060"/>
            <a:ext cx="12127345" cy="16551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-1" y="5809673"/>
            <a:ext cx="12127345" cy="9965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457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818" y="407613"/>
            <a:ext cx="9370364" cy="5499069"/>
          </a:xfrm>
          <a:prstGeom prst="rect">
            <a:avLst/>
          </a:prstGeom>
        </p:spPr>
      </p:pic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xmlns="" id="{42E1FFC2-7444-431A-9C71-70BEDE947B21}"/>
              </a:ext>
            </a:extLst>
          </p:cNvPr>
          <p:cNvSpPr txBox="1">
            <a:spLocks/>
          </p:cNvSpPr>
          <p:nvPr/>
        </p:nvSpPr>
        <p:spPr>
          <a:xfrm>
            <a:off x="1410818" y="-30884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pt-BR" sz="2000" dirty="0" smtClean="0">
                <a:solidFill>
                  <a:schemeClr val="accent2"/>
                </a:solidFill>
              </a:rPr>
              <a:t>Captações superficiais</a:t>
            </a:r>
            <a:endParaRPr lang="pt-BR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15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xmlns="" id="{2880E21B-9F73-43B2-8B85-6CEACFC40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666" y="546174"/>
            <a:ext cx="8596668" cy="1320800"/>
          </a:xfrm>
        </p:spPr>
        <p:txBody>
          <a:bodyPr/>
          <a:lstStyle/>
          <a:p>
            <a:pPr algn="ctr"/>
            <a:r>
              <a:rPr lang="pt-BR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Simulação de valores arrecadados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2E1FFC2-7444-431A-9C71-70BEDE947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94319"/>
            <a:ext cx="8596668" cy="3880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dirty="0">
                <a:solidFill>
                  <a:schemeClr val="accent2"/>
                </a:solidFill>
              </a:rPr>
              <a:t>Captações subterrâneas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162255"/>
              </p:ext>
            </p:extLst>
          </p:nvPr>
        </p:nvGraphicFramePr>
        <p:xfrm>
          <a:off x="0" y="1616365"/>
          <a:ext cx="12191999" cy="51103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4405"/>
                <a:gridCol w="1533942"/>
                <a:gridCol w="1533942"/>
                <a:gridCol w="1533942"/>
                <a:gridCol w="1533942"/>
                <a:gridCol w="1533942"/>
                <a:gridCol w="1533942"/>
                <a:gridCol w="1533942"/>
              </a:tblGrid>
              <a:tr h="294986">
                <a:tc>
                  <a:txBody>
                    <a:bodyPr/>
                    <a:lstStyle/>
                    <a:p>
                      <a:pPr algn="l" fontAlgn="b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 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 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 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 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 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/>
                </a:tc>
              </a:tr>
              <a:tr h="294986">
                <a:tc>
                  <a:txBody>
                    <a:bodyPr/>
                    <a:lstStyle/>
                    <a:p>
                      <a:pPr algn="l" fontAlgn="b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ABASTECIMENTO HUMANO</a:t>
                      </a:r>
                      <a:endParaRPr lang="pt-BR" sz="1200" b="1" i="0" u="none" strike="noStrike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CRIAÇÃO DE ANIMAIS</a:t>
                      </a:r>
                      <a:endParaRPr lang="pt-BR" sz="1200" b="1" i="0" u="none" strike="noStrike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INDUSTRIAL</a:t>
                      </a:r>
                      <a:endParaRPr lang="pt-BR" sz="1200" b="1" i="0" u="none" strike="noStrike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IRRIGAÇÃO</a:t>
                      </a:r>
                      <a:endParaRPr lang="pt-BR" sz="1200" b="1" i="0" u="none" strike="noStrike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OUTROS</a:t>
                      </a:r>
                      <a:endParaRPr lang="pt-BR" sz="1200" b="1" i="0" u="none" strike="noStrike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USO COMERCIAL</a:t>
                      </a:r>
                      <a:endParaRPr lang="pt-BR" sz="1200" b="1" i="0" u="none" strike="noStrike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Volume total anual (m³)</a:t>
                      </a:r>
                      <a:endParaRPr lang="pt-BR" sz="1200" b="1" i="0" u="none" strike="noStrike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/>
                </a:tc>
              </a:tr>
              <a:tr h="29498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RIO CORUMBÁ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2.096.325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59.472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196.298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1.233.212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2.774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178.403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3.766.483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/>
                </a:tc>
              </a:tr>
              <a:tr h="29498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RIO DESCOBERTO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4.326.447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439.671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2.453.250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7.720.211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193.462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178.298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15.311.338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/>
                </a:tc>
              </a:tr>
              <a:tr h="29498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RIO MARANHÃO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3.794.500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105.593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262.293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3.507.132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52.195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21.900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7.743.613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/>
                </a:tc>
              </a:tr>
              <a:tr h="29498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RIO PARANOÁ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4.293.065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108.935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1.247.806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5.553.519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167.498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696.545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12.067.367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/>
                </a:tc>
              </a:tr>
              <a:tr h="29498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RIO PRETO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1.400.517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710.476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196.025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1.479.971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7.637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 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3.794.626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/>
                </a:tc>
              </a:tr>
              <a:tr h="29498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RIO SÃO BARTOLOMEU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24.663.846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450.532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1.116.343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7.352.810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183.257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240.512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34.007.300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/>
                </a:tc>
              </a:tr>
              <a:tr h="29498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RIO SÃO MARCOS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624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 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 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 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 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 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624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/>
                </a:tc>
              </a:tr>
              <a:tr h="29498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Volume total anual (m³)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40.575.323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1.874.678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5.472.015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26.846.854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606.823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1.315.658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76.691.351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/>
                </a:tc>
              </a:tr>
              <a:tr h="29498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PPU (R$/m³)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0,028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0,006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0,056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0,006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0,006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0,028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 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>
                    <a:solidFill>
                      <a:srgbClr val="FFFF00"/>
                    </a:solidFill>
                  </a:tcPr>
                </a:tc>
              </a:tr>
              <a:tr h="29498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Estimativa de arrecadação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1.136.109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11.248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306.433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161.081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3.641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36.838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1.655.350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>
                    <a:solidFill>
                      <a:srgbClr val="FFFF00"/>
                    </a:solidFill>
                  </a:tcPr>
                </a:tc>
              </a:tr>
              <a:tr h="29498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PPU (R$/m³)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0,028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0,004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0,056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0,004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0,004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0,028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 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>
                    <a:solidFill>
                      <a:srgbClr val="FFC000"/>
                    </a:solidFill>
                  </a:tcPr>
                </a:tc>
              </a:tr>
              <a:tr h="29498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Estimativa de arrecadação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1.136.109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7.499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306.433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107.387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2.427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36.838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1.596.694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>
                    <a:solidFill>
                      <a:srgbClr val="FFC000"/>
                    </a:solidFill>
                  </a:tcPr>
                </a:tc>
              </a:tr>
              <a:tr h="29498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PPU (R$/m³)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0,021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0,021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0,021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0,0021000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0,021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0,021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 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498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Estimativa de arrecadação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852.082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39.368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114.912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56.378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12.743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27.629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1.103.113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0" marR="7350" marT="735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Retângulo 11"/>
          <p:cNvSpPr/>
          <p:nvPr/>
        </p:nvSpPr>
        <p:spPr>
          <a:xfrm>
            <a:off x="-12663" y="5363818"/>
            <a:ext cx="12256656" cy="17472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-12664" y="6059053"/>
            <a:ext cx="12256656" cy="10519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115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348" y="338588"/>
            <a:ext cx="9382557" cy="5535648"/>
          </a:xfrm>
          <a:prstGeom prst="rect">
            <a:avLst/>
          </a:prstGeom>
        </p:spPr>
      </p:pic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xmlns="" id="{42E1FFC2-7444-431A-9C71-70BEDE947B21}"/>
              </a:ext>
            </a:extLst>
          </p:cNvPr>
          <p:cNvSpPr txBox="1">
            <a:spLocks/>
          </p:cNvSpPr>
          <p:nvPr/>
        </p:nvSpPr>
        <p:spPr>
          <a:xfrm>
            <a:off x="1410818" y="-30884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pt-BR" sz="2000" dirty="0" smtClean="0">
                <a:solidFill>
                  <a:schemeClr val="accent2"/>
                </a:solidFill>
              </a:rPr>
              <a:t>Captações Subterrâneas</a:t>
            </a:r>
            <a:endParaRPr lang="pt-BR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61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xmlns="" id="{2880E21B-9F73-43B2-8B85-6CEACFC40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092"/>
            <a:ext cx="6477000" cy="1325563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Simulação de valores arrecadados</a:t>
            </a:r>
            <a:endParaRPr lang="pt-BR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2E1FFC2-7444-431A-9C71-70BEDE947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297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>
                <a:solidFill>
                  <a:schemeClr val="accent2"/>
                </a:solidFill>
              </a:rPr>
              <a:t>Lançamento de efluentes</a:t>
            </a:r>
            <a:endParaRPr lang="pt-BR" dirty="0">
              <a:solidFill>
                <a:schemeClr val="accent2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877778" y="5600054"/>
            <a:ext cx="141417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dirty="0" smtClean="0"/>
              <a:t>R$ 2.906.965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582416" y="5612108"/>
            <a:ext cx="141417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dirty="0" smtClean="0"/>
              <a:t>R$ 2.416.934</a:t>
            </a:r>
            <a:endParaRPr lang="pt-BR" dirty="0"/>
          </a:p>
        </p:txBody>
      </p:sp>
      <p:sp>
        <p:nvSpPr>
          <p:cNvPr id="2" name="Seta para baixo 1"/>
          <p:cNvSpPr/>
          <p:nvPr/>
        </p:nvSpPr>
        <p:spPr>
          <a:xfrm>
            <a:off x="4264842" y="1793634"/>
            <a:ext cx="230909" cy="31403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601711" y="1511655"/>
            <a:ext cx="270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Igual ao Paranaíba Federal</a:t>
            </a: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27" y="2182894"/>
            <a:ext cx="5538882" cy="3174167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6014" y="2182894"/>
            <a:ext cx="5538882" cy="317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22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" grpId="0" animBg="1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2E1FFC2-7444-431A-9C71-70BEDE947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6016"/>
            <a:ext cx="10515600" cy="4351338"/>
          </a:xfrm>
        </p:spPr>
        <p:txBody>
          <a:bodyPr/>
          <a:lstStyle/>
          <a:p>
            <a:r>
              <a:rPr lang="pt-BR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 total arrecadado</a:t>
            </a:r>
            <a:endParaRPr lang="pt-BR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68C359DB-A6FC-4A5F-8532-5DB973E49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042" y="1703813"/>
            <a:ext cx="10329915" cy="3120288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931042" y="3472873"/>
            <a:ext cx="10422758" cy="5264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363380"/>
              </p:ext>
            </p:extLst>
          </p:nvPr>
        </p:nvGraphicFramePr>
        <p:xfrm>
          <a:off x="228600" y="3970143"/>
          <a:ext cx="9090889" cy="29919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0504"/>
                <a:gridCol w="2467583"/>
                <a:gridCol w="2046361"/>
                <a:gridCol w="1283797"/>
                <a:gridCol w="1092644"/>
              </a:tblGrid>
              <a:tr h="9542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 dirty="0">
                          <a:effectLst/>
                        </a:rPr>
                        <a:t>Tipo de uso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800" dirty="0">
                          <a:effectLst/>
                        </a:rPr>
                        <a:t>Setor Usuário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>
                          <a:effectLst/>
                        </a:rPr>
                        <a:t>PPU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 dirty="0">
                          <a:effectLst/>
                        </a:rPr>
                        <a:t>Unidade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8580" marR="68580" marT="0" marB="0" anchor="ctr"/>
                </a:tc>
              </a:tr>
              <a:tr h="1634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4</a:t>
                      </a:r>
                      <a:endParaRPr lang="pt-BR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32755">
                <a:tc row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800" dirty="0">
                          <a:effectLst/>
                        </a:rPr>
                        <a:t>Captação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800" dirty="0">
                          <a:effectLst/>
                        </a:rPr>
                        <a:t>Indústria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>
                          <a:effectLst/>
                        </a:rPr>
                        <a:t>PPU</a:t>
                      </a:r>
                      <a:r>
                        <a:rPr lang="pt-BR" sz="1800" baseline="-25000">
                          <a:effectLst/>
                        </a:rPr>
                        <a:t>cap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>
                          <a:effectLst/>
                        </a:rPr>
                        <a:t>m</a:t>
                      </a:r>
                      <a:r>
                        <a:rPr lang="pt-BR" sz="1800" baseline="30000">
                          <a:effectLst/>
                        </a:rPr>
                        <a:t>3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0,056</a:t>
                      </a:r>
                      <a:endParaRPr lang="pt-BR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106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800" dirty="0">
                          <a:effectLst/>
                        </a:rPr>
                        <a:t>Abastecimento Humano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>
                          <a:effectLst/>
                        </a:rPr>
                        <a:t>PPU</a:t>
                      </a:r>
                      <a:r>
                        <a:rPr lang="pt-BR" sz="1800" baseline="-25000">
                          <a:effectLst/>
                        </a:rPr>
                        <a:t>cap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>
                          <a:effectLst/>
                        </a:rPr>
                        <a:t>m</a:t>
                      </a:r>
                      <a:r>
                        <a:rPr lang="pt-BR" sz="1800" baseline="30000">
                          <a:effectLst/>
                        </a:rPr>
                        <a:t>3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0,028</a:t>
                      </a:r>
                      <a:endParaRPr lang="pt-BR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5934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800" dirty="0">
                          <a:effectLst/>
                        </a:rPr>
                        <a:t>Comercial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>
                          <a:effectLst/>
                        </a:rPr>
                        <a:t>PPU</a:t>
                      </a:r>
                      <a:r>
                        <a:rPr lang="pt-BR" sz="1800" baseline="-25000">
                          <a:effectLst/>
                        </a:rPr>
                        <a:t>cap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>
                          <a:effectLst/>
                        </a:rPr>
                        <a:t>m</a:t>
                      </a:r>
                      <a:r>
                        <a:rPr lang="pt-BR" sz="1800" baseline="30000">
                          <a:effectLst/>
                        </a:rPr>
                        <a:t>3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0,028</a:t>
                      </a:r>
                      <a:endParaRPr lang="pt-BR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3275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800" dirty="0">
                          <a:effectLst/>
                        </a:rPr>
                        <a:t>Irrigação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>
                          <a:effectLst/>
                        </a:rPr>
                        <a:t>PPU</a:t>
                      </a:r>
                      <a:r>
                        <a:rPr lang="pt-BR" sz="1800" baseline="-25000">
                          <a:effectLst/>
                        </a:rPr>
                        <a:t>cap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>
                          <a:effectLst/>
                        </a:rPr>
                        <a:t>m</a:t>
                      </a:r>
                      <a:r>
                        <a:rPr lang="pt-BR" sz="1800" baseline="30000">
                          <a:effectLst/>
                        </a:rPr>
                        <a:t>3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0,006</a:t>
                      </a:r>
                      <a:endParaRPr lang="pt-BR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209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800" dirty="0">
                          <a:effectLst/>
                        </a:rPr>
                        <a:t>Criação de animais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>
                          <a:effectLst/>
                        </a:rPr>
                        <a:t>PPU</a:t>
                      </a:r>
                      <a:r>
                        <a:rPr lang="pt-BR" sz="1800" baseline="-25000">
                          <a:effectLst/>
                        </a:rPr>
                        <a:t>cap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>
                          <a:effectLst/>
                        </a:rPr>
                        <a:t>m</a:t>
                      </a:r>
                      <a:r>
                        <a:rPr lang="pt-BR" sz="1800" baseline="30000">
                          <a:effectLst/>
                        </a:rPr>
                        <a:t>3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0,006</a:t>
                      </a:r>
                      <a:endParaRPr lang="pt-BR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3275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800" dirty="0">
                          <a:effectLst/>
                        </a:rPr>
                        <a:t>Outros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>
                          <a:effectLst/>
                        </a:rPr>
                        <a:t>PPU</a:t>
                      </a:r>
                      <a:r>
                        <a:rPr lang="pt-BR" sz="1800" baseline="-25000">
                          <a:effectLst/>
                        </a:rPr>
                        <a:t>cap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>
                          <a:effectLst/>
                        </a:rPr>
                        <a:t>m</a:t>
                      </a:r>
                      <a:r>
                        <a:rPr lang="pt-BR" sz="1800" baseline="30000">
                          <a:effectLst/>
                        </a:rPr>
                        <a:t>3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0,006</a:t>
                      </a:r>
                      <a:endParaRPr lang="pt-BR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45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 dirty="0">
                          <a:effectLst/>
                        </a:rPr>
                        <a:t>Lançamento de carga orgânica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  <a:endParaRPr lang="pt-BR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800" dirty="0">
                          <a:effectLst/>
                        </a:rPr>
                        <a:t>Todos 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 dirty="0" err="1">
                          <a:effectLst/>
                        </a:rPr>
                        <a:t>PPU</a:t>
                      </a:r>
                      <a:r>
                        <a:rPr lang="pt-BR" sz="1800" baseline="-25000" dirty="0" err="1">
                          <a:effectLst/>
                        </a:rPr>
                        <a:t>lanç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 dirty="0">
                          <a:effectLst/>
                        </a:rPr>
                        <a:t>Kg </a:t>
                      </a:r>
                      <a:r>
                        <a:rPr lang="pt-BR" sz="1800" dirty="0" smtClean="0">
                          <a:effectLst/>
                        </a:rPr>
                        <a:t>DBO</a:t>
                      </a:r>
                      <a:endParaRPr lang="pt-BR" sz="1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0,14</a:t>
                      </a:r>
                      <a:endParaRPr lang="pt-BR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184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xmlns="" id="{2880E21B-9F73-43B2-8B85-6CEACFC40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3741"/>
            <a:ext cx="10515600" cy="1325563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Proposta GT - Atualização dos </a:t>
            </a:r>
            <a:r>
              <a:rPr lang="pt-BR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PPUs</a:t>
            </a:r>
            <a:endParaRPr lang="pt-BR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2E1FFC2-7444-431A-9C71-70BEDE947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pt-BR" dirty="0" smtClean="0">
              <a:solidFill>
                <a:schemeClr val="accent5"/>
              </a:solidFill>
            </a:endParaRPr>
          </a:p>
          <a:p>
            <a:pPr marL="0" indent="0" algn="just">
              <a:buNone/>
            </a:pPr>
            <a:r>
              <a:rPr lang="pt-BR" sz="3200" dirty="0">
                <a:solidFill>
                  <a:schemeClr val="accent5"/>
                </a:solidFill>
                <a:latin typeface="+mj-lt"/>
                <a:ea typeface="Calibri" panose="020F0502020204030204" pitchFamily="34" charset="0"/>
              </a:rPr>
              <a:t>Variação do Índice Nacional de Preços ao Consumidor Amplo - IPCA do Instituto Brasileiro de Geografia e Estatística - IBGE ou de índice que vier a sucedê-lo.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B9C9A6AE-1A9F-4162-A5FD-67B85AD3CBFD}"/>
              </a:ext>
            </a:extLst>
          </p:cNvPr>
          <p:cNvSpPr/>
          <p:nvPr/>
        </p:nvSpPr>
        <p:spPr>
          <a:xfrm>
            <a:off x="5259624" y="5657396"/>
            <a:ext cx="5939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i="1" dirty="0">
                <a:solidFill>
                  <a:schemeClr val="accent3">
                    <a:lumMod val="50000"/>
                  </a:schemeClr>
                </a:solidFill>
              </a:rPr>
              <a:t>RESOLUÇÃO CNRH Nº 192, DE 19 DE DEZEMBRO DE 2017</a:t>
            </a:r>
          </a:p>
        </p:txBody>
      </p:sp>
    </p:spTree>
    <p:extLst>
      <p:ext uri="{BB962C8B-B14F-4D97-AF65-F5344CB8AC3E}">
        <p14:creationId xmlns:p14="http://schemas.microsoft.com/office/powerpoint/2010/main" val="196427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7348A6D-A475-461A-99B9-5EFC86790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48146" y="301706"/>
            <a:ext cx="9053945" cy="1325563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Quem pode ser cobrado?</a:t>
            </a:r>
            <a:br>
              <a:rPr lang="pt-B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BF8C2E0-94B7-48CD-8665-4EA52918A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441934"/>
            <a:ext cx="5248054" cy="4351338"/>
          </a:xfrm>
        </p:spPr>
        <p:txBody>
          <a:bodyPr/>
          <a:lstStyle/>
          <a:p>
            <a:r>
              <a:rPr lang="pt-B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Usos de recursos hídricos sujeitos à outorga</a:t>
            </a:r>
            <a:endParaRPr lang="pt-BR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Resultado de imagem para poço tubular">
            <a:extLst>
              <a:ext uri="{FF2B5EF4-FFF2-40B4-BE49-F238E27FC236}">
                <a16:creationId xmlns:a16="http://schemas.microsoft.com/office/drawing/2014/main" xmlns="" id="{4F2F74C1-6D47-4FFD-96E3-736A13BD7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768" y="1198419"/>
            <a:ext cx="2648147" cy="1986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m relacionada">
            <a:extLst>
              <a:ext uri="{FF2B5EF4-FFF2-40B4-BE49-F238E27FC236}">
                <a16:creationId xmlns:a16="http://schemas.microsoft.com/office/drawing/2014/main" xmlns="" id="{5527CC8A-8CF6-415B-8755-DB4FF7918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393" y="1274575"/>
            <a:ext cx="2546607" cy="1909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m relacionada">
            <a:extLst>
              <a:ext uri="{FF2B5EF4-FFF2-40B4-BE49-F238E27FC236}">
                <a16:creationId xmlns:a16="http://schemas.microsoft.com/office/drawing/2014/main" xmlns="" id="{BE2C996B-F211-4D89-B15E-235DD8E2F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153" y="3801150"/>
            <a:ext cx="2294194" cy="1720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vitor.santos\Desktop\apresentação outorga\canal.jpg">
            <a:extLst>
              <a:ext uri="{FF2B5EF4-FFF2-40B4-BE49-F238E27FC236}">
                <a16:creationId xmlns:a16="http://schemas.microsoft.com/office/drawing/2014/main" xmlns="" id="{16EFA842-CDE6-4514-B26E-CEB49AF2A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224" y="3942819"/>
            <a:ext cx="2493123" cy="1578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9F7DE939-7AFF-4E36-AD3C-BD70C8E4E9A0}"/>
              </a:ext>
            </a:extLst>
          </p:cNvPr>
          <p:cNvSpPr/>
          <p:nvPr/>
        </p:nvSpPr>
        <p:spPr>
          <a:xfrm>
            <a:off x="6735129" y="5534045"/>
            <a:ext cx="2072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Captação superficial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BB6A294F-3464-4216-BBA5-806737A20322}"/>
              </a:ext>
            </a:extLst>
          </p:cNvPr>
          <p:cNvSpPr/>
          <p:nvPr/>
        </p:nvSpPr>
        <p:spPr>
          <a:xfrm>
            <a:off x="6586225" y="3248271"/>
            <a:ext cx="2241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Captação subterrânea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E03A89D6-9FA1-4D9E-A839-9E58E8DC5CF3}"/>
              </a:ext>
            </a:extLst>
          </p:cNvPr>
          <p:cNvSpPr/>
          <p:nvPr/>
        </p:nvSpPr>
        <p:spPr>
          <a:xfrm>
            <a:off x="9645393" y="3263538"/>
            <a:ext cx="2192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Obras de barramento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93D9744A-FF30-4E34-AE9F-2E6FB9747C57}"/>
              </a:ext>
            </a:extLst>
          </p:cNvPr>
          <p:cNvSpPr/>
          <p:nvPr/>
        </p:nvSpPr>
        <p:spPr>
          <a:xfrm>
            <a:off x="10512027" y="5534045"/>
            <a:ext cx="793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Canais</a:t>
            </a:r>
          </a:p>
        </p:txBody>
      </p:sp>
    </p:spTree>
    <p:extLst>
      <p:ext uri="{BB962C8B-B14F-4D97-AF65-F5344CB8AC3E}">
        <p14:creationId xmlns:p14="http://schemas.microsoft.com/office/powerpoint/2010/main" val="127712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BAD220B-51BD-4894-86A7-BEB708F96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0760"/>
            <a:ext cx="10515600" cy="1325563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Diretrizes para aplicação dos valores</a:t>
            </a:r>
            <a:endParaRPr lang="pt-BR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6B483531-209E-4EF3-A16F-96968D924873}"/>
              </a:ext>
            </a:extLst>
          </p:cNvPr>
          <p:cNvSpPr/>
          <p:nvPr/>
        </p:nvSpPr>
        <p:spPr>
          <a:xfrm>
            <a:off x="838200" y="2652342"/>
            <a:ext cx="10515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>
                <a:solidFill>
                  <a:schemeClr val="accent5"/>
                </a:solidFill>
                <a:latin typeface="+mj-lt"/>
                <a:ea typeface="Calibri" panose="020F0502020204030204" pitchFamily="34" charset="0"/>
              </a:rPr>
              <a:t>Os valores arrecadados com a cobrança pelo uso dos Recursos Hídricos de domínio do Distrito Federal, serão aplicados de acordo com os Planos de Recursos Hídricos das </a:t>
            </a:r>
            <a:r>
              <a:rPr lang="pt-BR" sz="3200" dirty="0" smtClean="0">
                <a:solidFill>
                  <a:schemeClr val="accent5"/>
                </a:solidFill>
                <a:latin typeface="+mj-lt"/>
                <a:ea typeface="Calibri" panose="020F0502020204030204" pitchFamily="34" charset="0"/>
              </a:rPr>
              <a:t>bacias</a:t>
            </a:r>
            <a:r>
              <a:rPr lang="pt-BR" sz="3200" dirty="0">
                <a:solidFill>
                  <a:schemeClr val="accent5"/>
                </a:solidFill>
                <a:latin typeface="+mj-lt"/>
                <a:ea typeface="Calibri" panose="020F0502020204030204" pitchFamily="34" charset="0"/>
              </a:rPr>
              <a:t>. </a:t>
            </a:r>
            <a:endParaRPr lang="pt-BR" sz="3200" dirty="0">
              <a:solidFill>
                <a:schemeClr val="accent5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0081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578600" cy="1325563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Principais Conclusões e Recomendações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>
                <a:solidFill>
                  <a:schemeClr val="accent5"/>
                </a:solidFill>
              </a:rPr>
              <a:t>Foram simulados 6 (seis) cenários com valores diferenciados de PPU para orientar a decisão das </a:t>
            </a:r>
            <a:r>
              <a:rPr lang="pt-BR" dirty="0" smtClean="0">
                <a:solidFill>
                  <a:schemeClr val="accent5"/>
                </a:solidFill>
              </a:rPr>
              <a:t>plenárias;</a:t>
            </a:r>
          </a:p>
          <a:p>
            <a:pPr lvl="0" algn="just"/>
            <a:r>
              <a:rPr lang="pt-BR" dirty="0">
                <a:solidFill>
                  <a:schemeClr val="accent5"/>
                </a:solidFill>
              </a:rPr>
              <a:t>O GT sugere que a cobrança incida sobre todos os usuários de água outorgados, como uma forma de incentivar o uso racional;</a:t>
            </a:r>
            <a:endParaRPr lang="pt-BR" sz="3600" dirty="0">
              <a:solidFill>
                <a:schemeClr val="accent5"/>
              </a:solidFill>
            </a:endParaRPr>
          </a:p>
          <a:p>
            <a:pPr lvl="0" algn="just"/>
            <a:r>
              <a:rPr lang="pt-BR" dirty="0">
                <a:solidFill>
                  <a:schemeClr val="accent5"/>
                </a:solidFill>
              </a:rPr>
              <a:t>Foi realizada a simulação para estimar o custo para garantir a sustentabilidade financeira de uma agência de </a:t>
            </a:r>
            <a:r>
              <a:rPr lang="pt-BR" dirty="0" smtClean="0">
                <a:solidFill>
                  <a:schemeClr val="accent5"/>
                </a:solidFill>
              </a:rPr>
              <a:t>bacias                (aproximadamente R$ 700.000,00 anuais)</a:t>
            </a:r>
            <a:endParaRPr lang="pt-BR" sz="3600" dirty="0">
              <a:solidFill>
                <a:schemeClr val="accent5"/>
              </a:solidFill>
            </a:endParaRPr>
          </a:p>
          <a:p>
            <a:pPr lvl="0" algn="just"/>
            <a:r>
              <a:rPr lang="pt-BR" dirty="0">
                <a:solidFill>
                  <a:schemeClr val="accent5"/>
                </a:solidFill>
              </a:rPr>
              <a:t>Ressalta-se que as simulações consideraram os valores máximos outorgados e, portanto, os valores efetivamente arrecadados podem ser menores do que os </a:t>
            </a:r>
            <a:r>
              <a:rPr lang="pt-BR" dirty="0" smtClean="0">
                <a:solidFill>
                  <a:schemeClr val="accent5"/>
                </a:solidFill>
              </a:rPr>
              <a:t>apresentados;</a:t>
            </a:r>
            <a:endParaRPr lang="pt-BR" sz="3600" dirty="0">
              <a:solidFill>
                <a:schemeClr val="accent5"/>
              </a:solidFill>
            </a:endParaRPr>
          </a:p>
          <a:p>
            <a:pPr algn="just"/>
            <a:endParaRPr lang="pt-BR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01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/>
            <a:r>
              <a:rPr lang="pt-BR" dirty="0" smtClean="0">
                <a:solidFill>
                  <a:schemeClr val="accent5"/>
                </a:solidFill>
              </a:rPr>
              <a:t>Em relação ao lançamento de efluentes inorgânicos, em especial, pela atividade de mineração, o GT recomenda que sejam realizados estudos visando à definição de metodologias apropriadas para qualificação e a quantificação de seus componentes haja vista que o GT não encontrou nenhuma metodologia de cobrança para este tipo de lançamento;</a:t>
            </a:r>
            <a:endParaRPr lang="pt-BR" sz="3600" dirty="0" smtClean="0">
              <a:solidFill>
                <a:schemeClr val="accent5"/>
              </a:solidFill>
            </a:endParaRPr>
          </a:p>
          <a:p>
            <a:pPr lvl="0" algn="just"/>
            <a:r>
              <a:rPr lang="pt-BR" dirty="0" smtClean="0">
                <a:solidFill>
                  <a:schemeClr val="accent5"/>
                </a:solidFill>
              </a:rPr>
              <a:t>O cenário de arrecadação 4 que resultou no valor total (R$ 6.054.085,00) é o que mais se aproxima do montante necessário para manter uma nova Agência de Bacia no DF, quando se considera que no máximo 10% do valor arrecadado poderá ser utilizado para a estrutura administrativa dos Comitês.</a:t>
            </a:r>
            <a:endParaRPr lang="pt-BR" sz="3600" dirty="0" smtClean="0">
              <a:solidFill>
                <a:schemeClr val="accent5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838200" y="365125"/>
            <a:ext cx="6578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Principais Conclusões e Recomendações</a:t>
            </a:r>
            <a:endParaRPr lang="pt-BR" dirty="0" smtClean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28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69139"/>
          </a:xfrm>
        </p:spPr>
        <p:txBody>
          <a:bodyPr>
            <a:normAutofit/>
          </a:bodyPr>
          <a:lstStyle/>
          <a:p>
            <a:pPr lvl="0" algn="just"/>
            <a:r>
              <a:rPr lang="pt-BR" dirty="0" smtClean="0">
                <a:solidFill>
                  <a:schemeClr val="accent5"/>
                </a:solidFill>
              </a:rPr>
              <a:t>Com relação à agência de bacias o GT considerou 3 (três) alternativas: </a:t>
            </a:r>
            <a:endParaRPr lang="pt-BR" sz="3600" dirty="0" smtClean="0">
              <a:solidFill>
                <a:schemeClr val="accent5"/>
              </a:solidFill>
            </a:endParaRPr>
          </a:p>
          <a:p>
            <a:pPr lvl="1" algn="just"/>
            <a:r>
              <a:rPr lang="pt-BR" dirty="0" smtClean="0">
                <a:solidFill>
                  <a:schemeClr val="accent5"/>
                </a:solidFill>
              </a:rPr>
              <a:t>Criação de uma nova agência de bacias, conforme o CRH-DF aprovou:</a:t>
            </a:r>
            <a:endParaRPr lang="pt-BR" sz="3200" dirty="0" smtClean="0">
              <a:solidFill>
                <a:schemeClr val="accent5"/>
              </a:solidFill>
            </a:endParaRPr>
          </a:p>
          <a:p>
            <a:pPr lvl="1" algn="just"/>
            <a:r>
              <a:rPr lang="pt-BR" dirty="0" smtClean="0">
                <a:solidFill>
                  <a:schemeClr val="accent5"/>
                </a:solidFill>
              </a:rPr>
              <a:t>Institucionalizar a agência de bacias na estrutura orgânica da Agência Reguladora de Águas, Energia e Saneamento Básico – </a:t>
            </a:r>
            <a:r>
              <a:rPr lang="pt-BR" dirty="0" err="1" smtClean="0">
                <a:solidFill>
                  <a:schemeClr val="accent5"/>
                </a:solidFill>
              </a:rPr>
              <a:t>Adasa</a:t>
            </a:r>
            <a:r>
              <a:rPr lang="pt-BR" dirty="0" smtClean="0">
                <a:solidFill>
                  <a:schemeClr val="accent5"/>
                </a:solidFill>
              </a:rPr>
              <a:t>;</a:t>
            </a:r>
            <a:endParaRPr lang="pt-BR" sz="3200" dirty="0" smtClean="0">
              <a:solidFill>
                <a:schemeClr val="accent5"/>
              </a:solidFill>
            </a:endParaRPr>
          </a:p>
          <a:p>
            <a:pPr lvl="1" algn="just"/>
            <a:r>
              <a:rPr lang="pt-BR" dirty="0" smtClean="0">
                <a:solidFill>
                  <a:schemeClr val="accent5"/>
                </a:solidFill>
              </a:rPr>
              <a:t>Adesão à outra agência de bacias de comitês federais, como por exemplo, a ABHA Gestão de Águas (Associação </a:t>
            </a:r>
            <a:r>
              <a:rPr lang="pt-BR" dirty="0" err="1" smtClean="0">
                <a:solidFill>
                  <a:schemeClr val="accent5"/>
                </a:solidFill>
              </a:rPr>
              <a:t>Multissetorial</a:t>
            </a:r>
            <a:r>
              <a:rPr lang="pt-BR" dirty="0" smtClean="0">
                <a:solidFill>
                  <a:schemeClr val="accent5"/>
                </a:solidFill>
              </a:rPr>
              <a:t> de Usuários de Recursos Hídricos de Bacias Hidrográficas);</a:t>
            </a:r>
            <a:endParaRPr lang="pt-BR" sz="3200" dirty="0" smtClean="0">
              <a:solidFill>
                <a:schemeClr val="accent5"/>
              </a:solidFill>
            </a:endParaRPr>
          </a:p>
          <a:p>
            <a:pPr lvl="0" algn="just"/>
            <a:r>
              <a:rPr lang="pt-BR" dirty="0" smtClean="0">
                <a:solidFill>
                  <a:schemeClr val="accent5"/>
                </a:solidFill>
              </a:rPr>
              <a:t>Os valores arrecadados com a cobrança pelo uso dos Recursos Hídricos de domínio do Distrito Federal, deverão ser aplicados conforme a área de abrangência do respectivo Comitê de bacia, proporcionalmente ao valor arrecadado e deverão estar em consonância com os Planos de Recursos Hídricos das bacias.</a:t>
            </a:r>
            <a:endParaRPr lang="pt-BR" sz="3600" dirty="0" smtClean="0">
              <a:solidFill>
                <a:schemeClr val="accent5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838200" y="365125"/>
            <a:ext cx="6578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Principais Conclusões e Recomendações</a:t>
            </a:r>
            <a:endParaRPr lang="pt-BR" dirty="0" smtClean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26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FEF68B68-D50B-4278-AFD4-295C1A174134}"/>
              </a:ext>
            </a:extLst>
          </p:cNvPr>
          <p:cNvSpPr txBox="1"/>
          <p:nvPr/>
        </p:nvSpPr>
        <p:spPr>
          <a:xfrm>
            <a:off x="-1315992" y="2314695"/>
            <a:ext cx="7489860" cy="1323439"/>
          </a:xfrm>
          <a:prstGeom prst="rect">
            <a:avLst/>
          </a:prstGeom>
          <a:noFill/>
          <a:effectLst>
            <a:reflection blurRad="25400" stA="62000" endPos="6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  <a:bevelB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8000" i="1" dirty="0" smtClean="0">
                <a:solidFill>
                  <a:srgbClr val="0070C0"/>
                </a:solidFill>
              </a:rPr>
              <a:t>Obrigado</a:t>
            </a:r>
            <a:endParaRPr lang="pt-BR" sz="8000" i="1" dirty="0">
              <a:solidFill>
                <a:srgbClr val="0070C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868" y="1652735"/>
            <a:ext cx="4701487" cy="30116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CaixaDeTexto 2"/>
          <p:cNvSpPr txBox="1"/>
          <p:nvPr/>
        </p:nvSpPr>
        <p:spPr>
          <a:xfrm>
            <a:off x="378690" y="4664364"/>
            <a:ext cx="6530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smtClean="0">
                <a:solidFill>
                  <a:schemeClr val="accent5"/>
                </a:solidFill>
              </a:rPr>
              <a:t>GT de Cobrança pelo Uso de Recursos Hídricos de Domínio Distrital – Bacias do Paranaíba-DF, Preto e Maranhão</a:t>
            </a:r>
            <a:endParaRPr lang="pt-BR" i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55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A6BD7E9-5E02-4A2E-A5F6-6FB1D27ED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C0E1A81C-73C0-4F93-8E5F-0CB0D84CA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95916E4C-1DCD-461A-B5F3-755693CB5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14" y="816746"/>
            <a:ext cx="12208758" cy="563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0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Google Shape;32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2250" y="35"/>
            <a:ext cx="8987501" cy="68579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850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DA9F65B2-301C-46F7-B4FA-AF2E6FBE36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2" r="25530" b="1279"/>
          <a:stretch/>
        </p:blipFill>
        <p:spPr>
          <a:xfrm>
            <a:off x="2170545" y="43872"/>
            <a:ext cx="7601527" cy="6770255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="" xmlns:a16="http://schemas.microsoft.com/office/drawing/2014/main" id="{B9470293-F923-4AA3-BF41-43C1C04AB5F6}"/>
              </a:ext>
            </a:extLst>
          </p:cNvPr>
          <p:cNvSpPr/>
          <p:nvPr/>
        </p:nvSpPr>
        <p:spPr>
          <a:xfrm>
            <a:off x="2595418" y="3930879"/>
            <a:ext cx="6677891" cy="225486"/>
          </a:xfrm>
          <a:prstGeom prst="rect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="" xmlns:a16="http://schemas.microsoft.com/office/drawing/2014/main" id="{EBAA63FD-1718-46F0-84F4-DD70C0DFDF3A}"/>
              </a:ext>
            </a:extLst>
          </p:cNvPr>
          <p:cNvSpPr txBox="1"/>
          <p:nvPr/>
        </p:nvSpPr>
        <p:spPr>
          <a:xfrm>
            <a:off x="9134767" y="3925532"/>
            <a:ext cx="3722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0,39% da Fatura do Serviço </a:t>
            </a:r>
          </a:p>
          <a:p>
            <a:pPr algn="ctr"/>
            <a:r>
              <a:rPr lang="pt-BR" sz="1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de Água e Esgoto</a:t>
            </a:r>
          </a:p>
        </p:txBody>
      </p:sp>
    </p:spTree>
    <p:extLst>
      <p:ext uri="{BB962C8B-B14F-4D97-AF65-F5344CB8AC3E}">
        <p14:creationId xmlns:p14="http://schemas.microsoft.com/office/powerpoint/2010/main" val="316860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B14CF848-734F-43A5-98A2-DEBF13672B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1" t="22630" r="8636" b="41097"/>
          <a:stretch/>
        </p:blipFill>
        <p:spPr>
          <a:xfrm>
            <a:off x="2790665" y="1796703"/>
            <a:ext cx="6717497" cy="5061298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="" xmlns:a16="http://schemas.microsoft.com/office/drawing/2014/main" id="{B9470293-F923-4AA3-BF41-43C1C04AB5F6}"/>
              </a:ext>
            </a:extLst>
          </p:cNvPr>
          <p:cNvSpPr/>
          <p:nvPr/>
        </p:nvSpPr>
        <p:spPr>
          <a:xfrm>
            <a:off x="6216072" y="3934698"/>
            <a:ext cx="3084945" cy="193958"/>
          </a:xfrm>
          <a:prstGeom prst="rect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="" xmlns:a16="http://schemas.microsoft.com/office/drawing/2014/main" id="{EBAA63FD-1718-46F0-84F4-DD70C0DFDF3A}"/>
              </a:ext>
            </a:extLst>
          </p:cNvPr>
          <p:cNvSpPr txBox="1"/>
          <p:nvPr/>
        </p:nvSpPr>
        <p:spPr>
          <a:xfrm>
            <a:off x="8756075" y="3842404"/>
            <a:ext cx="3722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1,2% da Fatura do Serviço </a:t>
            </a:r>
          </a:p>
          <a:p>
            <a:pPr algn="ctr"/>
            <a:r>
              <a:rPr lang="pt-BR" sz="1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de Água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="" xmlns:a16="http://schemas.microsoft.com/office/drawing/2014/main" id="{68C4D2BB-EA6C-4450-A4FA-9B2819C4BB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1" t="1395" r="8636" b="85896"/>
          <a:stretch/>
        </p:blipFill>
        <p:spPr>
          <a:xfrm>
            <a:off x="2790665" y="0"/>
            <a:ext cx="6717497" cy="177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10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Espaço Reservado para Conteúdo 10" descr="Espaço Reservado para Conteúdo 10"/>
          <p:cNvPicPr>
            <a:picLocks noChangeAspect="1"/>
          </p:cNvPicPr>
          <p:nvPr/>
        </p:nvPicPr>
        <p:blipFill>
          <a:blip r:embed="rId2">
            <a:extLst/>
          </a:blip>
          <a:srcRect l="3164" t="12429" r="87597" b="4503"/>
          <a:stretch>
            <a:fillRect/>
          </a:stretch>
        </p:blipFill>
        <p:spPr>
          <a:xfrm rot="5400000">
            <a:off x="4193488" y="-1837619"/>
            <a:ext cx="836348" cy="45115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Espaço Reservado para Conteúdo 10" descr="Espaço Reservado para Conteúdo 10"/>
          <p:cNvPicPr>
            <a:picLocks noChangeAspect="1"/>
          </p:cNvPicPr>
          <p:nvPr/>
        </p:nvPicPr>
        <p:blipFill>
          <a:blip r:embed="rId3">
            <a:extLst/>
          </a:blip>
          <a:srcRect l="30191" t="9072" r="1846" b="4503"/>
          <a:stretch>
            <a:fillRect/>
          </a:stretch>
        </p:blipFill>
        <p:spPr>
          <a:xfrm rot="5400000">
            <a:off x="1640459" y="1546773"/>
            <a:ext cx="6036278" cy="4605455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Retângulo 14"/>
          <p:cNvSpPr/>
          <p:nvPr/>
        </p:nvSpPr>
        <p:spPr>
          <a:xfrm>
            <a:off x="2206304" y="5066950"/>
            <a:ext cx="4896461" cy="360727"/>
          </a:xfrm>
          <a:prstGeom prst="rect">
            <a:avLst/>
          </a:prstGeom>
          <a:solidFill>
            <a:schemeClr val="accent1">
              <a:alpha val="18000"/>
            </a:schemeClr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8" name="CaixaDeTexto 15"/>
          <p:cNvSpPr txBox="1"/>
          <p:nvPr/>
        </p:nvSpPr>
        <p:spPr>
          <a:xfrm>
            <a:off x="7110890" y="4748016"/>
            <a:ext cx="3722256" cy="701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 b="1">
                <a:solidFill>
                  <a:srgbClr val="1F4E7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0,40% da Fatura do Serviço </a:t>
            </a:r>
          </a:p>
          <a:p>
            <a:pPr algn="ctr">
              <a:defRPr sz="2000" b="1">
                <a:solidFill>
                  <a:srgbClr val="1F4E7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de Água e Esgoto</a:t>
            </a:r>
          </a:p>
        </p:txBody>
      </p:sp>
    </p:spTree>
    <p:extLst>
      <p:ext uri="{BB962C8B-B14F-4D97-AF65-F5344CB8AC3E}">
        <p14:creationId xmlns:p14="http://schemas.microsoft.com/office/powerpoint/2010/main" val="20820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7348A6D-A475-461A-99B9-5EFC86790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81727" y="290217"/>
            <a:ext cx="10515600" cy="1325563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Quem pode ser cobrado?</a:t>
            </a:r>
            <a:br>
              <a:rPr lang="pt-B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BF8C2E0-94B7-48CD-8665-4EA52918A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4393"/>
            <a:ext cx="10515600" cy="4351338"/>
          </a:xfrm>
        </p:spPr>
        <p:txBody>
          <a:bodyPr/>
          <a:lstStyle/>
          <a:p>
            <a:r>
              <a:rPr lang="pt-BR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pt-B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sos de recursos hídricos sujeitos à outorga</a:t>
            </a:r>
            <a:endParaRPr lang="pt-BR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" name="Picture 6" descr="Resultado de imagem para caminhões pipa">
            <a:extLst>
              <a:ext uri="{FF2B5EF4-FFF2-40B4-BE49-F238E27FC236}">
                <a16:creationId xmlns:a16="http://schemas.microsoft.com/office/drawing/2014/main" xmlns="" id="{11C761E5-C1CE-4435-A4C4-3BE364086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129" y="1862358"/>
            <a:ext cx="3060000" cy="2295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>
            <a:extLst>
              <a:ext uri="{FF2B5EF4-FFF2-40B4-BE49-F238E27FC236}">
                <a16:creationId xmlns:a16="http://schemas.microsoft.com/office/drawing/2014/main" xmlns="" id="{E1DBFC0D-F8CD-45C4-A09E-0C410D810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609" y="2097167"/>
            <a:ext cx="2430639" cy="2040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7BF08FD0-B89E-43F4-9A2E-DBF1B111F1CA}"/>
              </a:ext>
            </a:extLst>
          </p:cNvPr>
          <p:cNvSpPr/>
          <p:nvPr/>
        </p:nvSpPr>
        <p:spPr>
          <a:xfrm>
            <a:off x="438913" y="4184345"/>
            <a:ext cx="30431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Lançamento de efluentes em </a:t>
            </a:r>
            <a:endParaRPr lang="pt-BR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corpo </a:t>
            </a:r>
            <a:r>
              <a:rPr lang="pt-BR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hídrico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xmlns="" id="{7A5800E6-3A32-475D-A649-5F4AD8862159}"/>
              </a:ext>
            </a:extLst>
          </p:cNvPr>
          <p:cNvSpPr/>
          <p:nvPr/>
        </p:nvSpPr>
        <p:spPr>
          <a:xfrm>
            <a:off x="3881396" y="4229385"/>
            <a:ext cx="39787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Captação de água em corpo hídrico por meio de caminhão pipa</a:t>
            </a:r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xmlns="" id="{893B2C55-38D7-4A87-8872-AF4E749CEC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329" y="1842168"/>
            <a:ext cx="3060000" cy="229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Retângulo 30">
            <a:extLst>
              <a:ext uri="{FF2B5EF4-FFF2-40B4-BE49-F238E27FC236}">
                <a16:creationId xmlns:a16="http://schemas.microsoft.com/office/drawing/2014/main" xmlns="" id="{62AB07E4-B3F7-477E-88B1-905A387C8D62}"/>
              </a:ext>
            </a:extLst>
          </p:cNvPr>
          <p:cNvSpPr/>
          <p:nvPr/>
        </p:nvSpPr>
        <p:spPr>
          <a:xfrm>
            <a:off x="8099329" y="4229385"/>
            <a:ext cx="30191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Lançamento de águas pluviais em corpo hídrico</a:t>
            </a:r>
          </a:p>
        </p:txBody>
      </p:sp>
    </p:spTree>
    <p:extLst>
      <p:ext uri="{BB962C8B-B14F-4D97-AF65-F5344CB8AC3E}">
        <p14:creationId xmlns:p14="http://schemas.microsoft.com/office/powerpoint/2010/main" val="424318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7348A6D-A475-461A-99B9-5EFC86790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89363" y="429780"/>
            <a:ext cx="10515600" cy="1325563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Quem não será cobrado?</a:t>
            </a:r>
            <a:endParaRPr lang="pt-BR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BF8C2E0-94B7-48CD-8665-4EA52918A7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70C0"/>
                </a:solidFill>
              </a:rPr>
              <a:t>Usos que independem de outorga (insignificantes)</a:t>
            </a:r>
          </a:p>
          <a:p>
            <a:endParaRPr lang="pt-BR" dirty="0" smtClean="0">
              <a:solidFill>
                <a:srgbClr val="0070C0"/>
              </a:solidFill>
            </a:endParaRPr>
          </a:p>
          <a:p>
            <a:r>
              <a:rPr lang="pt-BR" dirty="0" smtClean="0">
                <a:solidFill>
                  <a:srgbClr val="0070C0"/>
                </a:solidFill>
              </a:rPr>
              <a:t> Águas superficiais - captações individuais de até 1 L/s (um litro por segundo).</a:t>
            </a:r>
          </a:p>
          <a:p>
            <a:endParaRPr lang="pt-BR" dirty="0" smtClean="0">
              <a:solidFill>
                <a:srgbClr val="0070C0"/>
              </a:solidFill>
            </a:endParaRPr>
          </a:p>
          <a:p>
            <a:r>
              <a:rPr lang="pt-BR" dirty="0" smtClean="0">
                <a:solidFill>
                  <a:srgbClr val="0070C0"/>
                </a:solidFill>
              </a:rPr>
              <a:t>Água subterrânea - poços manuais com uso de água menor ou igual a 5m³/dia ou aqueles incluídos em pesquisa. </a:t>
            </a:r>
            <a:endParaRPr lang="pt-B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12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7348A6D-A475-461A-99B9-5EFC86790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60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poderão ser aplicados os recursos da cobrança?</a:t>
            </a:r>
            <a:endParaRPr lang="pt-BR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BF8C2E0-94B7-48CD-8665-4EA52918A7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>
                <a:solidFill>
                  <a:srgbClr val="0070C0"/>
                </a:solidFill>
              </a:rPr>
              <a:t>Aplicação prioritariamente na bacia hidrográfica em que foram gerados e serão utilizados:</a:t>
            </a:r>
          </a:p>
          <a:p>
            <a:pPr algn="just"/>
            <a:endParaRPr lang="pt-BR" dirty="0" smtClean="0">
              <a:solidFill>
                <a:srgbClr val="0070C0"/>
              </a:solidFill>
            </a:endParaRPr>
          </a:p>
          <a:p>
            <a:pPr algn="just"/>
            <a:r>
              <a:rPr lang="pt-BR" dirty="0">
                <a:solidFill>
                  <a:srgbClr val="0070C0"/>
                </a:solidFill>
              </a:rPr>
              <a:t>F</a:t>
            </a:r>
            <a:r>
              <a:rPr lang="pt-BR" dirty="0" smtClean="0">
                <a:solidFill>
                  <a:srgbClr val="0070C0"/>
                </a:solidFill>
              </a:rPr>
              <a:t>inanciamento de estudos, programas, projetos, obras e serviços incluídos nos Planos de Recursos Hídricos; </a:t>
            </a:r>
          </a:p>
          <a:p>
            <a:pPr algn="just"/>
            <a:endParaRPr lang="pt-BR" dirty="0" smtClean="0">
              <a:solidFill>
                <a:srgbClr val="0070C0"/>
              </a:solidFill>
            </a:endParaRPr>
          </a:p>
          <a:p>
            <a:pPr algn="just"/>
            <a:r>
              <a:rPr lang="pt-BR" dirty="0">
                <a:solidFill>
                  <a:srgbClr val="0070C0"/>
                </a:solidFill>
              </a:rPr>
              <a:t>P</a:t>
            </a:r>
            <a:r>
              <a:rPr lang="pt-BR" dirty="0" smtClean="0">
                <a:solidFill>
                  <a:srgbClr val="0070C0"/>
                </a:solidFill>
              </a:rPr>
              <a:t>agamento de despesas de implantação e custeio administrativo dos órgãos e entidades integrantes do Sistema de Gerenciamento de Recursos Hídricos do DF.</a:t>
            </a:r>
          </a:p>
          <a:p>
            <a:pPr algn="just"/>
            <a:endParaRPr lang="pt-B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67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810E1F63-96A9-47A0-B25F-BF578F51FB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73" y="4779685"/>
            <a:ext cx="3358420" cy="189073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45CA4DD3-B945-4044-9567-568F80CA6C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1"/>
          <a:stretch/>
        </p:blipFill>
        <p:spPr>
          <a:xfrm>
            <a:off x="129873" y="1139148"/>
            <a:ext cx="2911766" cy="2051472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32698196-E73D-4A1A-B774-D08A1C7532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244" y="1144736"/>
            <a:ext cx="3545651" cy="199614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7348A6D-A475-461A-99B9-5EFC86790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6227" y="846555"/>
            <a:ext cx="8596668" cy="64576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pt-BR" dirty="0" smtClean="0"/>
              <a:t>Estudos sobre cobrança</a:t>
            </a:r>
            <a:br>
              <a:rPr lang="pt-BR" dirty="0" smtClean="0"/>
            </a:br>
            <a:endParaRPr lang="pt-BR" dirty="0"/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xmlns="" id="{F16FAF14-BAEB-434C-BF55-6CB0A02D10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b="78905"/>
          <a:stretch/>
        </p:blipFill>
        <p:spPr>
          <a:xfrm>
            <a:off x="2962799" y="2707951"/>
            <a:ext cx="6387351" cy="2484326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883E60A2-C1AC-496F-8C21-E6EF73B5E4C1}"/>
              </a:ext>
            </a:extLst>
          </p:cNvPr>
          <p:cNvSpPr txBox="1"/>
          <p:nvPr/>
        </p:nvSpPr>
        <p:spPr>
          <a:xfrm>
            <a:off x="5612900" y="4518074"/>
            <a:ext cx="172797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400" i="1" dirty="0"/>
              <a:t>Moções dos Comitês do DF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D9297656-6E6A-4D72-AFF4-D1D5EEF5C8DA}"/>
              </a:ext>
            </a:extLst>
          </p:cNvPr>
          <p:cNvSpPr/>
          <p:nvPr/>
        </p:nvSpPr>
        <p:spPr>
          <a:xfrm>
            <a:off x="5956642" y="5572149"/>
            <a:ext cx="3747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hlinkClick r:id="rId6"/>
              </a:rPr>
              <a:t>http://cobranca-rh-df.adasa.df.gov.br/</a:t>
            </a: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173E5D68-0ED2-4582-841C-FDBB0B94760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582" t="15574" r="67867" b="3989"/>
          <a:stretch/>
        </p:blipFill>
        <p:spPr>
          <a:xfrm>
            <a:off x="9704271" y="3271177"/>
            <a:ext cx="1940611" cy="301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21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7091"/>
            <a:ext cx="749992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Etapas para implantação do Mecanismo de Cobrança pelo Uso de Recursos Hídricos</a:t>
            </a:r>
            <a:endParaRPr lang="pt-BR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790712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have direita 4"/>
          <p:cNvSpPr/>
          <p:nvPr/>
        </p:nvSpPr>
        <p:spPr>
          <a:xfrm>
            <a:off x="9333470" y="2042984"/>
            <a:ext cx="1713471" cy="181232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0410613" y="2764480"/>
            <a:ext cx="127265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dirty="0" smtClean="0"/>
              <a:t>Já realizado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296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3030</TotalTime>
  <Words>2084</Words>
  <Application>Microsoft Office PowerPoint</Application>
  <PresentationFormat>Widescreen</PresentationFormat>
  <Paragraphs>642</Paragraphs>
  <Slides>49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49</vt:i4>
      </vt:variant>
    </vt:vector>
  </HeadingPairs>
  <TitlesOfParts>
    <vt:vector size="60" baseType="lpstr">
      <vt:lpstr>Arial</vt:lpstr>
      <vt:lpstr>Calibri</vt:lpstr>
      <vt:lpstr>Calibri Light</vt:lpstr>
      <vt:lpstr>Cambria Math</vt:lpstr>
      <vt:lpstr>Century Gothic</vt:lpstr>
      <vt:lpstr>Tahoma</vt:lpstr>
      <vt:lpstr>Times New Roman</vt:lpstr>
      <vt:lpstr>Trebuchet MS</vt:lpstr>
      <vt:lpstr>Wingdings</vt:lpstr>
      <vt:lpstr>Wingdings 3</vt:lpstr>
      <vt:lpstr>Tema do Office</vt:lpstr>
      <vt:lpstr>Proposta de Mecanismos e Valores de Cobrança pelo Uso de Recursos Hídricos   Relatório do Grupo de Trabalho de Cobrança (Proposta) CBHs Paranaíba-DF, Maranhão e Preto ____________________________________________________________</vt:lpstr>
      <vt:lpstr>Cobrança pelo uso da água </vt:lpstr>
      <vt:lpstr>Qual é o objetivo da cobrança? </vt:lpstr>
      <vt:lpstr>Quem pode ser cobrado? </vt:lpstr>
      <vt:lpstr>Quem pode ser cobrado? </vt:lpstr>
      <vt:lpstr>Quem não será cobrado?</vt:lpstr>
      <vt:lpstr>Como poderão ser aplicados os recursos da cobrança?</vt:lpstr>
      <vt:lpstr>Estudos sobre cobrança </vt:lpstr>
      <vt:lpstr>Etapas para implantação do Mecanismo de Cobrança pelo Uso de Recursos Hídricos</vt:lpstr>
      <vt:lpstr>Apresentação do PowerPoint</vt:lpstr>
      <vt:lpstr>Apresentação do PowerPoint</vt:lpstr>
      <vt:lpstr>Fluxograma de trabalho do GT de Cobrança dos CBHS no DF </vt:lpstr>
      <vt:lpstr>Apresentação do PowerPoint</vt:lpstr>
      <vt:lpstr>Apresentação do PowerPoint</vt:lpstr>
      <vt:lpstr>Cobrança – Bacia do rio Paranaíba (Federal) - captação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Principais recomendações OCDE* </vt:lpstr>
      <vt:lpstr>Recomendações ANA</vt:lpstr>
      <vt:lpstr>Proposta do GT de Cobrança pelo Uso de Recursos Hídricos de Domínio Distrital</vt:lpstr>
      <vt:lpstr>Proposta GT Distrital - Cobrança pela captação </vt:lpstr>
      <vt:lpstr>Proposta GT Distrital - Cobrança pelo lançamento </vt:lpstr>
      <vt:lpstr>Apresentação do PowerPoint</vt:lpstr>
      <vt:lpstr>Estimativa do valor a ser cobrado pelo uso de Recursos Hídricos</vt:lpstr>
      <vt:lpstr>Estimativa do Custos de uma Agência de Bacia</vt:lpstr>
      <vt:lpstr>Estimativa de uma nova Agência de Bacia...</vt:lpstr>
      <vt:lpstr>Apresentação do PowerPoint</vt:lpstr>
      <vt:lpstr>Apresentação do PowerPoint</vt:lpstr>
      <vt:lpstr>Apresentação do PowerPoint</vt:lpstr>
      <vt:lpstr>Simulação de valores arrecadados</vt:lpstr>
      <vt:lpstr>Apresentação do PowerPoint</vt:lpstr>
      <vt:lpstr>Simulação de valores arrecadados</vt:lpstr>
      <vt:lpstr>Apresentação do PowerPoint</vt:lpstr>
      <vt:lpstr>Simulação de valores arrecadados</vt:lpstr>
      <vt:lpstr>Apresentação do PowerPoint</vt:lpstr>
      <vt:lpstr>Proposta GT - Atualização dos PPUs</vt:lpstr>
      <vt:lpstr>Diretrizes para aplicação dos valores</vt:lpstr>
      <vt:lpstr>Principais Conclusões e Recomendações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 Brites</dc:creator>
  <cp:lastModifiedBy>Carlo Renan Caceres de Brites</cp:lastModifiedBy>
  <cp:revision>162</cp:revision>
  <dcterms:created xsi:type="dcterms:W3CDTF">2017-10-16T14:09:51Z</dcterms:created>
  <dcterms:modified xsi:type="dcterms:W3CDTF">2019-12-12T11:52:43Z</dcterms:modified>
</cp:coreProperties>
</file>