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88" r:id="rId3"/>
    <p:sldId id="258" r:id="rId4"/>
    <p:sldId id="284" r:id="rId5"/>
    <p:sldId id="285" r:id="rId6"/>
    <p:sldId id="287" r:id="rId7"/>
    <p:sldId id="289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5B3F22-6483-407D-9CF4-439A74E1A1EF}" type="datetimeFigureOut">
              <a:rPr lang="pt-BR" smtClean="0"/>
              <a:t>09/10/2019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CD4DB-4CAE-4F58-9A7F-6970AFCE97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4562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8CD4DB-4CAE-4F58-9A7F-6970AFCE97E7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1586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2BAD-B137-4C76-9DEA-FAB5C2B9020B}" type="datetimeFigureOut">
              <a:rPr lang="pt-BR" smtClean="0"/>
              <a:t>09/10/2019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9A9F5-2FDF-49E0-B9E4-807133CDD5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9779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2BAD-B137-4C76-9DEA-FAB5C2B9020B}" type="datetimeFigureOut">
              <a:rPr lang="pt-BR" smtClean="0"/>
              <a:t>09/10/2019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9A9F5-2FDF-49E0-B9E4-807133CDD5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7542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2BAD-B137-4C76-9DEA-FAB5C2B9020B}" type="datetimeFigureOut">
              <a:rPr lang="pt-BR" smtClean="0"/>
              <a:t>09/10/2019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9A9F5-2FDF-49E0-B9E4-807133CDD5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4565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2BAD-B137-4C76-9DEA-FAB5C2B9020B}" type="datetimeFigureOut">
              <a:rPr lang="pt-BR" smtClean="0"/>
              <a:t>09/10/2019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9A9F5-2FDF-49E0-B9E4-807133CDD5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8540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2BAD-B137-4C76-9DEA-FAB5C2B9020B}" type="datetimeFigureOut">
              <a:rPr lang="pt-BR" smtClean="0"/>
              <a:t>09/10/2019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9A9F5-2FDF-49E0-B9E4-807133CDD5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1086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2BAD-B137-4C76-9DEA-FAB5C2B9020B}" type="datetimeFigureOut">
              <a:rPr lang="pt-BR" smtClean="0"/>
              <a:t>09/10/2019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9A9F5-2FDF-49E0-B9E4-807133CDD5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0428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2BAD-B137-4C76-9DEA-FAB5C2B9020B}" type="datetimeFigureOut">
              <a:rPr lang="pt-BR" smtClean="0"/>
              <a:t>09/10/2019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9A9F5-2FDF-49E0-B9E4-807133CDD5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9095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2BAD-B137-4C76-9DEA-FAB5C2B9020B}" type="datetimeFigureOut">
              <a:rPr lang="pt-BR" smtClean="0"/>
              <a:t>09/10/2019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9A9F5-2FDF-49E0-B9E4-807133CDD5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6944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2BAD-B137-4C76-9DEA-FAB5C2B9020B}" type="datetimeFigureOut">
              <a:rPr lang="pt-BR" smtClean="0"/>
              <a:t>09/10/2019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9A9F5-2FDF-49E0-B9E4-807133CDD5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65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2BAD-B137-4C76-9DEA-FAB5C2B9020B}" type="datetimeFigureOut">
              <a:rPr lang="pt-BR" smtClean="0"/>
              <a:t>09/10/2019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9A9F5-2FDF-49E0-B9E4-807133CDD5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5126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2BAD-B137-4C76-9DEA-FAB5C2B9020B}" type="datetimeFigureOut">
              <a:rPr lang="pt-BR" smtClean="0"/>
              <a:t>09/10/2019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9A9F5-2FDF-49E0-B9E4-807133CDD5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4379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92BAD-B137-4C76-9DEA-FAB5C2B9020B}" type="datetimeFigureOut">
              <a:rPr lang="pt-BR" smtClean="0"/>
              <a:t>09/10/2019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9A9F5-2FDF-49E0-B9E4-807133CDD5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7442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740192" y="1340768"/>
            <a:ext cx="18473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310430" y="21559"/>
            <a:ext cx="652314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CONSELHO DE RECURSOS HÍDRICOS DO DF</a:t>
            </a:r>
          </a:p>
        </p:txBody>
      </p:sp>
      <p:grpSp>
        <p:nvGrpSpPr>
          <p:cNvPr id="2" name="Grupo 1"/>
          <p:cNvGrpSpPr/>
          <p:nvPr/>
        </p:nvGrpSpPr>
        <p:grpSpPr>
          <a:xfrm>
            <a:off x="6156176" y="5967783"/>
            <a:ext cx="2808312" cy="697293"/>
            <a:chOff x="6156176" y="5967783"/>
            <a:chExt cx="2808312" cy="697293"/>
          </a:xfrm>
        </p:grpSpPr>
        <p:sp>
          <p:nvSpPr>
            <p:cNvPr id="8" name="Retângulo 7"/>
            <p:cNvSpPr/>
            <p:nvPr/>
          </p:nvSpPr>
          <p:spPr>
            <a:xfrm>
              <a:off x="6156176" y="6074132"/>
              <a:ext cx="150527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pt-BR" sz="1400" dirty="0">
                  <a:latin typeface="Arial" panose="020B0604020202020204" pitchFamily="34" charset="0"/>
                  <a:cs typeface="Arial" panose="020B0604020202020204" pitchFamily="34" charset="0"/>
                </a:rPr>
                <a:t>Secretaria de</a:t>
              </a:r>
            </a:p>
            <a:p>
              <a:pPr algn="r"/>
              <a:r>
                <a:rPr lang="pt-BR" sz="1400" dirty="0">
                  <a:latin typeface="Arial" panose="020B0604020202020204" pitchFamily="34" charset="0"/>
                  <a:cs typeface="Arial" panose="020B0604020202020204" pitchFamily="34" charset="0"/>
                </a:rPr>
                <a:t>Meio Ambiente</a:t>
              </a:r>
            </a:p>
          </p:txBody>
        </p:sp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68344" y="5967783"/>
              <a:ext cx="1296144" cy="6972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Rectangle 10"/>
          <p:cNvSpPr/>
          <p:nvPr/>
        </p:nvSpPr>
        <p:spPr>
          <a:xfrm>
            <a:off x="1911658" y="717470"/>
            <a:ext cx="49685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REUNIÃO CNRH</a:t>
            </a:r>
          </a:p>
          <a:p>
            <a:pPr algn="ctr"/>
            <a:r>
              <a:rPr lang="pt-BR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08/10/2019</a:t>
            </a:r>
          </a:p>
        </p:txBody>
      </p:sp>
      <p:pic>
        <p:nvPicPr>
          <p:cNvPr id="14" name="Picture 13" descr="WhatsApp Image 2019-10-08 at 20.34.46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7" y="2013577"/>
            <a:ext cx="8227370" cy="37151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DAD947FF-83A0-4973-AE9A-077082704C71}"/>
              </a:ext>
            </a:extLst>
          </p:cNvPr>
          <p:cNvSpPr txBox="1"/>
          <p:nvPr/>
        </p:nvSpPr>
        <p:spPr>
          <a:xfrm>
            <a:off x="0" y="6445852"/>
            <a:ext cx="63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32ª Reunião Ordinária – 09/10/2019 – SEMA DF</a:t>
            </a:r>
          </a:p>
        </p:txBody>
      </p:sp>
    </p:spTree>
    <p:extLst>
      <p:ext uri="{BB962C8B-B14F-4D97-AF65-F5344CB8AC3E}">
        <p14:creationId xmlns:p14="http://schemas.microsoft.com/office/powerpoint/2010/main" val="1850540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2060848"/>
            <a:ext cx="8568952" cy="4525963"/>
          </a:xfrm>
        </p:spPr>
        <p:txBody>
          <a:bodyPr/>
          <a:lstStyle/>
          <a:p>
            <a:pPr>
              <a:buFont typeface="Wingdings" charset="2"/>
              <a:buChar char="§"/>
            </a:pPr>
            <a:r>
              <a:rPr lang="pt-BR" sz="2400" dirty="0">
                <a:solidFill>
                  <a:srgbClr val="FF0000"/>
                </a:solidFill>
              </a:rPr>
              <a:t>19</a:t>
            </a:r>
            <a:r>
              <a:rPr lang="pt-BR" sz="2400" dirty="0"/>
              <a:t> Governo Federal;</a:t>
            </a:r>
          </a:p>
          <a:p>
            <a:pPr>
              <a:buFont typeface="Wingdings" charset="2"/>
              <a:buChar char="§"/>
            </a:pPr>
            <a:r>
              <a:rPr lang="pt-BR" sz="2400" dirty="0">
                <a:solidFill>
                  <a:srgbClr val="FF0000"/>
                </a:solidFill>
              </a:rPr>
              <a:t>09</a:t>
            </a:r>
            <a:r>
              <a:rPr lang="pt-BR" sz="2400" dirty="0"/>
              <a:t> CRH Estaduais e Distrital;</a:t>
            </a:r>
          </a:p>
          <a:p>
            <a:pPr>
              <a:buFont typeface="Wingdings" charset="2"/>
              <a:buChar char="§"/>
            </a:pPr>
            <a:r>
              <a:rPr lang="pt-BR" sz="2400" dirty="0">
                <a:solidFill>
                  <a:srgbClr val="FF0000"/>
                </a:solidFill>
              </a:rPr>
              <a:t>06</a:t>
            </a:r>
            <a:r>
              <a:rPr lang="pt-BR" sz="2400" dirty="0"/>
              <a:t> setores usuários de recursos hídricos (irrigantes; saneamento; energia elétrica; hidroviário e portuário; industrial e </a:t>
            </a:r>
            <a:r>
              <a:rPr lang="pt-BR" sz="2400" dirty="0" err="1"/>
              <a:t>minerometalúrgico</a:t>
            </a:r>
            <a:r>
              <a:rPr lang="pt-BR" sz="2400" dirty="0"/>
              <a:t>; pescadores, lazer e turismo);</a:t>
            </a:r>
          </a:p>
          <a:p>
            <a:pPr>
              <a:buFont typeface="Wingdings" charset="2"/>
              <a:buChar char="§"/>
            </a:pPr>
            <a:r>
              <a:rPr lang="pt-BR" sz="2400" dirty="0">
                <a:solidFill>
                  <a:srgbClr val="FF0000"/>
                </a:solidFill>
              </a:rPr>
              <a:t>03</a:t>
            </a:r>
            <a:r>
              <a:rPr lang="pt-BR" sz="2400" dirty="0"/>
              <a:t> organizações da sociedade civil de recursos hídricos (organizações técnicas de ensino e de pesquisa; ONG com representação em comitês de bacia hidrográfica de rios de domínio da União; comitês de bacia hidrográfica de rios de domínio da União);</a:t>
            </a:r>
          </a:p>
          <a:p>
            <a:pPr>
              <a:buFont typeface="Wingdings" charset="2"/>
              <a:buChar char="§"/>
            </a:pPr>
            <a:r>
              <a:rPr lang="pt-BR" sz="2400" b="1" dirty="0">
                <a:solidFill>
                  <a:srgbClr val="FF0000"/>
                </a:solidFill>
              </a:rPr>
              <a:t>TOTAL: 37</a:t>
            </a:r>
          </a:p>
          <a:p>
            <a:pPr>
              <a:buFont typeface="Wingdings" charset="2"/>
              <a:buChar char="§"/>
            </a:pPr>
            <a:endParaRPr lang="pt-BR" dirty="0"/>
          </a:p>
        </p:txBody>
      </p:sp>
      <p:grpSp>
        <p:nvGrpSpPr>
          <p:cNvPr id="7" name="Grupo 6"/>
          <p:cNvGrpSpPr/>
          <p:nvPr/>
        </p:nvGrpSpPr>
        <p:grpSpPr>
          <a:xfrm>
            <a:off x="6156176" y="5967783"/>
            <a:ext cx="2808312" cy="697293"/>
            <a:chOff x="6156176" y="5967783"/>
            <a:chExt cx="2808312" cy="697293"/>
          </a:xfrm>
        </p:grpSpPr>
        <p:sp>
          <p:nvSpPr>
            <p:cNvPr id="8" name="Retângulo 7"/>
            <p:cNvSpPr/>
            <p:nvPr/>
          </p:nvSpPr>
          <p:spPr>
            <a:xfrm>
              <a:off x="6156176" y="6074132"/>
              <a:ext cx="150527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pt-BR" sz="1400" dirty="0">
                  <a:latin typeface="Arial" panose="020B0604020202020204" pitchFamily="34" charset="0"/>
                  <a:cs typeface="Arial" panose="020B0604020202020204" pitchFamily="34" charset="0"/>
                </a:rPr>
                <a:t>Secretaria de</a:t>
              </a:r>
            </a:p>
            <a:p>
              <a:pPr algn="r"/>
              <a:r>
                <a:rPr lang="pt-BR" sz="1400" dirty="0">
                  <a:latin typeface="Arial" panose="020B0604020202020204" pitchFamily="34" charset="0"/>
                  <a:cs typeface="Arial" panose="020B0604020202020204" pitchFamily="34" charset="0"/>
                </a:rPr>
                <a:t>Meio Ambiente</a:t>
              </a:r>
            </a:p>
          </p:txBody>
        </p:sp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68344" y="5967783"/>
              <a:ext cx="1296144" cy="6972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ítulo 1">
            <a:extLst>
              <a:ext uri="{FF2B5EF4-FFF2-40B4-BE49-F238E27FC236}">
                <a16:creationId xmlns:a16="http://schemas.microsoft.com/office/drawing/2014/main" id="{0E5490F3-2B09-438F-953A-BFBB68862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087"/>
            <a:ext cx="9144000" cy="656156"/>
          </a:xfrm>
        </p:spPr>
        <p:txBody>
          <a:bodyPr>
            <a:normAutofit fontScale="90000"/>
          </a:bodyPr>
          <a:lstStyle/>
          <a:p>
            <a:pPr lvl="0"/>
            <a:br>
              <a:rPr lang="pt-BR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br>
              <a:rPr lang="pt-BR" sz="2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br>
              <a:rPr lang="pt-BR" sz="2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2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CONSELHO DE RECURSOS HÍDRICOS/DF</a:t>
            </a:r>
            <a:br>
              <a:rPr lang="pt-BR" sz="31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br>
              <a:rPr lang="pt-BR" dirty="0">
                <a:solidFill>
                  <a:srgbClr val="0000FF"/>
                </a:solidFill>
              </a:rPr>
            </a:br>
            <a:endParaRPr lang="pt-BR" dirty="0">
              <a:solidFill>
                <a:srgbClr val="0000FF"/>
              </a:solidFill>
            </a:endParaRP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3AF48DA9-4C32-4934-9832-3A0556B82F82}"/>
              </a:ext>
            </a:extLst>
          </p:cNvPr>
          <p:cNvSpPr/>
          <p:nvPr/>
        </p:nvSpPr>
        <p:spPr>
          <a:xfrm>
            <a:off x="2097601" y="548680"/>
            <a:ext cx="4825485" cy="58477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NOVA COMPOSIÇÃO </a:t>
            </a:r>
            <a:r>
              <a:rPr lang="pt-BR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DO</a:t>
            </a:r>
            <a:r>
              <a:rPr lang="pt-BR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CNRH</a:t>
            </a:r>
            <a:endParaRPr lang="pt-BR" sz="2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0" name="Retângulo 13">
            <a:extLst>
              <a:ext uri="{FF2B5EF4-FFF2-40B4-BE49-F238E27FC236}">
                <a16:creationId xmlns:a16="http://schemas.microsoft.com/office/drawing/2014/main" id="{3AF48DA9-4C32-4934-9832-3A0556B82F82}"/>
              </a:ext>
            </a:extLst>
          </p:cNvPr>
          <p:cNvSpPr/>
          <p:nvPr/>
        </p:nvSpPr>
        <p:spPr>
          <a:xfrm>
            <a:off x="2092717" y="1196752"/>
            <a:ext cx="4076807" cy="1200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Decreto 10.000</a:t>
            </a:r>
            <a:r>
              <a:rPr lang="pt-BR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</a:p>
          <a:p>
            <a:pPr algn="ctr"/>
            <a:r>
              <a:rPr lang="pt-BR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03 de setembro de 2019</a:t>
            </a:r>
            <a:br>
              <a:rPr lang="pt-BR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endParaRPr lang="pt-BR" sz="2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48304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711349"/>
            <a:ext cx="8229600" cy="4525963"/>
          </a:xfrm>
        </p:spPr>
        <p:txBody>
          <a:bodyPr/>
          <a:lstStyle/>
          <a:p>
            <a:pPr>
              <a:buFont typeface="Wingdings" charset="2"/>
              <a:buChar char="ü"/>
            </a:pPr>
            <a:r>
              <a:rPr lang="pt-BR" dirty="0"/>
              <a:t>Deliberar sobre a indicação de representantes dos Conselhos Estaduais e Distrital de Recursos Hídricos, para integrar o CNRH;</a:t>
            </a:r>
          </a:p>
          <a:p>
            <a:pPr>
              <a:buFont typeface="Wingdings" charset="2"/>
              <a:buChar char="ü"/>
            </a:pPr>
            <a:r>
              <a:rPr lang="pt-BR" dirty="0"/>
              <a:t>Mandato: 2019/2023 (Dez a Dez);</a:t>
            </a:r>
          </a:p>
          <a:p>
            <a:pPr>
              <a:buFont typeface="Wingdings" charset="2"/>
              <a:buChar char="ü"/>
            </a:pPr>
            <a:r>
              <a:rPr lang="pt-BR" dirty="0"/>
              <a:t>Atendimento ao Decreto 10.000 de 03 de setembro de 2019.</a:t>
            </a:r>
          </a:p>
          <a:p>
            <a:pPr marL="0" indent="0">
              <a:buNone/>
            </a:pPr>
            <a:endParaRPr lang="pt-BR" dirty="0"/>
          </a:p>
        </p:txBody>
      </p:sp>
      <p:grpSp>
        <p:nvGrpSpPr>
          <p:cNvPr id="7" name="Grupo 6"/>
          <p:cNvGrpSpPr/>
          <p:nvPr/>
        </p:nvGrpSpPr>
        <p:grpSpPr>
          <a:xfrm>
            <a:off x="6156176" y="5967783"/>
            <a:ext cx="2808312" cy="697293"/>
            <a:chOff x="6156176" y="5967783"/>
            <a:chExt cx="2808312" cy="697293"/>
          </a:xfrm>
        </p:grpSpPr>
        <p:sp>
          <p:nvSpPr>
            <p:cNvPr id="8" name="Retângulo 7"/>
            <p:cNvSpPr/>
            <p:nvPr/>
          </p:nvSpPr>
          <p:spPr>
            <a:xfrm>
              <a:off x="6156176" y="6074132"/>
              <a:ext cx="150527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pt-BR" sz="1400" dirty="0">
                  <a:latin typeface="Arial" panose="020B0604020202020204" pitchFamily="34" charset="0"/>
                  <a:cs typeface="Arial" panose="020B0604020202020204" pitchFamily="34" charset="0"/>
                </a:rPr>
                <a:t>Secretaria de</a:t>
              </a:r>
            </a:p>
            <a:p>
              <a:pPr algn="r"/>
              <a:r>
                <a:rPr lang="pt-BR" sz="1400" dirty="0">
                  <a:latin typeface="Arial" panose="020B0604020202020204" pitchFamily="34" charset="0"/>
                  <a:cs typeface="Arial" panose="020B0604020202020204" pitchFamily="34" charset="0"/>
                </a:rPr>
                <a:t>Meio Ambiente</a:t>
              </a:r>
            </a:p>
          </p:txBody>
        </p:sp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68344" y="5967783"/>
              <a:ext cx="1296144" cy="6972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Picture 3" descr="S:\imagens\BANDEIRA BRASIL.jpg">
            <a:extLst>
              <a:ext uri="{FF2B5EF4-FFF2-40B4-BE49-F238E27FC236}">
                <a16:creationId xmlns:a16="http://schemas.microsoft.com/office/drawing/2014/main" id="{72BB9D8E-773B-47F3-847D-2DAFAAA4F8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6632"/>
            <a:ext cx="534049" cy="452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S:\imagens\BANDEIRA TCHECA.jpg">
            <a:extLst>
              <a:ext uri="{FF2B5EF4-FFF2-40B4-BE49-F238E27FC236}">
                <a16:creationId xmlns:a16="http://schemas.microsoft.com/office/drawing/2014/main" id="{0D2ADA9D-1F72-4EDB-BB70-6D9D98584D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116632"/>
            <a:ext cx="460148" cy="416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ítulo 1">
            <a:extLst>
              <a:ext uri="{FF2B5EF4-FFF2-40B4-BE49-F238E27FC236}">
                <a16:creationId xmlns:a16="http://schemas.microsoft.com/office/drawing/2014/main" id="{0E5490F3-2B09-438F-953A-BFBB68862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087"/>
            <a:ext cx="9144000" cy="656156"/>
          </a:xfrm>
        </p:spPr>
        <p:txBody>
          <a:bodyPr>
            <a:normAutofit fontScale="90000"/>
          </a:bodyPr>
          <a:lstStyle/>
          <a:p>
            <a:pPr lvl="0"/>
            <a:br>
              <a:rPr lang="pt-BR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br>
              <a:rPr lang="pt-BR" sz="2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br>
              <a:rPr lang="pt-BR" sz="2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2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CONSELHO DE RECURSOS HÍDRICOS/DF</a:t>
            </a:r>
            <a:br>
              <a:rPr lang="pt-BR" sz="31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br>
              <a:rPr lang="pt-BR" dirty="0">
                <a:solidFill>
                  <a:srgbClr val="0000FF"/>
                </a:solidFill>
              </a:rPr>
            </a:br>
            <a:endParaRPr lang="pt-BR" dirty="0">
              <a:solidFill>
                <a:srgbClr val="0000FF"/>
              </a:solidFill>
            </a:endParaRP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3AF48DA9-4C32-4934-9832-3A0556B82F82}"/>
              </a:ext>
            </a:extLst>
          </p:cNvPr>
          <p:cNvSpPr/>
          <p:nvPr/>
        </p:nvSpPr>
        <p:spPr>
          <a:xfrm>
            <a:off x="2073391" y="685030"/>
            <a:ext cx="487390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OBJETIVOS DA REUNIÃO</a:t>
            </a:r>
            <a:endParaRPr lang="pt-BR" sz="3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7502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5983085"/>
              </p:ext>
            </p:extLst>
          </p:nvPr>
        </p:nvGraphicFramePr>
        <p:xfrm>
          <a:off x="395288" y="1268760"/>
          <a:ext cx="8229600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TITULAR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1º SUPLENTE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2º SUPLENTE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7" name="Grupo 6"/>
          <p:cNvGrpSpPr/>
          <p:nvPr/>
        </p:nvGrpSpPr>
        <p:grpSpPr>
          <a:xfrm>
            <a:off x="6156176" y="6116083"/>
            <a:ext cx="2808312" cy="697293"/>
            <a:chOff x="6156176" y="5967783"/>
            <a:chExt cx="2808312" cy="697293"/>
          </a:xfrm>
        </p:grpSpPr>
        <p:sp>
          <p:nvSpPr>
            <p:cNvPr id="8" name="Retângulo 7"/>
            <p:cNvSpPr/>
            <p:nvPr/>
          </p:nvSpPr>
          <p:spPr>
            <a:xfrm>
              <a:off x="6156176" y="6074132"/>
              <a:ext cx="150527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pt-BR" sz="1400" dirty="0">
                  <a:latin typeface="Arial" panose="020B0604020202020204" pitchFamily="34" charset="0"/>
                  <a:cs typeface="Arial" panose="020B0604020202020204" pitchFamily="34" charset="0"/>
                </a:rPr>
                <a:t>Secretaria de</a:t>
              </a:r>
            </a:p>
            <a:p>
              <a:pPr algn="r"/>
              <a:r>
                <a:rPr lang="pt-BR" sz="1400" dirty="0">
                  <a:latin typeface="Arial" panose="020B0604020202020204" pitchFamily="34" charset="0"/>
                  <a:cs typeface="Arial" panose="020B0604020202020204" pitchFamily="34" charset="0"/>
                </a:rPr>
                <a:t>Meio Ambiente</a:t>
              </a:r>
            </a:p>
          </p:txBody>
        </p:sp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68344" y="5967783"/>
              <a:ext cx="1296144" cy="6972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ítulo 1">
            <a:extLst>
              <a:ext uri="{FF2B5EF4-FFF2-40B4-BE49-F238E27FC236}">
                <a16:creationId xmlns:a16="http://schemas.microsoft.com/office/drawing/2014/main" id="{0E5490F3-2B09-438F-953A-BFBB68862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087"/>
            <a:ext cx="9144000" cy="656156"/>
          </a:xfrm>
        </p:spPr>
        <p:txBody>
          <a:bodyPr>
            <a:normAutofit fontScale="90000"/>
          </a:bodyPr>
          <a:lstStyle/>
          <a:p>
            <a:pPr lvl="0"/>
            <a:br>
              <a:rPr lang="pt-BR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br>
              <a:rPr lang="pt-BR" sz="2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br>
              <a:rPr lang="pt-BR" sz="2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2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CONSELHO DE RECURSOS HÍDRICOS/DF</a:t>
            </a:r>
            <a:br>
              <a:rPr lang="pt-BR" sz="31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br>
              <a:rPr lang="pt-BR" dirty="0">
                <a:solidFill>
                  <a:srgbClr val="0000FF"/>
                </a:solidFill>
              </a:rPr>
            </a:br>
            <a:endParaRPr lang="pt-BR" dirty="0">
              <a:solidFill>
                <a:srgbClr val="0000FF"/>
              </a:solidFill>
            </a:endParaRP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3AF48DA9-4C32-4934-9832-3A0556B82F82}"/>
              </a:ext>
            </a:extLst>
          </p:cNvPr>
          <p:cNvSpPr/>
          <p:nvPr/>
        </p:nvSpPr>
        <p:spPr>
          <a:xfrm>
            <a:off x="3153161" y="548680"/>
            <a:ext cx="271435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RESULTADOS</a:t>
            </a:r>
            <a:endParaRPr lang="pt-BR" sz="3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5" name="Fluxograma: Processo 13"/>
          <p:cNvSpPr/>
          <p:nvPr/>
        </p:nvSpPr>
        <p:spPr>
          <a:xfrm>
            <a:off x="395536" y="4941168"/>
            <a:ext cx="8208912" cy="576064"/>
          </a:xfrm>
          <a:prstGeom prst="flowChartProcess">
            <a:avLst/>
          </a:prstGeom>
          <a:noFill/>
          <a:ln w="444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509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402557"/>
            <a:ext cx="8229600" cy="4525963"/>
          </a:xfrm>
        </p:spPr>
        <p:txBody>
          <a:bodyPr/>
          <a:lstStyle/>
          <a:p>
            <a:pPr>
              <a:buFont typeface="Wingdings" charset="2"/>
              <a:buChar char="ü"/>
            </a:pPr>
            <a:r>
              <a:rPr lang="pt-BR" dirty="0"/>
              <a:t>Todos os estados concordaram em fazer </a:t>
            </a:r>
            <a:r>
              <a:rPr lang="pt-BR" dirty="0">
                <a:solidFill>
                  <a:srgbClr val="FF0000"/>
                </a:solidFill>
              </a:rPr>
              <a:t>rodízio anual </a:t>
            </a:r>
            <a:r>
              <a:rPr lang="pt-BR" dirty="0"/>
              <a:t>entre titular e suplentes, na ordem da suplência, com retorno do titular no quarto ano do mandato;</a:t>
            </a:r>
          </a:p>
          <a:p>
            <a:pPr>
              <a:buFont typeface="Wingdings" charset="2"/>
              <a:buChar char="ü"/>
            </a:pPr>
            <a:r>
              <a:rPr lang="pt-BR" dirty="0"/>
              <a:t>No caso do DF, sua titularidade se dará no primeiro e no terceiro ano do mandato.</a:t>
            </a:r>
          </a:p>
          <a:p>
            <a:pPr>
              <a:buFont typeface="Wingdings" charset="2"/>
              <a:buChar char="ü"/>
            </a:pPr>
            <a:endParaRPr lang="pt-BR" dirty="0"/>
          </a:p>
        </p:txBody>
      </p:sp>
      <p:grpSp>
        <p:nvGrpSpPr>
          <p:cNvPr id="7" name="Grupo 6"/>
          <p:cNvGrpSpPr/>
          <p:nvPr/>
        </p:nvGrpSpPr>
        <p:grpSpPr>
          <a:xfrm>
            <a:off x="6156176" y="5967783"/>
            <a:ext cx="2808312" cy="697293"/>
            <a:chOff x="6156176" y="5967783"/>
            <a:chExt cx="2808312" cy="697293"/>
          </a:xfrm>
        </p:grpSpPr>
        <p:sp>
          <p:nvSpPr>
            <p:cNvPr id="8" name="Retângulo 7"/>
            <p:cNvSpPr/>
            <p:nvPr/>
          </p:nvSpPr>
          <p:spPr>
            <a:xfrm>
              <a:off x="6156176" y="6074132"/>
              <a:ext cx="150527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pt-BR" sz="1400" dirty="0">
                  <a:latin typeface="Arial" panose="020B0604020202020204" pitchFamily="34" charset="0"/>
                  <a:cs typeface="Arial" panose="020B0604020202020204" pitchFamily="34" charset="0"/>
                </a:rPr>
                <a:t>Secretaria de</a:t>
              </a:r>
            </a:p>
            <a:p>
              <a:pPr algn="r"/>
              <a:r>
                <a:rPr lang="pt-BR" sz="1400" dirty="0">
                  <a:latin typeface="Arial" panose="020B0604020202020204" pitchFamily="34" charset="0"/>
                  <a:cs typeface="Arial" panose="020B0604020202020204" pitchFamily="34" charset="0"/>
                </a:rPr>
                <a:t>Meio Ambiente</a:t>
              </a:r>
            </a:p>
          </p:txBody>
        </p:sp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68344" y="5967783"/>
              <a:ext cx="1296144" cy="6972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ítulo 1">
            <a:extLst>
              <a:ext uri="{FF2B5EF4-FFF2-40B4-BE49-F238E27FC236}">
                <a16:creationId xmlns:a16="http://schemas.microsoft.com/office/drawing/2014/main" id="{0E5490F3-2B09-438F-953A-BFBB68862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087"/>
            <a:ext cx="9144000" cy="656156"/>
          </a:xfrm>
        </p:spPr>
        <p:txBody>
          <a:bodyPr>
            <a:normAutofit fontScale="90000"/>
          </a:bodyPr>
          <a:lstStyle/>
          <a:p>
            <a:pPr lvl="0"/>
            <a:br>
              <a:rPr lang="pt-BR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br>
              <a:rPr lang="pt-BR" sz="2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br>
              <a:rPr lang="pt-BR" sz="2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2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CONSELHO DE RECURSOS HÍDRICOS/DF</a:t>
            </a:r>
            <a:br>
              <a:rPr lang="pt-BR" sz="31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br>
              <a:rPr lang="pt-BR" dirty="0">
                <a:solidFill>
                  <a:srgbClr val="0000FF"/>
                </a:solidFill>
              </a:rPr>
            </a:br>
            <a:endParaRPr lang="pt-BR" dirty="0">
              <a:solidFill>
                <a:srgbClr val="0000FF"/>
              </a:solidFill>
            </a:endParaRP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3AF48DA9-4C32-4934-9832-3A0556B82F82}"/>
              </a:ext>
            </a:extLst>
          </p:cNvPr>
          <p:cNvSpPr/>
          <p:nvPr/>
        </p:nvSpPr>
        <p:spPr>
          <a:xfrm>
            <a:off x="2988943" y="685030"/>
            <a:ext cx="304279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DELIBERAÇÕES</a:t>
            </a:r>
            <a:endParaRPr lang="pt-BR" sz="3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05547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6156176" y="5967783"/>
            <a:ext cx="2808312" cy="697293"/>
            <a:chOff x="6156176" y="5967783"/>
            <a:chExt cx="2808312" cy="697293"/>
          </a:xfrm>
        </p:grpSpPr>
        <p:sp>
          <p:nvSpPr>
            <p:cNvPr id="8" name="Retângulo 7"/>
            <p:cNvSpPr/>
            <p:nvPr/>
          </p:nvSpPr>
          <p:spPr>
            <a:xfrm>
              <a:off x="6156176" y="6074132"/>
              <a:ext cx="150527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pt-BR" sz="1400" dirty="0">
                  <a:latin typeface="Arial" panose="020B0604020202020204" pitchFamily="34" charset="0"/>
                  <a:cs typeface="Arial" panose="020B0604020202020204" pitchFamily="34" charset="0"/>
                </a:rPr>
                <a:t>Secretaria de</a:t>
              </a:r>
            </a:p>
            <a:p>
              <a:pPr algn="r"/>
              <a:r>
                <a:rPr lang="pt-BR" sz="1400" dirty="0">
                  <a:latin typeface="Arial" panose="020B0604020202020204" pitchFamily="34" charset="0"/>
                  <a:cs typeface="Arial" panose="020B0604020202020204" pitchFamily="34" charset="0"/>
                </a:rPr>
                <a:t>Meio Ambiente</a:t>
              </a:r>
            </a:p>
          </p:txBody>
        </p:sp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68344" y="5967783"/>
              <a:ext cx="1296144" cy="6972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ítulo 1">
            <a:extLst>
              <a:ext uri="{FF2B5EF4-FFF2-40B4-BE49-F238E27FC236}">
                <a16:creationId xmlns:a16="http://schemas.microsoft.com/office/drawing/2014/main" id="{0E5490F3-2B09-438F-953A-BFBB68862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087"/>
            <a:ext cx="9144000" cy="656156"/>
          </a:xfrm>
        </p:spPr>
        <p:txBody>
          <a:bodyPr>
            <a:normAutofit fontScale="90000"/>
          </a:bodyPr>
          <a:lstStyle/>
          <a:p>
            <a:pPr lvl="0"/>
            <a:br>
              <a:rPr lang="pt-BR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br>
              <a:rPr lang="pt-BR" sz="2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br>
              <a:rPr lang="pt-BR" sz="2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2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CONSELHO DE RECURSOS HÍDRICOS/DF</a:t>
            </a:r>
            <a:br>
              <a:rPr lang="pt-BR" sz="31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br>
              <a:rPr lang="pt-BR" dirty="0">
                <a:solidFill>
                  <a:srgbClr val="0000FF"/>
                </a:solidFill>
              </a:rPr>
            </a:br>
            <a:endParaRPr lang="pt-BR" dirty="0">
              <a:solidFill>
                <a:srgbClr val="0000FF"/>
              </a:solidFill>
            </a:endParaRP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3AF48DA9-4C32-4934-9832-3A0556B82F82}"/>
              </a:ext>
            </a:extLst>
          </p:cNvPr>
          <p:cNvSpPr/>
          <p:nvPr/>
        </p:nvSpPr>
        <p:spPr>
          <a:xfrm>
            <a:off x="2449398" y="685030"/>
            <a:ext cx="412189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CÂMARAS TÉCNICAS</a:t>
            </a:r>
            <a:endParaRPr lang="pt-BR" sz="3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4902" y="1412776"/>
            <a:ext cx="9123010" cy="353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Assuntos</a:t>
            </a:r>
            <a:r>
              <a:rPr lang="en-US" dirty="0"/>
              <a:t> </a:t>
            </a:r>
            <a:r>
              <a:rPr lang="en-US" dirty="0" err="1"/>
              <a:t>Legais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Câmara</a:t>
            </a:r>
            <a:r>
              <a:rPr lang="en-US" dirty="0"/>
              <a:t> </a:t>
            </a:r>
            <a:r>
              <a:rPr lang="en-US" dirty="0" err="1"/>
              <a:t>Técnica</a:t>
            </a:r>
            <a:r>
              <a:rPr lang="en-US" dirty="0"/>
              <a:t> de </a:t>
            </a:r>
            <a:r>
              <a:rPr lang="en-US" dirty="0" err="1"/>
              <a:t>Planejamento</a:t>
            </a:r>
            <a:r>
              <a:rPr lang="en-US" dirty="0"/>
              <a:t> e </a:t>
            </a:r>
            <a:r>
              <a:rPr lang="en-US" dirty="0" err="1"/>
              <a:t>Articulação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Outorga</a:t>
            </a:r>
            <a:r>
              <a:rPr lang="en-US" dirty="0"/>
              <a:t> e </a:t>
            </a:r>
            <a:r>
              <a:rPr lang="en-US" dirty="0" err="1"/>
              <a:t>Cobrança</a:t>
            </a:r>
            <a:r>
              <a:rPr lang="en-US" dirty="0"/>
              <a:t> </a:t>
            </a:r>
            <a:r>
              <a:rPr lang="en-US" dirty="0" err="1"/>
              <a:t>pelo</a:t>
            </a:r>
            <a:r>
              <a:rPr lang="en-US" dirty="0"/>
              <a:t> </a:t>
            </a:r>
            <a:r>
              <a:rPr lang="en-US" dirty="0" err="1"/>
              <a:t>Uso</a:t>
            </a:r>
            <a:r>
              <a:rPr lang="en-US" dirty="0"/>
              <a:t> de </a:t>
            </a:r>
            <a:r>
              <a:rPr lang="en-US" dirty="0" err="1"/>
              <a:t>Recursos</a:t>
            </a:r>
            <a:r>
              <a:rPr lang="en-US" dirty="0"/>
              <a:t> </a:t>
            </a:r>
            <a:r>
              <a:rPr lang="en-US" dirty="0" err="1"/>
              <a:t>Hídricos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Integração</a:t>
            </a:r>
            <a:r>
              <a:rPr lang="en-US" dirty="0"/>
              <a:t> com a </a:t>
            </a:r>
            <a:r>
              <a:rPr lang="en-US" dirty="0" err="1"/>
              <a:t>Gestão</a:t>
            </a:r>
            <a:r>
              <a:rPr lang="en-US" dirty="0"/>
              <a:t> </a:t>
            </a:r>
            <a:r>
              <a:rPr lang="en-US" dirty="0" err="1"/>
              <a:t>Ambiental</a:t>
            </a:r>
            <a:r>
              <a:rPr lang="en-US" dirty="0"/>
              <a:t> e Territorial</a:t>
            </a:r>
          </a:p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Educação</a:t>
            </a:r>
            <a:r>
              <a:rPr lang="en-US" dirty="0"/>
              <a:t>, </a:t>
            </a:r>
            <a:r>
              <a:rPr lang="en-US" dirty="0" err="1"/>
              <a:t>Informação</a:t>
            </a:r>
            <a:r>
              <a:rPr lang="en-US" dirty="0"/>
              <a:t> e </a:t>
            </a:r>
            <a:r>
              <a:rPr lang="en-US" dirty="0" err="1"/>
              <a:t>Ciência</a:t>
            </a:r>
            <a:r>
              <a:rPr lang="en-US" dirty="0"/>
              <a:t> e </a:t>
            </a:r>
            <a:r>
              <a:rPr lang="en-US" dirty="0" err="1"/>
              <a:t>Tecnologia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6. </a:t>
            </a:r>
            <a:r>
              <a:rPr lang="en-US" dirty="0" err="1"/>
              <a:t>Segurança</a:t>
            </a:r>
            <a:r>
              <a:rPr lang="en-US" dirty="0"/>
              <a:t> de </a:t>
            </a:r>
            <a:r>
              <a:rPr lang="en-US" dirty="0" err="1"/>
              <a:t>Barragens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304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6156176" y="5967783"/>
            <a:ext cx="2808312" cy="697293"/>
            <a:chOff x="6156176" y="5967783"/>
            <a:chExt cx="2808312" cy="697293"/>
          </a:xfrm>
        </p:grpSpPr>
        <p:sp>
          <p:nvSpPr>
            <p:cNvPr id="8" name="Retângulo 7"/>
            <p:cNvSpPr/>
            <p:nvPr/>
          </p:nvSpPr>
          <p:spPr>
            <a:xfrm>
              <a:off x="6156176" y="6074132"/>
              <a:ext cx="150527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pt-BR" sz="1400" dirty="0">
                  <a:latin typeface="Arial" panose="020B0604020202020204" pitchFamily="34" charset="0"/>
                  <a:cs typeface="Arial" panose="020B0604020202020204" pitchFamily="34" charset="0"/>
                </a:rPr>
                <a:t>Secretaria de</a:t>
              </a:r>
            </a:p>
            <a:p>
              <a:pPr algn="r"/>
              <a:r>
                <a:rPr lang="pt-BR" sz="1400" dirty="0">
                  <a:latin typeface="Arial" panose="020B0604020202020204" pitchFamily="34" charset="0"/>
                  <a:cs typeface="Arial" panose="020B0604020202020204" pitchFamily="34" charset="0"/>
                </a:rPr>
                <a:t>Meio Ambiente</a:t>
              </a:r>
            </a:p>
          </p:txBody>
        </p:sp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68344" y="5967783"/>
              <a:ext cx="1296144" cy="6972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ítulo 1">
            <a:extLst>
              <a:ext uri="{FF2B5EF4-FFF2-40B4-BE49-F238E27FC236}">
                <a16:creationId xmlns:a16="http://schemas.microsoft.com/office/drawing/2014/main" id="{0E5490F3-2B09-438F-953A-BFBB68862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087"/>
            <a:ext cx="9144000" cy="656156"/>
          </a:xfrm>
        </p:spPr>
        <p:txBody>
          <a:bodyPr>
            <a:normAutofit fontScale="90000"/>
          </a:bodyPr>
          <a:lstStyle/>
          <a:p>
            <a:pPr lvl="0"/>
            <a:br>
              <a:rPr lang="pt-BR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br>
              <a:rPr lang="pt-BR" sz="2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br>
              <a:rPr lang="pt-BR" sz="2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pt-BR" sz="27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CONSELHO</a:t>
            </a:r>
            <a:r>
              <a:rPr lang="pt-BR" sz="2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pt-BR" sz="27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DE RECURSOS HÍDRICOS/DF</a:t>
            </a:r>
            <a:br>
              <a:rPr lang="pt-BR" sz="31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br>
              <a:rPr lang="pt-BR" dirty="0">
                <a:solidFill>
                  <a:srgbClr val="0000FF"/>
                </a:solidFill>
              </a:rPr>
            </a:br>
            <a:endParaRPr lang="pt-BR" dirty="0">
              <a:solidFill>
                <a:srgbClr val="0000FF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2492896"/>
            <a:ext cx="8229600" cy="1324744"/>
          </a:xfrm>
        </p:spPr>
        <p:txBody>
          <a:bodyPr>
            <a:normAutofit fontScale="925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pt-BR" sz="10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 Italic"/>
                <a:cs typeface="Brush Script MT Italic"/>
              </a:rPr>
              <a:t>Obrigado</a:t>
            </a:r>
            <a:r>
              <a:rPr lang="pt-BR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rush Script MT Italic"/>
                <a:cs typeface="Brush Script MT Italic"/>
              </a:rPr>
              <a:t>!</a:t>
            </a:r>
          </a:p>
          <a:p>
            <a:endParaRPr lang="en-US" sz="8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raggadocio"/>
              <a:cs typeface="Braggadocio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752C4FFC-E502-4188-8AD8-10B0F0EBE04B}"/>
              </a:ext>
            </a:extLst>
          </p:cNvPr>
          <p:cNvSpPr txBox="1"/>
          <p:nvPr/>
        </p:nvSpPr>
        <p:spPr>
          <a:xfrm>
            <a:off x="0" y="6445852"/>
            <a:ext cx="63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32ª Reunião Ordinária – 09/10/2019 – SEMA DF</a:t>
            </a:r>
          </a:p>
        </p:txBody>
      </p:sp>
    </p:spTree>
    <p:extLst>
      <p:ext uri="{BB962C8B-B14F-4D97-AF65-F5344CB8AC3E}">
        <p14:creationId xmlns:p14="http://schemas.microsoft.com/office/powerpoint/2010/main" val="30575647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</TotalTime>
  <Words>314</Words>
  <Application>Microsoft Office PowerPoint</Application>
  <PresentationFormat>Apresentação na tela (4:3)</PresentationFormat>
  <Paragraphs>80</Paragraphs>
  <Slides>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Arial</vt:lpstr>
      <vt:lpstr>Braggadocio</vt:lpstr>
      <vt:lpstr>Brush Script MT Italic</vt:lpstr>
      <vt:lpstr>Calibri</vt:lpstr>
      <vt:lpstr>Wingdings</vt:lpstr>
      <vt:lpstr>Tema do Office</vt:lpstr>
      <vt:lpstr>Apresentação do PowerPoint</vt:lpstr>
      <vt:lpstr>   CONSELHO DE RECURSOS HÍDRICOS/DF  </vt:lpstr>
      <vt:lpstr>   CONSELHO DE RECURSOS HÍDRICOS/DF  </vt:lpstr>
      <vt:lpstr>   CONSELHO DE RECURSOS HÍDRICOS/DF  </vt:lpstr>
      <vt:lpstr>   CONSELHO DE RECURSOS HÍDRICOS/DF  </vt:lpstr>
      <vt:lpstr>   CONSELHO DE RECURSOS HÍDRICOS/DF  </vt:lpstr>
      <vt:lpstr>   CONSELHO DE RECURSOS HÍDRICOS/DF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Cristina Coimbra Marodin</dc:creator>
  <cp:lastModifiedBy>Maria Cristina Coimbra Marodin</cp:lastModifiedBy>
  <cp:revision>160</cp:revision>
  <dcterms:created xsi:type="dcterms:W3CDTF">2018-12-07T18:18:18Z</dcterms:created>
  <dcterms:modified xsi:type="dcterms:W3CDTF">2019-10-09T11:16:14Z</dcterms:modified>
</cp:coreProperties>
</file>