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0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72" r:id="rId14"/>
    <p:sldId id="273" r:id="rId15"/>
    <p:sldId id="271" r:id="rId16"/>
    <p:sldId id="281" r:id="rId17"/>
    <p:sldId id="280" r:id="rId18"/>
    <p:sldId id="279" r:id="rId19"/>
    <p:sldId id="278" r:id="rId20"/>
    <p:sldId id="276" r:id="rId21"/>
    <p:sldId id="275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92" d="100"/>
          <a:sy n="92" d="100"/>
        </p:scale>
        <p:origin x="35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vialabr01\prhr\Hidrologia\Monitoramento%20dos%20Reservat&#243;rios\Dados%20Reuni&#227;o%2023_set\Entradas%20Bacia%20Alto%20Descoberto_2015_20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vialabr01\prhr\Hidrologia\Monitoramento%20dos%20Reservat&#243;rios\Dados%20Reuni&#227;o%2023_set\Entradas%20Bacia%20Alto%20Descoberto_2015_201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vialabr01\prhr\Hidrologia\Monitoramento%20dos%20Reservat&#243;rios\Dados%20Reuni&#227;o%2023_set\Entradas%20Bacia%20Alto%20Descoberto_2015_201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1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raquelbrostel\AppData\Local\Microsoft\Windows\Temporary%20Internet%20Files\Content.Outlook\T8BFJ2K9\Pluviometria%20Descobert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UH DESCOBERTO (Estações Descoberto/Chapadinha/Olaria)</a:t>
            </a:r>
          </a:p>
        </c:rich>
      </c:tx>
      <c:layout>
        <c:manualLayout>
          <c:xMode val="edge"/>
          <c:yMode val="edge"/>
          <c:x val="0.30751173708920188"/>
          <c:y val="1.13636363636363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5577261469076928"/>
          <c:y val="0.14806818181818185"/>
          <c:w val="0.81136353554397245"/>
          <c:h val="0.77163534955857793"/>
        </c:manualLayout>
      </c:layout>
      <c:lineChart>
        <c:grouping val="standard"/>
        <c:varyColors val="0"/>
        <c:ser>
          <c:idx val="0"/>
          <c:order val="0"/>
          <c:tx>
            <c:v>Vazão Remanescente Mínima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'PLANILHA RESUMO'!$C$1:$N$1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'PLANILHA RESUMO'!$C$4:$N$4</c:f>
              <c:numCache>
                <c:formatCode>#,##0</c:formatCode>
                <c:ptCount val="12"/>
                <c:pt idx="0">
                  <c:v>508</c:v>
                </c:pt>
                <c:pt idx="1">
                  <c:v>576</c:v>
                </c:pt>
                <c:pt idx="2">
                  <c:v>594</c:v>
                </c:pt>
                <c:pt idx="3">
                  <c:v>570</c:v>
                </c:pt>
                <c:pt idx="4">
                  <c:v>460</c:v>
                </c:pt>
                <c:pt idx="5">
                  <c:v>378</c:v>
                </c:pt>
                <c:pt idx="6">
                  <c:v>294</c:v>
                </c:pt>
                <c:pt idx="7">
                  <c:v>228</c:v>
                </c:pt>
                <c:pt idx="8">
                  <c:v>190</c:v>
                </c:pt>
                <c:pt idx="9">
                  <c:v>174</c:v>
                </c:pt>
                <c:pt idx="10">
                  <c:v>250</c:v>
                </c:pt>
                <c:pt idx="11">
                  <c:v>358</c:v>
                </c:pt>
              </c:numCache>
            </c:numRef>
          </c:val>
          <c:smooth val="0"/>
        </c:ser>
        <c:ser>
          <c:idx val="1"/>
          <c:order val="1"/>
          <c:tx>
            <c:v>Vazão Média 2015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'PLANILHA RESUMO'!$C$1:$N$1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'PLANILHA RESUMO'!$C$5:$N$5</c:f>
              <c:numCache>
                <c:formatCode>#,##0</c:formatCode>
                <c:ptCount val="12"/>
                <c:pt idx="0">
                  <c:v>968</c:v>
                </c:pt>
                <c:pt idx="1">
                  <c:v>1670</c:v>
                </c:pt>
                <c:pt idx="2">
                  <c:v>3186</c:v>
                </c:pt>
                <c:pt idx="3">
                  <c:v>3619</c:v>
                </c:pt>
                <c:pt idx="4">
                  <c:v>2498.9999999999995</c:v>
                </c:pt>
                <c:pt idx="5">
                  <c:v>1472.9999999999998</c:v>
                </c:pt>
                <c:pt idx="6">
                  <c:v>990</c:v>
                </c:pt>
                <c:pt idx="7">
                  <c:v>598</c:v>
                </c:pt>
                <c:pt idx="8">
                  <c:v>424.00000000000006</c:v>
                </c:pt>
                <c:pt idx="9">
                  <c:v>675</c:v>
                </c:pt>
                <c:pt idx="10">
                  <c:v>1002.9999999999999</c:v>
                </c:pt>
                <c:pt idx="11">
                  <c:v>1524</c:v>
                </c:pt>
              </c:numCache>
            </c:numRef>
          </c:val>
          <c:smooth val="0"/>
        </c:ser>
        <c:ser>
          <c:idx val="2"/>
          <c:order val="2"/>
          <c:tx>
            <c:v>Vazão Média 2016</c:v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'PLANILHA RESUMO'!$C$1:$N$1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'PLANILHA RESUMO'!$C$6:$N$6</c:f>
              <c:numCache>
                <c:formatCode>#,##0</c:formatCode>
                <c:ptCount val="12"/>
                <c:pt idx="0">
                  <c:v>5808.9999999999991</c:v>
                </c:pt>
                <c:pt idx="1">
                  <c:v>3668</c:v>
                </c:pt>
                <c:pt idx="2">
                  <c:v>3191</c:v>
                </c:pt>
                <c:pt idx="3">
                  <c:v>1648</c:v>
                </c:pt>
                <c:pt idx="4">
                  <c:v>1226</c:v>
                </c:pt>
                <c:pt idx="5">
                  <c:v>748</c:v>
                </c:pt>
                <c:pt idx="6">
                  <c:v>482.00000000000006</c:v>
                </c:pt>
                <c:pt idx="7">
                  <c:v>306.18067681370638</c:v>
                </c:pt>
                <c:pt idx="8">
                  <c:v>220.410685348567</c:v>
                </c:pt>
              </c:numCache>
            </c:numRef>
          </c:val>
          <c:smooth val="0"/>
        </c:ser>
        <c:ser>
          <c:idx val="3"/>
          <c:order val="3"/>
          <c:tx>
            <c:v>Vazão Mínima 2015</c:v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'PLANILHA RESUMO'!$C$1:$N$1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'PLANILHA RESUMO'!$C$7:$N$7</c:f>
              <c:numCache>
                <c:formatCode>#,##0</c:formatCode>
                <c:ptCount val="12"/>
                <c:pt idx="0">
                  <c:v>696</c:v>
                </c:pt>
                <c:pt idx="1">
                  <c:v>696</c:v>
                </c:pt>
                <c:pt idx="2">
                  <c:v>1302</c:v>
                </c:pt>
                <c:pt idx="3">
                  <c:v>2508</c:v>
                </c:pt>
                <c:pt idx="4">
                  <c:v>1769</c:v>
                </c:pt>
                <c:pt idx="5">
                  <c:v>1152.0000000000002</c:v>
                </c:pt>
                <c:pt idx="6">
                  <c:v>773</c:v>
                </c:pt>
                <c:pt idx="7">
                  <c:v>445</c:v>
                </c:pt>
                <c:pt idx="8">
                  <c:v>240</c:v>
                </c:pt>
                <c:pt idx="9">
                  <c:v>159</c:v>
                </c:pt>
                <c:pt idx="10">
                  <c:v>349</c:v>
                </c:pt>
                <c:pt idx="11">
                  <c:v>755</c:v>
                </c:pt>
              </c:numCache>
            </c:numRef>
          </c:val>
          <c:smooth val="0"/>
        </c:ser>
        <c:ser>
          <c:idx val="4"/>
          <c:order val="4"/>
          <c:tx>
            <c:v>Vazão Mínima 2016</c:v>
          </c:tx>
          <c:spPr>
            <a:ln w="28575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'PLANILHA RESUMO'!$C$1:$N$1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'PLANILHA RESUMO'!$C$8:$N$8</c:f>
              <c:numCache>
                <c:formatCode>#,##0</c:formatCode>
                <c:ptCount val="12"/>
                <c:pt idx="0">
                  <c:v>1081</c:v>
                </c:pt>
                <c:pt idx="1">
                  <c:v>1513.0000000000002</c:v>
                </c:pt>
                <c:pt idx="2">
                  <c:v>2178</c:v>
                </c:pt>
                <c:pt idx="3">
                  <c:v>1288</c:v>
                </c:pt>
                <c:pt idx="4">
                  <c:v>871</c:v>
                </c:pt>
                <c:pt idx="5">
                  <c:v>582.00000000000011</c:v>
                </c:pt>
                <c:pt idx="6">
                  <c:v>306</c:v>
                </c:pt>
                <c:pt idx="7">
                  <c:v>271.23415235184189</c:v>
                </c:pt>
                <c:pt idx="8">
                  <c:v>177.88859742875445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6072056"/>
        <c:axId val="186074016"/>
      </c:lineChart>
      <c:catAx>
        <c:axId val="186072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6074016"/>
        <c:crosses val="autoZero"/>
        <c:auto val="1"/>
        <c:lblAlgn val="ctr"/>
        <c:lblOffset val="100"/>
        <c:noMultiLvlLbl val="0"/>
      </c:catAx>
      <c:valAx>
        <c:axId val="186074016"/>
        <c:scaling>
          <c:orientation val="minMax"/>
          <c:max val="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VAZÃO</a:t>
                </a:r>
                <a:r>
                  <a:rPr lang="pt-BR" baseline="0"/>
                  <a:t> L/S</a:t>
                </a:r>
                <a:endParaRPr lang="pt-BR"/>
              </a:p>
            </c:rich>
          </c:tx>
          <c:layout>
            <c:manualLayout>
              <c:xMode val="edge"/>
              <c:yMode val="edge"/>
              <c:x val="2.5340283168829247E-2"/>
              <c:y val="0.406650858983536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6072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379006321392924"/>
          <c:y val="0.17370138391791931"/>
          <c:w val="0.3356486656784482"/>
          <c:h val="0.282665294978831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UH RODEADOR - Estação</a:t>
            </a:r>
            <a:r>
              <a:rPr lang="pt-BR" baseline="0"/>
              <a:t> Rodeador</a:t>
            </a:r>
            <a:endParaRPr lang="pt-BR"/>
          </a:p>
        </c:rich>
      </c:tx>
      <c:layout>
        <c:manualLayout>
          <c:xMode val="edge"/>
          <c:yMode val="edge"/>
          <c:x val="0.37079116070448176"/>
          <c:y val="2.96296373104273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4403552548889134"/>
          <c:y val="0.14806818181818185"/>
          <c:w val="0.81840578906509909"/>
          <c:h val="0.77163534955857793"/>
        </c:manualLayout>
      </c:layout>
      <c:lineChart>
        <c:grouping val="standard"/>
        <c:varyColors val="0"/>
        <c:ser>
          <c:idx val="0"/>
          <c:order val="0"/>
          <c:tx>
            <c:v>Vazão Remanescente Mínima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'PLANILHA RESUMO'!$C$1:$N$1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'PLANILHA RESUMO'!$C$13:$N$13</c:f>
              <c:numCache>
                <c:formatCode>#,##0</c:formatCode>
                <c:ptCount val="12"/>
                <c:pt idx="0">
                  <c:v>520</c:v>
                </c:pt>
                <c:pt idx="1">
                  <c:v>552</c:v>
                </c:pt>
                <c:pt idx="2">
                  <c:v>520</c:v>
                </c:pt>
                <c:pt idx="3">
                  <c:v>576</c:v>
                </c:pt>
                <c:pt idx="4">
                  <c:v>482</c:v>
                </c:pt>
                <c:pt idx="5">
                  <c:v>378</c:v>
                </c:pt>
                <c:pt idx="6">
                  <c:v>320</c:v>
                </c:pt>
                <c:pt idx="7">
                  <c:v>272</c:v>
                </c:pt>
                <c:pt idx="8">
                  <c:v>244</c:v>
                </c:pt>
                <c:pt idx="9">
                  <c:v>224</c:v>
                </c:pt>
                <c:pt idx="10">
                  <c:v>290</c:v>
                </c:pt>
                <c:pt idx="11">
                  <c:v>420</c:v>
                </c:pt>
              </c:numCache>
            </c:numRef>
          </c:val>
          <c:smooth val="0"/>
        </c:ser>
        <c:ser>
          <c:idx val="1"/>
          <c:order val="1"/>
          <c:tx>
            <c:v>Vazão Média 2015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'PLANILHA RESUMO'!$C$1:$N$1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'PLANILHA RESUMO'!$C$14:$N$14</c:f>
              <c:numCache>
                <c:formatCode>#,##0</c:formatCode>
                <c:ptCount val="12"/>
                <c:pt idx="0">
                  <c:v>733</c:v>
                </c:pt>
                <c:pt idx="1">
                  <c:v>2080</c:v>
                </c:pt>
                <c:pt idx="2">
                  <c:v>3500</c:v>
                </c:pt>
                <c:pt idx="3">
                  <c:v>3111.5400035489247</c:v>
                </c:pt>
                <c:pt idx="4">
                  <c:v>1950</c:v>
                </c:pt>
                <c:pt idx="5">
                  <c:v>1040</c:v>
                </c:pt>
                <c:pt idx="6">
                  <c:v>664</c:v>
                </c:pt>
                <c:pt idx="7">
                  <c:v>355</c:v>
                </c:pt>
                <c:pt idx="8">
                  <c:v>269</c:v>
                </c:pt>
                <c:pt idx="9">
                  <c:v>231</c:v>
                </c:pt>
                <c:pt idx="10">
                  <c:v>562</c:v>
                </c:pt>
                <c:pt idx="11">
                  <c:v>851</c:v>
                </c:pt>
              </c:numCache>
            </c:numRef>
          </c:val>
          <c:smooth val="0"/>
        </c:ser>
        <c:ser>
          <c:idx val="2"/>
          <c:order val="2"/>
          <c:tx>
            <c:v>Vazão Média 2016</c:v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'PLANILHA RESUMO'!$C$1:$N$1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'PLANILHA RESUMO'!$C$15:$N$15</c:f>
              <c:numCache>
                <c:formatCode>#,##0</c:formatCode>
                <c:ptCount val="12"/>
                <c:pt idx="0">
                  <c:v>3000</c:v>
                </c:pt>
                <c:pt idx="1">
                  <c:v>1790</c:v>
                </c:pt>
                <c:pt idx="2">
                  <c:v>2160</c:v>
                </c:pt>
                <c:pt idx="3">
                  <c:v>915</c:v>
                </c:pt>
                <c:pt idx="4">
                  <c:v>513</c:v>
                </c:pt>
                <c:pt idx="5">
                  <c:v>305</c:v>
                </c:pt>
                <c:pt idx="6">
                  <c:v>179</c:v>
                </c:pt>
                <c:pt idx="7">
                  <c:v>139.29782764495235</c:v>
                </c:pt>
                <c:pt idx="8">
                  <c:v>106.53518620523995</c:v>
                </c:pt>
              </c:numCache>
            </c:numRef>
          </c:val>
          <c:smooth val="0"/>
        </c:ser>
        <c:ser>
          <c:idx val="3"/>
          <c:order val="3"/>
          <c:tx>
            <c:v>Vazão Mínima 2015</c:v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'PLANILHA RESUMO'!$C$1:$N$1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'PLANILHA RESUMO'!$C$16:$N$16</c:f>
              <c:numCache>
                <c:formatCode>#,##0</c:formatCode>
                <c:ptCount val="12"/>
                <c:pt idx="0">
                  <c:v>352</c:v>
                </c:pt>
                <c:pt idx="1">
                  <c:v>232</c:v>
                </c:pt>
                <c:pt idx="2">
                  <c:v>1740</c:v>
                </c:pt>
                <c:pt idx="3">
                  <c:v>2348.1799655104596</c:v>
                </c:pt>
                <c:pt idx="4">
                  <c:v>1210</c:v>
                </c:pt>
                <c:pt idx="5">
                  <c:v>798</c:v>
                </c:pt>
                <c:pt idx="6">
                  <c:v>468</c:v>
                </c:pt>
                <c:pt idx="7">
                  <c:v>249</c:v>
                </c:pt>
                <c:pt idx="8">
                  <c:v>222</c:v>
                </c:pt>
                <c:pt idx="9">
                  <c:v>127</c:v>
                </c:pt>
                <c:pt idx="10">
                  <c:v>127</c:v>
                </c:pt>
                <c:pt idx="11">
                  <c:v>287</c:v>
                </c:pt>
              </c:numCache>
            </c:numRef>
          </c:val>
          <c:smooth val="0"/>
        </c:ser>
        <c:ser>
          <c:idx val="4"/>
          <c:order val="4"/>
          <c:tx>
            <c:v>Vazão Mínima 2016</c:v>
          </c:tx>
          <c:spPr>
            <a:ln w="28575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'PLANILHA RESUMO'!$C$1:$N$1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'PLANILHA RESUMO'!$C$17:$N$17</c:f>
              <c:numCache>
                <c:formatCode>#,##0</c:formatCode>
                <c:ptCount val="12"/>
                <c:pt idx="0">
                  <c:v>452</c:v>
                </c:pt>
                <c:pt idx="1">
                  <c:v>1130</c:v>
                </c:pt>
                <c:pt idx="2">
                  <c:v>1230</c:v>
                </c:pt>
                <c:pt idx="3">
                  <c:v>393</c:v>
                </c:pt>
                <c:pt idx="4">
                  <c:v>338</c:v>
                </c:pt>
                <c:pt idx="5">
                  <c:v>216</c:v>
                </c:pt>
                <c:pt idx="6">
                  <c:v>137</c:v>
                </c:pt>
                <c:pt idx="7">
                  <c:v>102.79404470275028</c:v>
                </c:pt>
                <c:pt idx="8">
                  <c:v>73.243933870907526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604728"/>
        <c:axId val="187603552"/>
      </c:lineChart>
      <c:catAx>
        <c:axId val="187604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7603552"/>
        <c:crosses val="autoZero"/>
        <c:auto val="1"/>
        <c:lblAlgn val="ctr"/>
        <c:lblOffset val="100"/>
        <c:noMultiLvlLbl val="0"/>
      </c:catAx>
      <c:valAx>
        <c:axId val="187603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VAZÃO L/S</a:t>
                </a:r>
              </a:p>
            </c:rich>
          </c:tx>
          <c:layout>
            <c:manualLayout>
              <c:xMode val="edge"/>
              <c:yMode val="edge"/>
              <c:x val="2.2992865328453658E-2"/>
              <c:y val="0.421802374135051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7604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103286384976525"/>
          <c:y val="0.19264077785731326"/>
          <c:w val="0.30750086257004178"/>
          <c:h val="0.277779793987179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UH RIBEIRÃO DAS PEDRAS (Estações Rib.</a:t>
            </a:r>
            <a:r>
              <a:rPr lang="pt-BR" baseline="0"/>
              <a:t> das Pedras e Capão Comprido)</a:t>
            </a:r>
            <a:endParaRPr lang="pt-BR"/>
          </a:p>
        </c:rich>
      </c:tx>
      <c:layout>
        <c:manualLayout>
          <c:xMode val="edge"/>
          <c:yMode val="edge"/>
          <c:x val="0.15988715314329024"/>
          <c:y val="4.052684903748733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5577261469076928"/>
          <c:y val="0.14806818181818185"/>
          <c:w val="0.81136353554397245"/>
          <c:h val="0.77163534955857793"/>
        </c:manualLayout>
      </c:layout>
      <c:lineChart>
        <c:grouping val="standard"/>
        <c:varyColors val="0"/>
        <c:ser>
          <c:idx val="0"/>
          <c:order val="0"/>
          <c:tx>
            <c:v>Vazão Remanescente Mínima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'PLANILHA RESUMO'!$C$1:$N$1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'PLANILHA RESUMO'!$C$22:$N$22</c:f>
              <c:numCache>
                <c:formatCode>#,##0</c:formatCode>
                <c:ptCount val="12"/>
                <c:pt idx="0">
                  <c:v>446</c:v>
                </c:pt>
                <c:pt idx="1">
                  <c:v>472</c:v>
                </c:pt>
                <c:pt idx="2">
                  <c:v>446</c:v>
                </c:pt>
                <c:pt idx="3">
                  <c:v>492</c:v>
                </c:pt>
                <c:pt idx="4">
                  <c:v>412</c:v>
                </c:pt>
                <c:pt idx="5">
                  <c:v>324</c:v>
                </c:pt>
                <c:pt idx="6">
                  <c:v>274</c:v>
                </c:pt>
                <c:pt idx="7">
                  <c:v>234</c:v>
                </c:pt>
                <c:pt idx="8">
                  <c:v>210</c:v>
                </c:pt>
                <c:pt idx="9">
                  <c:v>192</c:v>
                </c:pt>
                <c:pt idx="10">
                  <c:v>248</c:v>
                </c:pt>
                <c:pt idx="11">
                  <c:v>360</c:v>
                </c:pt>
              </c:numCache>
            </c:numRef>
          </c:val>
          <c:smooth val="0"/>
        </c:ser>
        <c:ser>
          <c:idx val="1"/>
          <c:order val="1"/>
          <c:tx>
            <c:v>Vazão Média 2015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'PLANILHA RESUMO'!$C$1:$N$1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'PLANILHA RESUMO'!$C$23:$N$23</c:f>
              <c:numCache>
                <c:formatCode>#,##0</c:formatCode>
                <c:ptCount val="12"/>
                <c:pt idx="0">
                  <c:v>1543.0000000000002</c:v>
                </c:pt>
                <c:pt idx="1">
                  <c:v>2405.9999999999995</c:v>
                </c:pt>
                <c:pt idx="2">
                  <c:v>3267.0000000000005</c:v>
                </c:pt>
                <c:pt idx="3">
                  <c:v>3139.0000000000005</c:v>
                </c:pt>
                <c:pt idx="4">
                  <c:v>2067</c:v>
                </c:pt>
                <c:pt idx="5">
                  <c:v>1368</c:v>
                </c:pt>
                <c:pt idx="6">
                  <c:v>1053</c:v>
                </c:pt>
                <c:pt idx="7">
                  <c:v>860</c:v>
                </c:pt>
                <c:pt idx="8">
                  <c:v>750</c:v>
                </c:pt>
                <c:pt idx="9">
                  <c:v>687</c:v>
                </c:pt>
                <c:pt idx="10">
                  <c:v>962</c:v>
                </c:pt>
                <c:pt idx="11">
                  <c:v>1313</c:v>
                </c:pt>
              </c:numCache>
            </c:numRef>
          </c:val>
          <c:smooth val="0"/>
        </c:ser>
        <c:ser>
          <c:idx val="2"/>
          <c:order val="2"/>
          <c:tx>
            <c:v>Vazão Média 2016</c:v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'PLANILHA RESUMO'!$C$1:$N$1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'PLANILHA RESUMO'!$C$24:$N$24</c:f>
              <c:numCache>
                <c:formatCode>#,##0</c:formatCode>
                <c:ptCount val="12"/>
                <c:pt idx="0">
                  <c:v>3302</c:v>
                </c:pt>
                <c:pt idx="1">
                  <c:v>2034.0000000000002</c:v>
                </c:pt>
                <c:pt idx="2">
                  <c:v>2689</c:v>
                </c:pt>
                <c:pt idx="3">
                  <c:v>1234</c:v>
                </c:pt>
                <c:pt idx="4">
                  <c:v>999</c:v>
                </c:pt>
                <c:pt idx="5">
                  <c:v>738</c:v>
                </c:pt>
                <c:pt idx="6">
                  <c:v>572</c:v>
                </c:pt>
                <c:pt idx="7">
                  <c:v>560.74630430794139</c:v>
                </c:pt>
                <c:pt idx="8">
                  <c:v>461.91250902992408</c:v>
                </c:pt>
              </c:numCache>
            </c:numRef>
          </c:val>
          <c:smooth val="0"/>
        </c:ser>
        <c:ser>
          <c:idx val="3"/>
          <c:order val="3"/>
          <c:tx>
            <c:v>Vazão Mínima 2015</c:v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'PLANILHA RESUMO'!$C$1:$N$1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'PLANILHA RESUMO'!$C$25:$N$25</c:f>
              <c:numCache>
                <c:formatCode>#,##0</c:formatCode>
                <c:ptCount val="12"/>
                <c:pt idx="0">
                  <c:v>1087</c:v>
                </c:pt>
                <c:pt idx="1">
                  <c:v>1111</c:v>
                </c:pt>
                <c:pt idx="2">
                  <c:v>1870</c:v>
                </c:pt>
                <c:pt idx="3">
                  <c:v>1673</c:v>
                </c:pt>
                <c:pt idx="4">
                  <c:v>1615</c:v>
                </c:pt>
                <c:pt idx="5">
                  <c:v>1260</c:v>
                </c:pt>
                <c:pt idx="6">
                  <c:v>908</c:v>
                </c:pt>
                <c:pt idx="7">
                  <c:v>722</c:v>
                </c:pt>
                <c:pt idx="8">
                  <c:v>603</c:v>
                </c:pt>
                <c:pt idx="9">
                  <c:v>522</c:v>
                </c:pt>
                <c:pt idx="10">
                  <c:v>571</c:v>
                </c:pt>
                <c:pt idx="11">
                  <c:v>722</c:v>
                </c:pt>
              </c:numCache>
            </c:numRef>
          </c:val>
          <c:smooth val="0"/>
        </c:ser>
        <c:ser>
          <c:idx val="4"/>
          <c:order val="4"/>
          <c:tx>
            <c:v>Vazão Mínima 2016</c:v>
          </c:tx>
          <c:spPr>
            <a:ln w="28575" cap="rnd">
              <a:solidFill>
                <a:srgbClr val="0070C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'PLANILHA RESUMO'!$C$1:$N$1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'PLANILHA RESUMO'!$C$26:$N$26</c:f>
              <c:numCache>
                <c:formatCode>#,##0</c:formatCode>
                <c:ptCount val="12"/>
                <c:pt idx="0">
                  <c:v>875</c:v>
                </c:pt>
                <c:pt idx="1">
                  <c:v>1534</c:v>
                </c:pt>
                <c:pt idx="2">
                  <c:v>1645</c:v>
                </c:pt>
                <c:pt idx="3">
                  <c:v>1056</c:v>
                </c:pt>
                <c:pt idx="4">
                  <c:v>846</c:v>
                </c:pt>
                <c:pt idx="5">
                  <c:v>636</c:v>
                </c:pt>
                <c:pt idx="6">
                  <c:v>533</c:v>
                </c:pt>
                <c:pt idx="7">
                  <c:v>465.18027998547001</c:v>
                </c:pt>
                <c:pt idx="8">
                  <c:v>372.05149238025763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6070880"/>
        <c:axId val="186071272"/>
      </c:lineChart>
      <c:catAx>
        <c:axId val="18607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6071272"/>
        <c:crosses val="autoZero"/>
        <c:auto val="1"/>
        <c:lblAlgn val="ctr"/>
        <c:lblOffset val="100"/>
        <c:noMultiLvlLbl val="0"/>
      </c:catAx>
      <c:valAx>
        <c:axId val="186071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VAZÃO</a:t>
                </a:r>
                <a:r>
                  <a:rPr lang="pt-BR" baseline="0"/>
                  <a:t> L/S</a:t>
                </a:r>
                <a:endParaRPr lang="pt-BR"/>
              </a:p>
            </c:rich>
          </c:tx>
          <c:layout>
            <c:manualLayout>
              <c:xMode val="edge"/>
              <c:yMode val="edge"/>
              <c:x val="2.5340283168829247E-2"/>
              <c:y val="0.406650858983536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607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379006321392924"/>
          <c:y val="0.17370138391791931"/>
          <c:w val="0.34037558685446012"/>
          <c:h val="0.31960450966356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/>
              <a:t>Lago Descoberto - Cotas do Último</a:t>
            </a:r>
            <a:r>
              <a:rPr lang="pt-BR" b="1" baseline="0"/>
              <a:t> dia do Mês</a:t>
            </a:r>
          </a:p>
          <a:p>
            <a:pPr>
              <a:defRPr sz="1400" b="0" spc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pt-BR" sz="1400" b="1" i="0" baseline="0">
                <a:effectLst/>
              </a:rPr>
              <a:t>Cenário 3 -"Conservador"</a:t>
            </a:r>
            <a:r>
              <a:rPr lang="pt-BR" sz="1400" b="0" i="0" baseline="0">
                <a:effectLst/>
              </a:rPr>
              <a:t>: Qmin (Ago-Set-Out/16); 80% Qmed (Nov/16 a Dez/17); P.min_Ceptec(ASO/16); 80*Pmed (Nov/16 a Dez/17); 90%Qcap(Out-Nov/16)</a:t>
            </a:r>
          </a:p>
        </c:rich>
      </c:tx>
      <c:layout>
        <c:manualLayout>
          <c:xMode val="edge"/>
          <c:yMode val="edge"/>
          <c:x val="0.13425880928354278"/>
          <c:y val="1.1003701116403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7.453058902341772E-2"/>
          <c:y val="0.12518434315645416"/>
          <c:w val="0.87468402367934517"/>
          <c:h val="0.74806437007874016"/>
        </c:manualLayout>
      </c:layout>
      <c:lineChart>
        <c:grouping val="standard"/>
        <c:varyColors val="0"/>
        <c:ser>
          <c:idx val="14"/>
          <c:order val="0"/>
          <c:tx>
            <c:v>2017</c:v>
          </c:tx>
          <c:spPr>
            <a:ln w="28575" cap="rnd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</a:ln>
            <a:effectLst/>
          </c:spPr>
          <c:marker>
            <c:spPr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marker>
          <c:val>
            <c:numRef>
              <c:f>'Cen_3_Qmin_16_Q80%med_nov16_Rc'!$AY$378:$AY$389</c:f>
              <c:numCache>
                <c:formatCode>0.00</c:formatCode>
                <c:ptCount val="12"/>
                <c:pt idx="0">
                  <c:v>1026.8261847908739</c:v>
                </c:pt>
                <c:pt idx="1">
                  <c:v>1028.1409304651193</c:v>
                </c:pt>
                <c:pt idx="2">
                  <c:v>1029.5901124353054</c:v>
                </c:pt>
                <c:pt idx="3">
                  <c:v>1029.9991228070176</c:v>
                </c:pt>
                <c:pt idx="4">
                  <c:v>1029.9991228070176</c:v>
                </c:pt>
                <c:pt idx="5">
                  <c:v>1029.7486789250745</c:v>
                </c:pt>
                <c:pt idx="6">
                  <c:v>1029.2908638508623</c:v>
                </c:pt>
                <c:pt idx="7">
                  <c:v>1028.637554607863</c:v>
                </c:pt>
                <c:pt idx="8">
                  <c:v>1027.9063398828091</c:v>
                </c:pt>
                <c:pt idx="9">
                  <c:v>1027.2803274615521</c:v>
                </c:pt>
                <c:pt idx="10">
                  <c:v>1027.578767176602</c:v>
                </c:pt>
                <c:pt idx="11">
                  <c:v>1028.7134534469462</c:v>
                </c:pt>
              </c:numCache>
            </c:numRef>
          </c:val>
          <c:smooth val="0"/>
        </c:ser>
        <c:ser>
          <c:idx val="13"/>
          <c:order val="1"/>
          <c:tx>
            <c:v>2016</c:v>
          </c:tx>
          <c:spPr>
            <a:ln w="28575" cap="rnd" cmpd="sng" algn="ctr">
              <a:solidFill>
                <a:srgbClr val="00B0F0"/>
              </a:solidFill>
              <a:prstDash val="solid"/>
              <a:round/>
            </a:ln>
            <a:effectLst/>
          </c:spPr>
          <c:marker>
            <c:spPr>
              <a:noFill/>
              <a:ln w="9525" cap="flat" cmpd="sng" algn="ctr">
                <a:solidFill>
                  <a:srgbClr val="00B0F0"/>
                </a:solidFill>
                <a:prstDash val="solid"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'Cen_3_Qmin_16_Q80%med_nov16_Rc'!$AY$366:$AY$377</c:f>
              <c:numCache>
                <c:formatCode>General</c:formatCode>
                <c:ptCount val="12"/>
                <c:pt idx="0">
                  <c:v>1028.46</c:v>
                </c:pt>
                <c:pt idx="1">
                  <c:v>1029.17</c:v>
                </c:pt>
                <c:pt idx="2">
                  <c:v>1030.08</c:v>
                </c:pt>
                <c:pt idx="3">
                  <c:v>1029.79</c:v>
                </c:pt>
                <c:pt idx="4">
                  <c:v>1029.3499999999999</c:v>
                </c:pt>
                <c:pt idx="5">
                  <c:v>1028.6300000000001</c:v>
                </c:pt>
                <c:pt idx="6">
                  <c:v>1027.6400000000001</c:v>
                </c:pt>
                <c:pt idx="7" formatCode="0.00">
                  <c:v>1026.2449280830565</c:v>
                </c:pt>
                <c:pt idx="8" formatCode="0.00">
                  <c:v>1024.4258604421846</c:v>
                </c:pt>
                <c:pt idx="9" formatCode="0.00">
                  <c:v>1022.7648869364228</c:v>
                </c:pt>
                <c:pt idx="10" formatCode="0.00">
                  <c:v>1023.3729624476374</c:v>
                </c:pt>
                <c:pt idx="11" formatCode="0.00">
                  <c:v>1025.0880728820537</c:v>
                </c:pt>
              </c:numCache>
            </c:numRef>
          </c:val>
          <c:smooth val="0"/>
        </c:ser>
        <c:ser>
          <c:idx val="0"/>
          <c:order val="2"/>
          <c:tx>
            <c:v>2015</c:v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</c:marker>
          <c:cat>
            <c:strRef>
              <c:f>'SIM-min esc'!$B$354:$B$365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'Cen_3_Qmin_16_Q80%med_nov16_Rc'!$AY$354:$AY$365</c:f>
              <c:numCache>
                <c:formatCode>General</c:formatCode>
                <c:ptCount val="12"/>
                <c:pt idx="0">
                  <c:v>1027.53</c:v>
                </c:pt>
                <c:pt idx="1">
                  <c:v>1027.8499999999999</c:v>
                </c:pt>
                <c:pt idx="2">
                  <c:v>1029.55</c:v>
                </c:pt>
                <c:pt idx="3">
                  <c:v>1030.1500000000001</c:v>
                </c:pt>
                <c:pt idx="4">
                  <c:v>1030.02</c:v>
                </c:pt>
                <c:pt idx="5">
                  <c:v>1029.8</c:v>
                </c:pt>
                <c:pt idx="6">
                  <c:v>1029.3900000000001</c:v>
                </c:pt>
                <c:pt idx="7">
                  <c:v>1028.6300000000001</c:v>
                </c:pt>
                <c:pt idx="8">
                  <c:v>1027.72</c:v>
                </c:pt>
                <c:pt idx="9">
                  <c:v>1026.8399999999999</c:v>
                </c:pt>
                <c:pt idx="10">
                  <c:v>1026.42</c:v>
                </c:pt>
                <c:pt idx="11">
                  <c:v>1026.23</c:v>
                </c:pt>
              </c:numCache>
            </c:numRef>
          </c:val>
          <c:smooth val="0"/>
        </c:ser>
        <c:ser>
          <c:idx val="2"/>
          <c:order val="3"/>
          <c:tx>
            <c:v>2014</c:v>
          </c:tx>
          <c:spPr>
            <a:ln w="28575" cap="rnd" cmpd="sng" algn="ctr">
              <a:solidFill>
                <a:srgbClr val="92D050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 cap="flat" cmpd="sng" algn="ctr">
                <a:solidFill>
                  <a:srgbClr val="92D050"/>
                </a:solidFill>
                <a:prstDash val="solid"/>
                <a:round/>
              </a:ln>
              <a:effectLst/>
            </c:spPr>
          </c:marker>
          <c:val>
            <c:numRef>
              <c:f>'Cen_3_Qmin_16_Q80%med_nov16_Rc'!$AY$342:$AY$353</c:f>
              <c:numCache>
                <c:formatCode>General</c:formatCode>
                <c:ptCount val="12"/>
                <c:pt idx="0">
                  <c:v>1030.0999999999999</c:v>
                </c:pt>
                <c:pt idx="1">
                  <c:v>1030.1400000000001</c:v>
                </c:pt>
                <c:pt idx="2">
                  <c:v>1030.26</c:v>
                </c:pt>
                <c:pt idx="3">
                  <c:v>1030.1600000000001</c:v>
                </c:pt>
                <c:pt idx="4">
                  <c:v>1030</c:v>
                </c:pt>
                <c:pt idx="5">
                  <c:v>1029.82</c:v>
                </c:pt>
                <c:pt idx="6">
                  <c:v>1029.4100000000001</c:v>
                </c:pt>
                <c:pt idx="7">
                  <c:v>1028.7</c:v>
                </c:pt>
                <c:pt idx="8">
                  <c:v>1027.8800000000001</c:v>
                </c:pt>
                <c:pt idx="9">
                  <c:v>1026.92</c:v>
                </c:pt>
                <c:pt idx="10">
                  <c:v>1026.94</c:v>
                </c:pt>
                <c:pt idx="11">
                  <c:v>1027.9000000000001</c:v>
                </c:pt>
              </c:numCache>
            </c:numRef>
          </c:val>
          <c:smooth val="0"/>
        </c:ser>
        <c:ser>
          <c:idx val="3"/>
          <c:order val="4"/>
          <c:tx>
            <c:v>2013</c:v>
          </c:tx>
          <c:spPr>
            <a:ln w="28575" cap="rnd" cmpd="sng" algn="ctr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 cap="flat" cmpd="sng" algn="ctr">
                <a:solidFill>
                  <a:schemeClr val="accent4"/>
                </a:solidFill>
                <a:prstDash val="solid"/>
                <a:round/>
              </a:ln>
              <a:effectLst/>
            </c:spPr>
          </c:marker>
          <c:val>
            <c:numRef>
              <c:f>'Cen_3_Qmin_16_Q80%med_nov16_Rc'!$AY$330:$AY$341</c:f>
              <c:numCache>
                <c:formatCode>General</c:formatCode>
                <c:ptCount val="12"/>
                <c:pt idx="0">
                  <c:v>1030.31</c:v>
                </c:pt>
                <c:pt idx="1">
                  <c:v>1030.19</c:v>
                </c:pt>
                <c:pt idx="2">
                  <c:v>1030.24</c:v>
                </c:pt>
                <c:pt idx="3">
                  <c:v>1030.08</c:v>
                </c:pt>
                <c:pt idx="4">
                  <c:v>1030.03</c:v>
                </c:pt>
                <c:pt idx="5">
                  <c:v>1029.8900000000001</c:v>
                </c:pt>
                <c:pt idx="6">
                  <c:v>1029.42</c:v>
                </c:pt>
                <c:pt idx="7">
                  <c:v>1028.6300000000001</c:v>
                </c:pt>
                <c:pt idx="8">
                  <c:v>1027.74</c:v>
                </c:pt>
                <c:pt idx="9">
                  <c:v>1027.4000000000001</c:v>
                </c:pt>
                <c:pt idx="10">
                  <c:v>1027.55</c:v>
                </c:pt>
                <c:pt idx="11">
                  <c:v>1029.6400000000001</c:v>
                </c:pt>
              </c:numCache>
            </c:numRef>
          </c:val>
          <c:smooth val="0"/>
        </c:ser>
        <c:ser>
          <c:idx val="7"/>
          <c:order val="7"/>
          <c:tx>
            <c:v>50%</c:v>
          </c:tx>
          <c:spPr>
            <a:ln w="28575" cap="rnd" cmpd="sng" algn="ctr">
              <a:solidFill>
                <a:schemeClr val="accent5">
                  <a:lumMod val="80000"/>
                  <a:lumOff val="20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'SIM-min esc'!$BA$366:$BA$377</c:f>
              <c:numCache>
                <c:formatCode>General</c:formatCode>
                <c:ptCount val="12"/>
                <c:pt idx="0">
                  <c:v>1026.57</c:v>
                </c:pt>
                <c:pt idx="1">
                  <c:v>1026.57</c:v>
                </c:pt>
                <c:pt idx="2">
                  <c:v>1026.57</c:v>
                </c:pt>
                <c:pt idx="3">
                  <c:v>1026.57</c:v>
                </c:pt>
                <c:pt idx="4">
                  <c:v>1026.57</c:v>
                </c:pt>
                <c:pt idx="5">
                  <c:v>1026.57</c:v>
                </c:pt>
                <c:pt idx="6">
                  <c:v>1026.57</c:v>
                </c:pt>
                <c:pt idx="7">
                  <c:v>1026.57</c:v>
                </c:pt>
                <c:pt idx="8">
                  <c:v>1026.57</c:v>
                </c:pt>
                <c:pt idx="9">
                  <c:v>1026.57</c:v>
                </c:pt>
                <c:pt idx="10">
                  <c:v>1026.57</c:v>
                </c:pt>
                <c:pt idx="11">
                  <c:v>1026.57</c:v>
                </c:pt>
              </c:numCache>
            </c:numRef>
          </c:val>
          <c:smooth val="0"/>
        </c:ser>
        <c:ser>
          <c:idx val="8"/>
          <c:order val="8"/>
          <c:tx>
            <c:v>30%</c:v>
          </c:tx>
          <c:spPr>
            <a:ln w="28575" cap="rnd" cmpd="sng" algn="ctr">
              <a:solidFill>
                <a:schemeClr val="accent4">
                  <a:lumMod val="80000"/>
                  <a:lumOff val="20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'SIM-min esc'!$BC$366:$BC$377</c:f>
              <c:numCache>
                <c:formatCode>General</c:formatCode>
                <c:ptCount val="12"/>
                <c:pt idx="0">
                  <c:v>1024.76</c:v>
                </c:pt>
                <c:pt idx="1">
                  <c:v>1024.76</c:v>
                </c:pt>
                <c:pt idx="2">
                  <c:v>1024.76</c:v>
                </c:pt>
                <c:pt idx="3">
                  <c:v>1024.76</c:v>
                </c:pt>
                <c:pt idx="4">
                  <c:v>1024.76</c:v>
                </c:pt>
                <c:pt idx="5">
                  <c:v>1024.76</c:v>
                </c:pt>
                <c:pt idx="6">
                  <c:v>1024.76</c:v>
                </c:pt>
                <c:pt idx="7">
                  <c:v>1024.76</c:v>
                </c:pt>
                <c:pt idx="8">
                  <c:v>1024.76</c:v>
                </c:pt>
                <c:pt idx="9">
                  <c:v>1024.76</c:v>
                </c:pt>
                <c:pt idx="10">
                  <c:v>1024.76</c:v>
                </c:pt>
                <c:pt idx="11">
                  <c:v>1024.76</c:v>
                </c:pt>
              </c:numCache>
            </c:numRef>
          </c:val>
          <c:smooth val="0"/>
        </c:ser>
        <c:ser>
          <c:idx val="9"/>
          <c:order val="9"/>
          <c:tx>
            <c:v>20%</c:v>
          </c:tx>
          <c:spPr>
            <a:ln w="28575" cap="rnd" cmpd="sng" algn="ctr">
              <a:solidFill>
                <a:schemeClr val="accent6">
                  <a:lumMod val="80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'SIM-min esc'!$BD$366:$BD$377</c:f>
              <c:numCache>
                <c:formatCode>General</c:formatCode>
                <c:ptCount val="12"/>
                <c:pt idx="0">
                  <c:v>1023.73</c:v>
                </c:pt>
                <c:pt idx="1">
                  <c:v>1023.73</c:v>
                </c:pt>
                <c:pt idx="2">
                  <c:v>1023.73</c:v>
                </c:pt>
                <c:pt idx="3">
                  <c:v>1023.73</c:v>
                </c:pt>
                <c:pt idx="4">
                  <c:v>1023.73</c:v>
                </c:pt>
                <c:pt idx="5">
                  <c:v>1023.73</c:v>
                </c:pt>
                <c:pt idx="6">
                  <c:v>1023.73</c:v>
                </c:pt>
                <c:pt idx="7">
                  <c:v>1023.73</c:v>
                </c:pt>
                <c:pt idx="8">
                  <c:v>1023.73</c:v>
                </c:pt>
                <c:pt idx="9">
                  <c:v>1023.73</c:v>
                </c:pt>
                <c:pt idx="10">
                  <c:v>1023.73</c:v>
                </c:pt>
                <c:pt idx="11">
                  <c:v>1023.73</c:v>
                </c:pt>
              </c:numCache>
            </c:numRef>
          </c:val>
          <c:smooth val="0"/>
        </c:ser>
        <c:ser>
          <c:idx val="10"/>
          <c:order val="10"/>
          <c:tx>
            <c:v>10%</c:v>
          </c:tx>
          <c:spPr>
            <a:ln w="28575" cap="rnd" cmpd="sng" algn="ctr">
              <a:solidFill>
                <a:schemeClr val="accent5">
                  <a:lumMod val="80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'SIM-min esc'!$BE$366:$BE$377</c:f>
              <c:numCache>
                <c:formatCode>General</c:formatCode>
                <c:ptCount val="12"/>
                <c:pt idx="0">
                  <c:v>1022.49</c:v>
                </c:pt>
                <c:pt idx="1">
                  <c:v>1022.49</c:v>
                </c:pt>
                <c:pt idx="2">
                  <c:v>1022.49</c:v>
                </c:pt>
                <c:pt idx="3">
                  <c:v>1022.49</c:v>
                </c:pt>
                <c:pt idx="4">
                  <c:v>1022.49</c:v>
                </c:pt>
                <c:pt idx="5">
                  <c:v>1022.49</c:v>
                </c:pt>
                <c:pt idx="6">
                  <c:v>1022.49</c:v>
                </c:pt>
                <c:pt idx="7">
                  <c:v>1022.49</c:v>
                </c:pt>
                <c:pt idx="8">
                  <c:v>1022.49</c:v>
                </c:pt>
                <c:pt idx="9">
                  <c:v>1022.49</c:v>
                </c:pt>
                <c:pt idx="10">
                  <c:v>1022.49</c:v>
                </c:pt>
                <c:pt idx="11">
                  <c:v>1022.49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auxiliar!$C$2</c:f>
              <c:strCache>
                <c:ptCount val="1"/>
                <c:pt idx="0">
                  <c:v>Cota Mínima Operacinal</c:v>
                </c:pt>
              </c:strCache>
            </c:strRef>
          </c:tx>
          <c:spPr>
            <a:ln w="28575" cap="rnd" cmpd="sng" algn="ctr">
              <a:solidFill>
                <a:schemeClr val="accent4">
                  <a:lumMod val="80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auxiliar!$C$3:$C$14</c:f>
              <c:numCache>
                <c:formatCode>General</c:formatCode>
                <c:ptCount val="12"/>
                <c:pt idx="0">
                  <c:v>1021</c:v>
                </c:pt>
                <c:pt idx="1">
                  <c:v>1021</c:v>
                </c:pt>
                <c:pt idx="2">
                  <c:v>1021</c:v>
                </c:pt>
                <c:pt idx="3">
                  <c:v>1021</c:v>
                </c:pt>
                <c:pt idx="4">
                  <c:v>1021</c:v>
                </c:pt>
                <c:pt idx="5">
                  <c:v>1021</c:v>
                </c:pt>
                <c:pt idx="6">
                  <c:v>1021</c:v>
                </c:pt>
                <c:pt idx="7">
                  <c:v>1021</c:v>
                </c:pt>
                <c:pt idx="8">
                  <c:v>1021</c:v>
                </c:pt>
                <c:pt idx="9">
                  <c:v>1021</c:v>
                </c:pt>
                <c:pt idx="10">
                  <c:v>1021</c:v>
                </c:pt>
                <c:pt idx="11">
                  <c:v>1021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auxiliar!$G$2</c:f>
              <c:strCache>
                <c:ptCount val="1"/>
                <c:pt idx="0">
                  <c:v>60%</c:v>
                </c:pt>
              </c:strCache>
            </c:strRef>
          </c:tx>
          <c:spPr>
            <a:ln w="28575" cap="rnd" cmpd="sng" algn="ctr">
              <a:solidFill>
                <a:schemeClr val="accent6">
                  <a:lumMod val="60000"/>
                  <a:lumOff val="40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auxiliar!$G$3:$G$14</c:f>
              <c:numCache>
                <c:formatCode>General</c:formatCode>
                <c:ptCount val="12"/>
                <c:pt idx="0">
                  <c:v>1027.3499999999999</c:v>
                </c:pt>
                <c:pt idx="1">
                  <c:v>1027.3499999999999</c:v>
                </c:pt>
                <c:pt idx="2">
                  <c:v>1027.3499999999999</c:v>
                </c:pt>
                <c:pt idx="3">
                  <c:v>1027.3499999999999</c:v>
                </c:pt>
                <c:pt idx="4">
                  <c:v>1027.3499999999999</c:v>
                </c:pt>
                <c:pt idx="5">
                  <c:v>1027.3499999999999</c:v>
                </c:pt>
                <c:pt idx="6">
                  <c:v>1027.3499999999999</c:v>
                </c:pt>
                <c:pt idx="7">
                  <c:v>1027.3499999999999</c:v>
                </c:pt>
                <c:pt idx="8">
                  <c:v>1027.3499999999999</c:v>
                </c:pt>
                <c:pt idx="9">
                  <c:v>1027.3499999999999</c:v>
                </c:pt>
                <c:pt idx="10">
                  <c:v>1027.3499999999999</c:v>
                </c:pt>
                <c:pt idx="11">
                  <c:v>1027.3499999999999</c:v>
                </c:pt>
              </c:numCache>
            </c:numRef>
          </c:val>
          <c:smooth val="0"/>
        </c:ser>
        <c:ser>
          <c:idx val="1"/>
          <c:order val="13"/>
          <c:spPr>
            <a:ln w="28575" cap="rnd" cmpd="sng" algn="ctr">
              <a:solidFill>
                <a:srgbClr val="FF0000"/>
              </a:solidFill>
              <a:prstDash val="solid"/>
              <a:round/>
            </a:ln>
            <a:effectLst/>
          </c:spPr>
          <c:marker>
            <c:spPr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'Cen_3_Qmin_16_Q80%med_nov16_17'!$AY$366:$AY$377</c:f>
              <c:numCache>
                <c:formatCode>General</c:formatCode>
                <c:ptCount val="12"/>
                <c:pt idx="0">
                  <c:v>1028.46</c:v>
                </c:pt>
                <c:pt idx="1">
                  <c:v>1029.17</c:v>
                </c:pt>
                <c:pt idx="2">
                  <c:v>1030.08</c:v>
                </c:pt>
                <c:pt idx="3">
                  <c:v>1029.79</c:v>
                </c:pt>
                <c:pt idx="4">
                  <c:v>1029.3499999999999</c:v>
                </c:pt>
                <c:pt idx="5">
                  <c:v>1028.6300000000001</c:v>
                </c:pt>
                <c:pt idx="6">
                  <c:v>1027.6400000000001</c:v>
                </c:pt>
                <c:pt idx="7" formatCode="0.00">
                  <c:v>1026.2449280830565</c:v>
                </c:pt>
                <c:pt idx="8" formatCode="0.00">
                  <c:v>1024.4258604421846</c:v>
                </c:pt>
                <c:pt idx="9" formatCode="0.00">
                  <c:v>1022.5393147048547</c:v>
                </c:pt>
                <c:pt idx="10" formatCode="0.00">
                  <c:v>1022.9444834048857</c:v>
                </c:pt>
                <c:pt idx="11" formatCode="0.00">
                  <c:v>1024.7564101195119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475792"/>
        <c:axId val="152458008"/>
        <c:extLst>
          <c:ext xmlns:c15="http://schemas.microsoft.com/office/drawing/2012/chart" uri="{02D57815-91ED-43cb-92C2-25804820EDAC}">
            <c15:filteredLineSeries>
              <c15:ser>
                <c:idx val="6"/>
                <c:order val="5"/>
                <c:tx>
                  <c:v>2011</c:v>
                </c:tx>
                <c:spPr>
                  <a:ln w="28575" cap="rnd" cmpd="sng" algn="ctr">
                    <a:solidFill>
                      <a:schemeClr val="accent6">
                        <a:lumMod val="80000"/>
                        <a:lumOff val="20000"/>
                        <a:shade val="95000"/>
                        <a:satMod val="105000"/>
                      </a:schemeClr>
                    </a:solidFill>
                    <a:prstDash val="solid"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80000"/>
                        <a:lumOff val="20000"/>
                      </a:schemeClr>
                    </a:solidFill>
                    <a:ln w="9525" cap="flat" cmpd="sng" algn="ctr">
                      <a:solidFill>
                        <a:schemeClr val="accent6">
                          <a:lumMod val="80000"/>
                          <a:lumOff val="20000"/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:marker>
                <c:val>
                  <c:numRef>
                    <c:extLst>
                      <c:ext uri="{02D57815-91ED-43cb-92C2-25804820EDAC}">
                        <c15:formulaRef>
                          <c15:sqref>'Cen_3_Qmin_16_Q80%med_nov16_Rc'!$AY$294:$AY$305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1030.1400000000001</c:v>
                      </c:pt>
                      <c:pt idx="1">
                        <c:v>1030.2</c:v>
                      </c:pt>
                      <c:pt idx="2">
                        <c:v>1030.0999999999999</c:v>
                      </c:pt>
                      <c:pt idx="3">
                        <c:v>1030.02</c:v>
                      </c:pt>
                      <c:pt idx="4">
                        <c:v>1029.8599999999999</c:v>
                      </c:pt>
                      <c:pt idx="5">
                        <c:v>1029.42</c:v>
                      </c:pt>
                      <c:pt idx="6">
                        <c:v>1028.77</c:v>
                      </c:pt>
                      <c:pt idx="7">
                        <c:v>1027.94</c:v>
                      </c:pt>
                      <c:pt idx="8">
                        <c:v>1026.8399999999999</c:v>
                      </c:pt>
                      <c:pt idx="9">
                        <c:v>1026.54</c:v>
                      </c:pt>
                      <c:pt idx="10">
                        <c:v>1027.6600000000001</c:v>
                      </c:pt>
                      <c:pt idx="11">
                        <c:v>1030.24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4"/>
                <c:order val="6"/>
                <c:tx>
                  <c:v>2010</c:v>
                </c:tx>
                <c:spPr>
                  <a:ln w="28575" cap="rnd" cmpd="sng" algn="ctr">
                    <a:solidFill>
                      <a:schemeClr val="accent5">
                        <a:lumMod val="60000"/>
                        <a:shade val="95000"/>
                        <a:satMod val="105000"/>
                      </a:schemeClr>
                    </a:solidFill>
                    <a:prstDash val="solid"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60000"/>
                      </a:schemeClr>
                    </a:solidFill>
                    <a:ln w="9525" cap="flat" cmpd="sng" algn="ctr">
                      <a:solidFill>
                        <a:schemeClr val="accent5">
                          <a:lumMod val="60000"/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'Cen_3_Qmin_16_Q80%med_nov16_Rc'!$AY$294:$AY$305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1030.1400000000001</c:v>
                      </c:pt>
                      <c:pt idx="1">
                        <c:v>1030.2</c:v>
                      </c:pt>
                      <c:pt idx="2">
                        <c:v>1030.0999999999999</c:v>
                      </c:pt>
                      <c:pt idx="3">
                        <c:v>1030.02</c:v>
                      </c:pt>
                      <c:pt idx="4">
                        <c:v>1029.8599999999999</c:v>
                      </c:pt>
                      <c:pt idx="5">
                        <c:v>1029.42</c:v>
                      </c:pt>
                      <c:pt idx="6">
                        <c:v>1028.77</c:v>
                      </c:pt>
                      <c:pt idx="7">
                        <c:v>1027.94</c:v>
                      </c:pt>
                      <c:pt idx="8">
                        <c:v>1026.8399999999999</c:v>
                      </c:pt>
                      <c:pt idx="9">
                        <c:v>1026.54</c:v>
                      </c:pt>
                      <c:pt idx="10">
                        <c:v>1027.6600000000001</c:v>
                      </c:pt>
                      <c:pt idx="11">
                        <c:v>1030.24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15247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2458008"/>
        <c:crossesAt val="1018"/>
        <c:auto val="1"/>
        <c:lblAlgn val="ctr"/>
        <c:lblOffset val="100"/>
        <c:noMultiLvlLbl val="0"/>
      </c:catAx>
      <c:valAx>
        <c:axId val="152458008"/>
        <c:scaling>
          <c:orientation val="minMax"/>
          <c:min val="102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  <a:alpha val="90000"/>
                </a:schemeClr>
              </a:solidFill>
              <a:prstDash val="solid"/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2475792"/>
        <c:crosses val="autoZero"/>
        <c:crossBetween val="between"/>
      </c:valAx>
      <c:spPr>
        <a:solidFill>
          <a:schemeClr val="bg1"/>
        </a:solidFill>
        <a:ln>
          <a:solidFill>
            <a:schemeClr val="tx1">
              <a:lumMod val="15000"/>
              <a:lumOff val="85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35548327903500049"/>
          <c:y val="0.13793882227676241"/>
          <c:w val="0.64451672096499957"/>
          <c:h val="0.109463948422974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Pluviometria</a:t>
            </a:r>
            <a:r>
              <a:rPr lang="pt-BR" baseline="0"/>
              <a:t> Total Anual - Estação Eta Brazlândia e Estação Descoberto Barragem  </a:t>
            </a:r>
            <a:endParaRPr lang="pt-BR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6.6300026857377931E-2"/>
          <c:y val="8.3285933052355904E-2"/>
          <c:w val="0.86448427081866619"/>
          <c:h val="0.78600121328216876"/>
        </c:manualLayout>
      </c:layout>
      <c:barChart>
        <c:barDir val="col"/>
        <c:grouping val="clustered"/>
        <c:varyColors val="0"/>
        <c:ser>
          <c:idx val="0"/>
          <c:order val="0"/>
          <c:tx>
            <c:v>Brazlândia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'ESTAÇÃO BRAZLÂNDIA'!$A$5:$A$42</c:f>
              <c:strCache>
                <c:ptCount val="38"/>
                <c:pt idx="0">
                  <c:v>78/79</c:v>
                </c:pt>
                <c:pt idx="1">
                  <c:v>79/80</c:v>
                </c:pt>
                <c:pt idx="2">
                  <c:v>80/81</c:v>
                </c:pt>
                <c:pt idx="3">
                  <c:v>81/82</c:v>
                </c:pt>
                <c:pt idx="4">
                  <c:v>82/83</c:v>
                </c:pt>
                <c:pt idx="5">
                  <c:v>83/84</c:v>
                </c:pt>
                <c:pt idx="6">
                  <c:v>84/85</c:v>
                </c:pt>
                <c:pt idx="7">
                  <c:v>85/86</c:v>
                </c:pt>
                <c:pt idx="8">
                  <c:v>86/87</c:v>
                </c:pt>
                <c:pt idx="9">
                  <c:v>87/88</c:v>
                </c:pt>
                <c:pt idx="10">
                  <c:v>88/89</c:v>
                </c:pt>
                <c:pt idx="11">
                  <c:v>89/90</c:v>
                </c:pt>
                <c:pt idx="12">
                  <c:v>90/91</c:v>
                </c:pt>
                <c:pt idx="13">
                  <c:v>91/92</c:v>
                </c:pt>
                <c:pt idx="14">
                  <c:v>92/93</c:v>
                </c:pt>
                <c:pt idx="15">
                  <c:v>93/94</c:v>
                </c:pt>
                <c:pt idx="16">
                  <c:v>94/95</c:v>
                </c:pt>
                <c:pt idx="17">
                  <c:v>95/96</c:v>
                </c:pt>
                <c:pt idx="18">
                  <c:v>96/97</c:v>
                </c:pt>
                <c:pt idx="19">
                  <c:v>97/98</c:v>
                </c:pt>
                <c:pt idx="20">
                  <c:v>98/99</c:v>
                </c:pt>
                <c:pt idx="21">
                  <c:v>99/00</c:v>
                </c:pt>
                <c:pt idx="22">
                  <c:v>00/01</c:v>
                </c:pt>
                <c:pt idx="23">
                  <c:v>01/02</c:v>
                </c:pt>
                <c:pt idx="24">
                  <c:v>02/03</c:v>
                </c:pt>
                <c:pt idx="25">
                  <c:v>03/04</c:v>
                </c:pt>
                <c:pt idx="26">
                  <c:v>04/05</c:v>
                </c:pt>
                <c:pt idx="27">
                  <c:v>05/06</c:v>
                </c:pt>
                <c:pt idx="28">
                  <c:v>06/07</c:v>
                </c:pt>
                <c:pt idx="29">
                  <c:v>07/08</c:v>
                </c:pt>
                <c:pt idx="30">
                  <c:v>08/09</c:v>
                </c:pt>
                <c:pt idx="31">
                  <c:v>09/10</c:v>
                </c:pt>
                <c:pt idx="32">
                  <c:v>10/11</c:v>
                </c:pt>
                <c:pt idx="33">
                  <c:v>11/12</c:v>
                </c:pt>
                <c:pt idx="34">
                  <c:v>12/13</c:v>
                </c:pt>
                <c:pt idx="35">
                  <c:v>13/14</c:v>
                </c:pt>
                <c:pt idx="36">
                  <c:v>14/15</c:v>
                </c:pt>
                <c:pt idx="37">
                  <c:v>15/16</c:v>
                </c:pt>
              </c:strCache>
            </c:strRef>
          </c:cat>
          <c:val>
            <c:numRef>
              <c:f>'ESTAÇÃO BRAZLÂNDIA'!$O$5:$O$42</c:f>
              <c:numCache>
                <c:formatCode>0.00</c:formatCode>
                <c:ptCount val="38"/>
                <c:pt idx="0">
                  <c:v>1446.5000026822086</c:v>
                </c:pt>
                <c:pt idx="1">
                  <c:v>1276.60000218451</c:v>
                </c:pt>
                <c:pt idx="2">
                  <c:v>1649.2999974787233</c:v>
                </c:pt>
                <c:pt idx="3">
                  <c:v>1968.099996984005</c:v>
                </c:pt>
                <c:pt idx="4">
                  <c:v>1826.6000070273874</c:v>
                </c:pt>
                <c:pt idx="5">
                  <c:v>1532.2000049129128</c:v>
                </c:pt>
                <c:pt idx="6">
                  <c:v>1475.8000045120716</c:v>
                </c:pt>
                <c:pt idx="7">
                  <c:v>1416.3000008940699</c:v>
                </c:pt>
                <c:pt idx="8">
                  <c:v>1259.0999999999999</c:v>
                </c:pt>
                <c:pt idx="9">
                  <c:v>1870.3</c:v>
                </c:pt>
                <c:pt idx="10">
                  <c:v>1679</c:v>
                </c:pt>
                <c:pt idx="11">
                  <c:v>1773.1</c:v>
                </c:pt>
                <c:pt idx="12">
                  <c:v>1414.8000000000002</c:v>
                </c:pt>
                <c:pt idx="13">
                  <c:v>1794.6999999999998</c:v>
                </c:pt>
                <c:pt idx="14">
                  <c:v>1886.8</c:v>
                </c:pt>
                <c:pt idx="15">
                  <c:v>1937.6000000000004</c:v>
                </c:pt>
                <c:pt idx="16">
                  <c:v>1425.1000000000001</c:v>
                </c:pt>
                <c:pt idx="17">
                  <c:v>1155</c:v>
                </c:pt>
                <c:pt idx="18">
                  <c:v>1596.7</c:v>
                </c:pt>
                <c:pt idx="19">
                  <c:v>1183</c:v>
                </c:pt>
                <c:pt idx="20">
                  <c:v>1237.0999999999999</c:v>
                </c:pt>
                <c:pt idx="21">
                  <c:v>1644.6999999999998</c:v>
                </c:pt>
                <c:pt idx="22">
                  <c:v>1636.7</c:v>
                </c:pt>
                <c:pt idx="23">
                  <c:v>1683.5</c:v>
                </c:pt>
                <c:pt idx="24">
                  <c:v>1409.0000000000002</c:v>
                </c:pt>
                <c:pt idx="25">
                  <c:v>1877.8000000000002</c:v>
                </c:pt>
                <c:pt idx="26">
                  <c:v>1886.3999999999996</c:v>
                </c:pt>
                <c:pt idx="27">
                  <c:v>1271.5000000000002</c:v>
                </c:pt>
                <c:pt idx="28">
                  <c:v>1228.1000000000001</c:v>
                </c:pt>
                <c:pt idx="29">
                  <c:v>1327.7</c:v>
                </c:pt>
                <c:pt idx="30">
                  <c:v>1351.0000000000002</c:v>
                </c:pt>
                <c:pt idx="31">
                  <c:v>1166</c:v>
                </c:pt>
                <c:pt idx="32">
                  <c:v>1311.5</c:v>
                </c:pt>
                <c:pt idx="33">
                  <c:v>1503.8000000000002</c:v>
                </c:pt>
                <c:pt idx="34">
                  <c:v>1539.3999999999999</c:v>
                </c:pt>
                <c:pt idx="35">
                  <c:v>1726.6000000357628</c:v>
                </c:pt>
                <c:pt idx="36">
                  <c:v>1211.8999999999999</c:v>
                </c:pt>
                <c:pt idx="37">
                  <c:v>1148.8000000000002</c:v>
                </c:pt>
              </c:numCache>
            </c:numRef>
          </c:val>
        </c:ser>
        <c:ser>
          <c:idx val="3"/>
          <c:order val="3"/>
          <c:tx>
            <c:v>Descoberto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'ESTAÇÃO BRAZLÂNDIA'!$A$5:$A$42</c:f>
              <c:strCache>
                <c:ptCount val="38"/>
                <c:pt idx="0">
                  <c:v>78/79</c:v>
                </c:pt>
                <c:pt idx="1">
                  <c:v>79/80</c:v>
                </c:pt>
                <c:pt idx="2">
                  <c:v>80/81</c:v>
                </c:pt>
                <c:pt idx="3">
                  <c:v>81/82</c:v>
                </c:pt>
                <c:pt idx="4">
                  <c:v>82/83</c:v>
                </c:pt>
                <c:pt idx="5">
                  <c:v>83/84</c:v>
                </c:pt>
                <c:pt idx="6">
                  <c:v>84/85</c:v>
                </c:pt>
                <c:pt idx="7">
                  <c:v>85/86</c:v>
                </c:pt>
                <c:pt idx="8">
                  <c:v>86/87</c:v>
                </c:pt>
                <c:pt idx="9">
                  <c:v>87/88</c:v>
                </c:pt>
                <c:pt idx="10">
                  <c:v>88/89</c:v>
                </c:pt>
                <c:pt idx="11">
                  <c:v>89/90</c:v>
                </c:pt>
                <c:pt idx="12">
                  <c:v>90/91</c:v>
                </c:pt>
                <c:pt idx="13">
                  <c:v>91/92</c:v>
                </c:pt>
                <c:pt idx="14">
                  <c:v>92/93</c:v>
                </c:pt>
                <c:pt idx="15">
                  <c:v>93/94</c:v>
                </c:pt>
                <c:pt idx="16">
                  <c:v>94/95</c:v>
                </c:pt>
                <c:pt idx="17">
                  <c:v>95/96</c:v>
                </c:pt>
                <c:pt idx="18">
                  <c:v>96/97</c:v>
                </c:pt>
                <c:pt idx="19">
                  <c:v>97/98</c:v>
                </c:pt>
                <c:pt idx="20">
                  <c:v>98/99</c:v>
                </c:pt>
                <c:pt idx="21">
                  <c:v>99/00</c:v>
                </c:pt>
                <c:pt idx="22">
                  <c:v>00/01</c:v>
                </c:pt>
                <c:pt idx="23">
                  <c:v>01/02</c:v>
                </c:pt>
                <c:pt idx="24">
                  <c:v>02/03</c:v>
                </c:pt>
                <c:pt idx="25">
                  <c:v>03/04</c:v>
                </c:pt>
                <c:pt idx="26">
                  <c:v>04/05</c:v>
                </c:pt>
                <c:pt idx="27">
                  <c:v>05/06</c:v>
                </c:pt>
                <c:pt idx="28">
                  <c:v>06/07</c:v>
                </c:pt>
                <c:pt idx="29">
                  <c:v>07/08</c:v>
                </c:pt>
                <c:pt idx="30">
                  <c:v>08/09</c:v>
                </c:pt>
                <c:pt idx="31">
                  <c:v>09/10</c:v>
                </c:pt>
                <c:pt idx="32">
                  <c:v>10/11</c:v>
                </c:pt>
                <c:pt idx="33">
                  <c:v>11/12</c:v>
                </c:pt>
                <c:pt idx="34">
                  <c:v>12/13</c:v>
                </c:pt>
                <c:pt idx="35">
                  <c:v>13/14</c:v>
                </c:pt>
                <c:pt idx="36">
                  <c:v>14/15</c:v>
                </c:pt>
                <c:pt idx="37">
                  <c:v>15/16</c:v>
                </c:pt>
              </c:strCache>
            </c:strRef>
          </c:cat>
          <c:val>
            <c:numRef>
              <c:f>'ESTAÇÃO DESCOBERTO'!$P$5:$P$42</c:f>
              <c:numCache>
                <c:formatCode>0.00</c:formatCode>
                <c:ptCount val="38"/>
                <c:pt idx="0">
                  <c:v>1251.9000021815298</c:v>
                </c:pt>
                <c:pt idx="1">
                  <c:v>1535.4000023379922</c:v>
                </c:pt>
                <c:pt idx="2">
                  <c:v>1322.0000021159651</c:v>
                </c:pt>
                <c:pt idx="3">
                  <c:v>1742.6999983042479</c:v>
                </c:pt>
                <c:pt idx="4">
                  <c:v>1784.0000034421682</c:v>
                </c:pt>
                <c:pt idx="5">
                  <c:v>1376.5000022202732</c:v>
                </c:pt>
                <c:pt idx="6">
                  <c:v>1268.8000009059908</c:v>
                </c:pt>
                <c:pt idx="7">
                  <c:v>1034.0000014185903</c:v>
                </c:pt>
                <c:pt idx="8">
                  <c:v>1356.5</c:v>
                </c:pt>
                <c:pt idx="9">
                  <c:v>1643.9</c:v>
                </c:pt>
                <c:pt idx="10">
                  <c:v>1370.6</c:v>
                </c:pt>
                <c:pt idx="11">
                  <c:v>1788.1000000000001</c:v>
                </c:pt>
                <c:pt idx="12">
                  <c:v>1428.3</c:v>
                </c:pt>
                <c:pt idx="13">
                  <c:v>1639.2</c:v>
                </c:pt>
                <c:pt idx="14">
                  <c:v>1366.6999999999998</c:v>
                </c:pt>
                <c:pt idx="15">
                  <c:v>1674.8</c:v>
                </c:pt>
                <c:pt idx="16">
                  <c:v>1300.7</c:v>
                </c:pt>
                <c:pt idx="17">
                  <c:v>1134.3</c:v>
                </c:pt>
                <c:pt idx="18">
                  <c:v>1299.7</c:v>
                </c:pt>
                <c:pt idx="19">
                  <c:v>1091.5999999999999</c:v>
                </c:pt>
                <c:pt idx="20">
                  <c:v>1437.2</c:v>
                </c:pt>
                <c:pt idx="21">
                  <c:v>1741.3999999999999</c:v>
                </c:pt>
                <c:pt idx="22">
                  <c:v>1445.1</c:v>
                </c:pt>
                <c:pt idx="23">
                  <c:v>1279.4000000000001</c:v>
                </c:pt>
                <c:pt idx="24">
                  <c:v>1324.3</c:v>
                </c:pt>
                <c:pt idx="25">
                  <c:v>1627.4</c:v>
                </c:pt>
                <c:pt idx="26">
                  <c:v>1370.3999999999999</c:v>
                </c:pt>
                <c:pt idx="27">
                  <c:v>1187.3</c:v>
                </c:pt>
                <c:pt idx="28">
                  <c:v>1420.1</c:v>
                </c:pt>
                <c:pt idx="29">
                  <c:v>1521.3999999999999</c:v>
                </c:pt>
                <c:pt idx="30">
                  <c:v>1457</c:v>
                </c:pt>
                <c:pt idx="31">
                  <c:v>1492.3000000000002</c:v>
                </c:pt>
                <c:pt idx="32">
                  <c:v>1410.8000000000002</c:v>
                </c:pt>
                <c:pt idx="33">
                  <c:v>1552.8000000000002</c:v>
                </c:pt>
                <c:pt idx="34">
                  <c:v>1557.7999999999997</c:v>
                </c:pt>
                <c:pt idx="35">
                  <c:v>1440.5499993324277</c:v>
                </c:pt>
                <c:pt idx="36">
                  <c:v>1240.01</c:v>
                </c:pt>
                <c:pt idx="37">
                  <c:v>1183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54566592"/>
        <c:axId val="154566976"/>
      </c:barChart>
      <c:lineChart>
        <c:grouping val="standard"/>
        <c:varyColors val="0"/>
        <c:ser>
          <c:idx val="1"/>
          <c:order val="1"/>
          <c:tx>
            <c:v>Média Histórica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'ESTAÇÃO BRAZLÂNDIA'!$A$13:$A$42</c:f>
              <c:strCache>
                <c:ptCount val="30"/>
                <c:pt idx="0">
                  <c:v>86/87</c:v>
                </c:pt>
                <c:pt idx="1">
                  <c:v>87/88</c:v>
                </c:pt>
                <c:pt idx="2">
                  <c:v>88/89</c:v>
                </c:pt>
                <c:pt idx="3">
                  <c:v>89/90</c:v>
                </c:pt>
                <c:pt idx="4">
                  <c:v>90/91</c:v>
                </c:pt>
                <c:pt idx="5">
                  <c:v>91/92</c:v>
                </c:pt>
                <c:pt idx="6">
                  <c:v>92/93</c:v>
                </c:pt>
                <c:pt idx="7">
                  <c:v>93/94</c:v>
                </c:pt>
                <c:pt idx="8">
                  <c:v>94/95</c:v>
                </c:pt>
                <c:pt idx="9">
                  <c:v>95/96</c:v>
                </c:pt>
                <c:pt idx="10">
                  <c:v>96/97</c:v>
                </c:pt>
                <c:pt idx="11">
                  <c:v>97/98</c:v>
                </c:pt>
                <c:pt idx="12">
                  <c:v>98/99</c:v>
                </c:pt>
                <c:pt idx="13">
                  <c:v>99/00</c:v>
                </c:pt>
                <c:pt idx="14">
                  <c:v>00/01</c:v>
                </c:pt>
                <c:pt idx="15">
                  <c:v>01/02</c:v>
                </c:pt>
                <c:pt idx="16">
                  <c:v>02/03</c:v>
                </c:pt>
                <c:pt idx="17">
                  <c:v>03/04</c:v>
                </c:pt>
                <c:pt idx="18">
                  <c:v>04/05</c:v>
                </c:pt>
                <c:pt idx="19">
                  <c:v>05/06</c:v>
                </c:pt>
                <c:pt idx="20">
                  <c:v>06/07</c:v>
                </c:pt>
                <c:pt idx="21">
                  <c:v>07/08</c:v>
                </c:pt>
                <c:pt idx="22">
                  <c:v>08/09</c:v>
                </c:pt>
                <c:pt idx="23">
                  <c:v>09/10</c:v>
                </c:pt>
                <c:pt idx="24">
                  <c:v>10/11</c:v>
                </c:pt>
                <c:pt idx="25">
                  <c:v>11/12</c:v>
                </c:pt>
                <c:pt idx="26">
                  <c:v>12/13</c:v>
                </c:pt>
                <c:pt idx="27">
                  <c:v>13/14</c:v>
                </c:pt>
                <c:pt idx="28">
                  <c:v>14/15</c:v>
                </c:pt>
                <c:pt idx="29">
                  <c:v>15/16</c:v>
                </c:pt>
              </c:strCache>
            </c:strRef>
          </c:cat>
          <c:val>
            <c:numRef>
              <c:f>'ESTAÇÃO BRAZLÂNDIA'!$P$5:$P$42</c:f>
              <c:numCache>
                <c:formatCode>_(* #,##0.00_);_(* \(#,##0.00\);_(* "-"??_);_(@_)</c:formatCode>
                <c:ptCount val="38"/>
                <c:pt idx="0">
                  <c:v>1471.39</c:v>
                </c:pt>
                <c:pt idx="1">
                  <c:v>1471.39</c:v>
                </c:pt>
                <c:pt idx="2">
                  <c:v>1471.39</c:v>
                </c:pt>
                <c:pt idx="3">
                  <c:v>1471.39</c:v>
                </c:pt>
                <c:pt idx="4">
                  <c:v>1471.39</c:v>
                </c:pt>
                <c:pt idx="5">
                  <c:v>1471.39</c:v>
                </c:pt>
                <c:pt idx="6">
                  <c:v>1471.39</c:v>
                </c:pt>
                <c:pt idx="7">
                  <c:v>1471.39</c:v>
                </c:pt>
                <c:pt idx="8">
                  <c:v>1471.39</c:v>
                </c:pt>
                <c:pt idx="9">
                  <c:v>1471.39</c:v>
                </c:pt>
                <c:pt idx="10">
                  <c:v>1471.39</c:v>
                </c:pt>
                <c:pt idx="11">
                  <c:v>1471.39</c:v>
                </c:pt>
                <c:pt idx="12">
                  <c:v>1471.39</c:v>
                </c:pt>
                <c:pt idx="13">
                  <c:v>1471.39</c:v>
                </c:pt>
                <c:pt idx="14">
                  <c:v>1471.39</c:v>
                </c:pt>
                <c:pt idx="15">
                  <c:v>1471.39</c:v>
                </c:pt>
                <c:pt idx="16">
                  <c:v>1471.39</c:v>
                </c:pt>
                <c:pt idx="17">
                  <c:v>1471.39</c:v>
                </c:pt>
                <c:pt idx="18">
                  <c:v>1471.39</c:v>
                </c:pt>
                <c:pt idx="19">
                  <c:v>1471.39</c:v>
                </c:pt>
                <c:pt idx="20">
                  <c:v>1471.39</c:v>
                </c:pt>
                <c:pt idx="21">
                  <c:v>1471.39</c:v>
                </c:pt>
                <c:pt idx="22">
                  <c:v>1471.39</c:v>
                </c:pt>
                <c:pt idx="23">
                  <c:v>1471.39</c:v>
                </c:pt>
                <c:pt idx="24">
                  <c:v>1471.39</c:v>
                </c:pt>
                <c:pt idx="25">
                  <c:v>1471.39</c:v>
                </c:pt>
                <c:pt idx="26">
                  <c:v>1471.39</c:v>
                </c:pt>
                <c:pt idx="27">
                  <c:v>1471.39</c:v>
                </c:pt>
                <c:pt idx="28">
                  <c:v>1471.39</c:v>
                </c:pt>
                <c:pt idx="29">
                  <c:v>1471.39</c:v>
                </c:pt>
                <c:pt idx="30">
                  <c:v>1471.39</c:v>
                </c:pt>
                <c:pt idx="31">
                  <c:v>1471.39</c:v>
                </c:pt>
                <c:pt idx="32">
                  <c:v>1471.39</c:v>
                </c:pt>
                <c:pt idx="33">
                  <c:v>1471.39</c:v>
                </c:pt>
                <c:pt idx="34">
                  <c:v>1471.39</c:v>
                </c:pt>
                <c:pt idx="35">
                  <c:v>1471.39</c:v>
                </c:pt>
                <c:pt idx="36">
                  <c:v>1471.39</c:v>
                </c:pt>
                <c:pt idx="37">
                  <c:v>1471.39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566592"/>
        <c:axId val="154566976"/>
      </c:lineChart>
      <c:lineChart>
        <c:grouping val="standard"/>
        <c:varyColors val="0"/>
        <c:ser>
          <c:idx val="2"/>
          <c:order val="2"/>
          <c:tx>
            <c:v>Entradas no Reservatório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</c:dPt>
          <c:cat>
            <c:strRef>
              <c:f>'ESTAÇÃO BRAZLÂNDIA'!$A$5:$A$42</c:f>
              <c:strCache>
                <c:ptCount val="38"/>
                <c:pt idx="0">
                  <c:v>78/79</c:v>
                </c:pt>
                <c:pt idx="1">
                  <c:v>79/80</c:v>
                </c:pt>
                <c:pt idx="2">
                  <c:v>80/81</c:v>
                </c:pt>
                <c:pt idx="3">
                  <c:v>81/82</c:v>
                </c:pt>
                <c:pt idx="4">
                  <c:v>82/83</c:v>
                </c:pt>
                <c:pt idx="5">
                  <c:v>83/84</c:v>
                </c:pt>
                <c:pt idx="6">
                  <c:v>84/85</c:v>
                </c:pt>
                <c:pt idx="7">
                  <c:v>85/86</c:v>
                </c:pt>
                <c:pt idx="8">
                  <c:v>86/87</c:v>
                </c:pt>
                <c:pt idx="9">
                  <c:v>87/88</c:v>
                </c:pt>
                <c:pt idx="10">
                  <c:v>88/89</c:v>
                </c:pt>
                <c:pt idx="11">
                  <c:v>89/90</c:v>
                </c:pt>
                <c:pt idx="12">
                  <c:v>90/91</c:v>
                </c:pt>
                <c:pt idx="13">
                  <c:v>91/92</c:v>
                </c:pt>
                <c:pt idx="14">
                  <c:v>92/93</c:v>
                </c:pt>
                <c:pt idx="15">
                  <c:v>93/94</c:v>
                </c:pt>
                <c:pt idx="16">
                  <c:v>94/95</c:v>
                </c:pt>
                <c:pt idx="17">
                  <c:v>95/96</c:v>
                </c:pt>
                <c:pt idx="18">
                  <c:v>96/97</c:v>
                </c:pt>
                <c:pt idx="19">
                  <c:v>97/98</c:v>
                </c:pt>
                <c:pt idx="20">
                  <c:v>98/99</c:v>
                </c:pt>
                <c:pt idx="21">
                  <c:v>99/00</c:v>
                </c:pt>
                <c:pt idx="22">
                  <c:v>00/01</c:v>
                </c:pt>
                <c:pt idx="23">
                  <c:v>01/02</c:v>
                </c:pt>
                <c:pt idx="24">
                  <c:v>02/03</c:v>
                </c:pt>
                <c:pt idx="25">
                  <c:v>03/04</c:v>
                </c:pt>
                <c:pt idx="26">
                  <c:v>04/05</c:v>
                </c:pt>
                <c:pt idx="27">
                  <c:v>05/06</c:v>
                </c:pt>
                <c:pt idx="28">
                  <c:v>06/07</c:v>
                </c:pt>
                <c:pt idx="29">
                  <c:v>07/08</c:v>
                </c:pt>
                <c:pt idx="30">
                  <c:v>08/09</c:v>
                </c:pt>
                <c:pt idx="31">
                  <c:v>09/10</c:v>
                </c:pt>
                <c:pt idx="32">
                  <c:v>10/11</c:v>
                </c:pt>
                <c:pt idx="33">
                  <c:v>11/12</c:v>
                </c:pt>
                <c:pt idx="34">
                  <c:v>12/13</c:v>
                </c:pt>
                <c:pt idx="35">
                  <c:v>13/14</c:v>
                </c:pt>
                <c:pt idx="36">
                  <c:v>14/15</c:v>
                </c:pt>
                <c:pt idx="37">
                  <c:v>15/16</c:v>
                </c:pt>
              </c:strCache>
            </c:strRef>
          </c:cat>
          <c:val>
            <c:numRef>
              <c:f>'ESTAÇÃO BRAZLÂNDIA'!$Q$5:$Q$42</c:f>
              <c:numCache>
                <c:formatCode>General</c:formatCode>
                <c:ptCount val="38"/>
                <c:pt idx="6">
                  <c:v>0</c:v>
                </c:pt>
                <c:pt idx="7">
                  <c:v>0</c:v>
                </c:pt>
                <c:pt idx="8">
                  <c:v>4.4872499999999995</c:v>
                </c:pt>
                <c:pt idx="9">
                  <c:v>6.5551666666666675</c:v>
                </c:pt>
                <c:pt idx="10">
                  <c:v>6.0429999999999993</c:v>
                </c:pt>
                <c:pt idx="11">
                  <c:v>8.3453333333333326</c:v>
                </c:pt>
                <c:pt idx="12">
                  <c:v>6.6490833333333335</c:v>
                </c:pt>
                <c:pt idx="13">
                  <c:v>7.580916666666667</c:v>
                </c:pt>
                <c:pt idx="14">
                  <c:v>7.5666666666666655</c:v>
                </c:pt>
                <c:pt idx="15">
                  <c:v>8.1130833333333339</c:v>
                </c:pt>
                <c:pt idx="16">
                  <c:v>6.2560833333333328</c:v>
                </c:pt>
                <c:pt idx="17">
                  <c:v>4.0233333333333325</c:v>
                </c:pt>
                <c:pt idx="18">
                  <c:v>6.5155000000000003</c:v>
                </c:pt>
                <c:pt idx="19">
                  <c:v>4.2541666666666673</c:v>
                </c:pt>
                <c:pt idx="20">
                  <c:v>4.7994166666666676</c:v>
                </c:pt>
                <c:pt idx="21">
                  <c:v>6.4158333333333344</c:v>
                </c:pt>
                <c:pt idx="22">
                  <c:v>6.280333333333334</c:v>
                </c:pt>
                <c:pt idx="23">
                  <c:v>7.1619166666666674</c:v>
                </c:pt>
                <c:pt idx="24">
                  <c:v>4.635416666666667</c:v>
                </c:pt>
                <c:pt idx="25">
                  <c:v>6.9977499999999999</c:v>
                </c:pt>
                <c:pt idx="26">
                  <c:v>6.8485000000000005</c:v>
                </c:pt>
                <c:pt idx="27">
                  <c:v>5.9630833333333335</c:v>
                </c:pt>
                <c:pt idx="28">
                  <c:v>6.628583333333335</c:v>
                </c:pt>
                <c:pt idx="29">
                  <c:v>6.4651666666666658</c:v>
                </c:pt>
                <c:pt idx="30">
                  <c:v>6.4608333333333325</c:v>
                </c:pt>
                <c:pt idx="31">
                  <c:v>5.8549999999999995</c:v>
                </c:pt>
                <c:pt idx="32">
                  <c:v>6.3898333333333319</c:v>
                </c:pt>
                <c:pt idx="33">
                  <c:v>7.0402499999999977</c:v>
                </c:pt>
                <c:pt idx="34">
                  <c:v>5.8635833333333318</c:v>
                </c:pt>
                <c:pt idx="35">
                  <c:v>6.0579999999999989</c:v>
                </c:pt>
                <c:pt idx="36">
                  <c:v>4.9139999999999997</c:v>
                </c:pt>
                <c:pt idx="37">
                  <c:v>4.048141666666667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567744"/>
        <c:axId val="154567360"/>
        <c:extLst>
          <c:ext xmlns:c15="http://schemas.microsoft.com/office/drawing/2012/chart" uri="{02D57815-91ED-43cb-92C2-25804820EDAC}">
            <c15:filteredLineSeries>
              <c15:ser>
                <c:idx val="4"/>
                <c:order val="4"/>
                <c:tx>
                  <c:v>1º trimestre</c:v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'ESTAÇÃO BRAZLÂNDIA'!$A$5:$A$42</c15:sqref>
                        </c15:formulaRef>
                      </c:ext>
                    </c:extLst>
                    <c:strCache>
                      <c:ptCount val="38"/>
                      <c:pt idx="0">
                        <c:v>78/79</c:v>
                      </c:pt>
                      <c:pt idx="1">
                        <c:v>79/80</c:v>
                      </c:pt>
                      <c:pt idx="2">
                        <c:v>80/81</c:v>
                      </c:pt>
                      <c:pt idx="3">
                        <c:v>81/82</c:v>
                      </c:pt>
                      <c:pt idx="4">
                        <c:v>82/83</c:v>
                      </c:pt>
                      <c:pt idx="5">
                        <c:v>83/84</c:v>
                      </c:pt>
                      <c:pt idx="6">
                        <c:v>84/85</c:v>
                      </c:pt>
                      <c:pt idx="7">
                        <c:v>85/86</c:v>
                      </c:pt>
                      <c:pt idx="8">
                        <c:v>86/87</c:v>
                      </c:pt>
                      <c:pt idx="9">
                        <c:v>87/88</c:v>
                      </c:pt>
                      <c:pt idx="10">
                        <c:v>88/89</c:v>
                      </c:pt>
                      <c:pt idx="11">
                        <c:v>89/90</c:v>
                      </c:pt>
                      <c:pt idx="12">
                        <c:v>90/91</c:v>
                      </c:pt>
                      <c:pt idx="13">
                        <c:v>91/92</c:v>
                      </c:pt>
                      <c:pt idx="14">
                        <c:v>92/93</c:v>
                      </c:pt>
                      <c:pt idx="15">
                        <c:v>93/94</c:v>
                      </c:pt>
                      <c:pt idx="16">
                        <c:v>94/95</c:v>
                      </c:pt>
                      <c:pt idx="17">
                        <c:v>95/96</c:v>
                      </c:pt>
                      <c:pt idx="18">
                        <c:v>96/97</c:v>
                      </c:pt>
                      <c:pt idx="19">
                        <c:v>97/98</c:v>
                      </c:pt>
                      <c:pt idx="20">
                        <c:v>98/99</c:v>
                      </c:pt>
                      <c:pt idx="21">
                        <c:v>99/00</c:v>
                      </c:pt>
                      <c:pt idx="22">
                        <c:v>00/01</c:v>
                      </c:pt>
                      <c:pt idx="23">
                        <c:v>01/02</c:v>
                      </c:pt>
                      <c:pt idx="24">
                        <c:v>02/03</c:v>
                      </c:pt>
                      <c:pt idx="25">
                        <c:v>03/04</c:v>
                      </c:pt>
                      <c:pt idx="26">
                        <c:v>04/05</c:v>
                      </c:pt>
                      <c:pt idx="27">
                        <c:v>05/06</c:v>
                      </c:pt>
                      <c:pt idx="28">
                        <c:v>06/07</c:v>
                      </c:pt>
                      <c:pt idx="29">
                        <c:v>07/08</c:v>
                      </c:pt>
                      <c:pt idx="30">
                        <c:v>08/09</c:v>
                      </c:pt>
                      <c:pt idx="31">
                        <c:v>09/10</c:v>
                      </c:pt>
                      <c:pt idx="32">
                        <c:v>10/11</c:v>
                      </c:pt>
                      <c:pt idx="33">
                        <c:v>11/12</c:v>
                      </c:pt>
                      <c:pt idx="34">
                        <c:v>12/13</c:v>
                      </c:pt>
                      <c:pt idx="35">
                        <c:v>13/14</c:v>
                      </c:pt>
                      <c:pt idx="36">
                        <c:v>14/15</c:v>
                      </c:pt>
                      <c:pt idx="37">
                        <c:v>15/16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'ESTAÇÃO BRAZLÂNDIA'!$R$5:$R$42</c15:sqref>
                        </c15:formulaRef>
                      </c:ext>
                    </c:extLst>
                    <c:numCache>
                      <c:formatCode>General</c:formatCode>
                      <c:ptCount val="38"/>
                      <c:pt idx="7">
                        <c:v>0</c:v>
                      </c:pt>
                      <c:pt idx="8">
                        <c:v>8.8733333333333295</c:v>
                      </c:pt>
                      <c:pt idx="9">
                        <c:v>7.0683333333333342</c:v>
                      </c:pt>
                      <c:pt idx="10">
                        <c:v>9.8350000000000009</c:v>
                      </c:pt>
                      <c:pt idx="11">
                        <c:v>9.3023333333333333</c:v>
                      </c:pt>
                      <c:pt idx="12">
                        <c:v>11.116333333333335</c:v>
                      </c:pt>
                      <c:pt idx="13">
                        <c:v>10.308666666666666</c:v>
                      </c:pt>
                      <c:pt idx="14">
                        <c:v>12.387333333333332</c:v>
                      </c:pt>
                      <c:pt idx="15">
                        <c:v>10.533999999999999</c:v>
                      </c:pt>
                      <c:pt idx="16">
                        <c:v>14.692000000000002</c:v>
                      </c:pt>
                      <c:pt idx="17">
                        <c:v>9.0789999999999988</c:v>
                      </c:pt>
                      <c:pt idx="18">
                        <c:v>5.4540000000000006</c:v>
                      </c:pt>
                      <c:pt idx="19">
                        <c:v>10.729666666666667</c:v>
                      </c:pt>
                      <c:pt idx="20">
                        <c:v>7.3090000000000002</c:v>
                      </c:pt>
                      <c:pt idx="21">
                        <c:v>7.7556666666666665</c:v>
                      </c:pt>
                      <c:pt idx="22">
                        <c:v>12.085666666666668</c:v>
                      </c:pt>
                      <c:pt idx="23">
                        <c:v>9.7443333333333335</c:v>
                      </c:pt>
                      <c:pt idx="24">
                        <c:v>13.148333333333333</c:v>
                      </c:pt>
                      <c:pt idx="25">
                        <c:v>7.7823333333333338</c:v>
                      </c:pt>
                      <c:pt idx="26">
                        <c:v>14.513666666666666</c:v>
                      </c:pt>
                      <c:pt idx="27">
                        <c:v>13.251333333333335</c:v>
                      </c:pt>
                      <c:pt idx="28">
                        <c:v>8.2706666666666653</c:v>
                      </c:pt>
                      <c:pt idx="29">
                        <c:v>11.829333333333333</c:v>
                      </c:pt>
                      <c:pt idx="30">
                        <c:v>11.402333333333333</c:v>
                      </c:pt>
                      <c:pt idx="31">
                        <c:v>9.7690000000000001</c:v>
                      </c:pt>
                      <c:pt idx="32">
                        <c:v>8.7720000000000002</c:v>
                      </c:pt>
                      <c:pt idx="33">
                        <c:v>10.500999999999999</c:v>
                      </c:pt>
                      <c:pt idx="34">
                        <c:v>11.310666666666668</c:v>
                      </c:pt>
                      <c:pt idx="35">
                        <c:v>9.5196666666666676</c:v>
                      </c:pt>
                      <c:pt idx="36">
                        <c:v>8.4186666666666667</c:v>
                      </c:pt>
                      <c:pt idx="37">
                        <c:v>6.5836666666666659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5"/>
                <c:order val="5"/>
                <c:tx>
                  <c:v>2º trim</c:v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'ESTAÇÃO BRAZLÂNDIA'!$A$5:$A$42</c15:sqref>
                        </c15:formulaRef>
                      </c:ext>
                    </c:extLst>
                    <c:strCache>
                      <c:ptCount val="38"/>
                      <c:pt idx="0">
                        <c:v>78/79</c:v>
                      </c:pt>
                      <c:pt idx="1">
                        <c:v>79/80</c:v>
                      </c:pt>
                      <c:pt idx="2">
                        <c:v>80/81</c:v>
                      </c:pt>
                      <c:pt idx="3">
                        <c:v>81/82</c:v>
                      </c:pt>
                      <c:pt idx="4">
                        <c:v>82/83</c:v>
                      </c:pt>
                      <c:pt idx="5">
                        <c:v>83/84</c:v>
                      </c:pt>
                      <c:pt idx="6">
                        <c:v>84/85</c:v>
                      </c:pt>
                      <c:pt idx="7">
                        <c:v>85/86</c:v>
                      </c:pt>
                      <c:pt idx="8">
                        <c:v>86/87</c:v>
                      </c:pt>
                      <c:pt idx="9">
                        <c:v>87/88</c:v>
                      </c:pt>
                      <c:pt idx="10">
                        <c:v>88/89</c:v>
                      </c:pt>
                      <c:pt idx="11">
                        <c:v>89/90</c:v>
                      </c:pt>
                      <c:pt idx="12">
                        <c:v>90/91</c:v>
                      </c:pt>
                      <c:pt idx="13">
                        <c:v>91/92</c:v>
                      </c:pt>
                      <c:pt idx="14">
                        <c:v>92/93</c:v>
                      </c:pt>
                      <c:pt idx="15">
                        <c:v>93/94</c:v>
                      </c:pt>
                      <c:pt idx="16">
                        <c:v>94/95</c:v>
                      </c:pt>
                      <c:pt idx="17">
                        <c:v>95/96</c:v>
                      </c:pt>
                      <c:pt idx="18">
                        <c:v>96/97</c:v>
                      </c:pt>
                      <c:pt idx="19">
                        <c:v>97/98</c:v>
                      </c:pt>
                      <c:pt idx="20">
                        <c:v>98/99</c:v>
                      </c:pt>
                      <c:pt idx="21">
                        <c:v>99/00</c:v>
                      </c:pt>
                      <c:pt idx="22">
                        <c:v>00/01</c:v>
                      </c:pt>
                      <c:pt idx="23">
                        <c:v>01/02</c:v>
                      </c:pt>
                      <c:pt idx="24">
                        <c:v>02/03</c:v>
                      </c:pt>
                      <c:pt idx="25">
                        <c:v>03/04</c:v>
                      </c:pt>
                      <c:pt idx="26">
                        <c:v>04/05</c:v>
                      </c:pt>
                      <c:pt idx="27">
                        <c:v>05/06</c:v>
                      </c:pt>
                      <c:pt idx="28">
                        <c:v>06/07</c:v>
                      </c:pt>
                      <c:pt idx="29">
                        <c:v>07/08</c:v>
                      </c:pt>
                      <c:pt idx="30">
                        <c:v>08/09</c:v>
                      </c:pt>
                      <c:pt idx="31">
                        <c:v>09/10</c:v>
                      </c:pt>
                      <c:pt idx="32">
                        <c:v>10/11</c:v>
                      </c:pt>
                      <c:pt idx="33">
                        <c:v>11/12</c:v>
                      </c:pt>
                      <c:pt idx="34">
                        <c:v>12/13</c:v>
                      </c:pt>
                      <c:pt idx="35">
                        <c:v>13/14</c:v>
                      </c:pt>
                      <c:pt idx="36">
                        <c:v>14/15</c:v>
                      </c:pt>
                      <c:pt idx="37">
                        <c:v>15/16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'ESTAÇÃO BRAZLÂNDIA'!$S$5:$S$42</c15:sqref>
                        </c15:formulaRef>
                      </c:ext>
                    </c:extLst>
                    <c:numCache>
                      <c:formatCode>General</c:formatCode>
                      <c:ptCount val="38"/>
                      <c:pt idx="7">
                        <c:v>0</c:v>
                      </c:pt>
                      <c:pt idx="8">
                        <c:v>4.2450000000000001</c:v>
                      </c:pt>
                      <c:pt idx="9">
                        <c:v>4.9716666666666667</c:v>
                      </c:pt>
                      <c:pt idx="10">
                        <c:v>7.0330000000000013</c:v>
                      </c:pt>
                      <c:pt idx="11">
                        <c:v>5.0720000000000001</c:v>
                      </c:pt>
                      <c:pt idx="12">
                        <c:v>6.7473333333333327</c:v>
                      </c:pt>
                      <c:pt idx="13">
                        <c:v>7.7660000000000009</c:v>
                      </c:pt>
                      <c:pt idx="14">
                        <c:v>8.902333333333333</c:v>
                      </c:pt>
                      <c:pt idx="15">
                        <c:v>6.2493333333333334</c:v>
                      </c:pt>
                      <c:pt idx="16">
                        <c:v>8.7409999999999997</c:v>
                      </c:pt>
                      <c:pt idx="17">
                        <c:v>7.2696666666666667</c:v>
                      </c:pt>
                      <c:pt idx="18">
                        <c:v>3.8520000000000003</c:v>
                      </c:pt>
                      <c:pt idx="19">
                        <c:v>8.2406666666666677</c:v>
                      </c:pt>
                      <c:pt idx="20">
                        <c:v>3.7370000000000001</c:v>
                      </c:pt>
                      <c:pt idx="21">
                        <c:v>4.1093333333333328</c:v>
                      </c:pt>
                      <c:pt idx="22">
                        <c:v>4.7983333333333329</c:v>
                      </c:pt>
                      <c:pt idx="23">
                        <c:v>5.1483333333333334</c:v>
                      </c:pt>
                      <c:pt idx="24">
                        <c:v>5.3186666666666671</c:v>
                      </c:pt>
                      <c:pt idx="25">
                        <c:v>5.5183333333333335</c:v>
                      </c:pt>
                      <c:pt idx="26">
                        <c:v>8.6306666666666665</c:v>
                      </c:pt>
                      <c:pt idx="27">
                        <c:v>7.0323333333333338</c:v>
                      </c:pt>
                      <c:pt idx="28">
                        <c:v>7.3836666666666675</c:v>
                      </c:pt>
                      <c:pt idx="29">
                        <c:v>4.910333333333333</c:v>
                      </c:pt>
                      <c:pt idx="30">
                        <c:v>7.274</c:v>
                      </c:pt>
                      <c:pt idx="31">
                        <c:v>7.8966666666666656</c:v>
                      </c:pt>
                      <c:pt idx="32">
                        <c:v>4.9340000000000002</c:v>
                      </c:pt>
                      <c:pt idx="33">
                        <c:v>5.4883333333333333</c:v>
                      </c:pt>
                      <c:pt idx="34">
                        <c:v>6.0106666666666664</c:v>
                      </c:pt>
                      <c:pt idx="35">
                        <c:v>5.8696666666666673</c:v>
                      </c:pt>
                      <c:pt idx="36">
                        <c:v>7.049666666666667</c:v>
                      </c:pt>
                      <c:pt idx="37">
                        <c:v>6.3776666666666664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6"/>
                <c:order val="6"/>
                <c:tx>
                  <c:v>3º Trim</c:v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'ESTAÇÃO BRAZLÂNDIA'!$A$5:$A$42</c15:sqref>
                        </c15:formulaRef>
                      </c:ext>
                    </c:extLst>
                    <c:strCache>
                      <c:ptCount val="38"/>
                      <c:pt idx="0">
                        <c:v>78/79</c:v>
                      </c:pt>
                      <c:pt idx="1">
                        <c:v>79/80</c:v>
                      </c:pt>
                      <c:pt idx="2">
                        <c:v>80/81</c:v>
                      </c:pt>
                      <c:pt idx="3">
                        <c:v>81/82</c:v>
                      </c:pt>
                      <c:pt idx="4">
                        <c:v>82/83</c:v>
                      </c:pt>
                      <c:pt idx="5">
                        <c:v>83/84</c:v>
                      </c:pt>
                      <c:pt idx="6">
                        <c:v>84/85</c:v>
                      </c:pt>
                      <c:pt idx="7">
                        <c:v>85/86</c:v>
                      </c:pt>
                      <c:pt idx="8">
                        <c:v>86/87</c:v>
                      </c:pt>
                      <c:pt idx="9">
                        <c:v>87/88</c:v>
                      </c:pt>
                      <c:pt idx="10">
                        <c:v>88/89</c:v>
                      </c:pt>
                      <c:pt idx="11">
                        <c:v>89/90</c:v>
                      </c:pt>
                      <c:pt idx="12">
                        <c:v>90/91</c:v>
                      </c:pt>
                      <c:pt idx="13">
                        <c:v>91/92</c:v>
                      </c:pt>
                      <c:pt idx="14">
                        <c:v>92/93</c:v>
                      </c:pt>
                      <c:pt idx="15">
                        <c:v>93/94</c:v>
                      </c:pt>
                      <c:pt idx="16">
                        <c:v>94/95</c:v>
                      </c:pt>
                      <c:pt idx="17">
                        <c:v>95/96</c:v>
                      </c:pt>
                      <c:pt idx="18">
                        <c:v>96/97</c:v>
                      </c:pt>
                      <c:pt idx="19">
                        <c:v>97/98</c:v>
                      </c:pt>
                      <c:pt idx="20">
                        <c:v>98/99</c:v>
                      </c:pt>
                      <c:pt idx="21">
                        <c:v>99/00</c:v>
                      </c:pt>
                      <c:pt idx="22">
                        <c:v>00/01</c:v>
                      </c:pt>
                      <c:pt idx="23">
                        <c:v>01/02</c:v>
                      </c:pt>
                      <c:pt idx="24">
                        <c:v>02/03</c:v>
                      </c:pt>
                      <c:pt idx="25">
                        <c:v>03/04</c:v>
                      </c:pt>
                      <c:pt idx="26">
                        <c:v>04/05</c:v>
                      </c:pt>
                      <c:pt idx="27">
                        <c:v>05/06</c:v>
                      </c:pt>
                      <c:pt idx="28">
                        <c:v>06/07</c:v>
                      </c:pt>
                      <c:pt idx="29">
                        <c:v>07/08</c:v>
                      </c:pt>
                      <c:pt idx="30">
                        <c:v>08/09</c:v>
                      </c:pt>
                      <c:pt idx="31">
                        <c:v>09/10</c:v>
                      </c:pt>
                      <c:pt idx="32">
                        <c:v>10/11</c:v>
                      </c:pt>
                      <c:pt idx="33">
                        <c:v>11/12</c:v>
                      </c:pt>
                      <c:pt idx="34">
                        <c:v>12/13</c:v>
                      </c:pt>
                      <c:pt idx="35">
                        <c:v>13/14</c:v>
                      </c:pt>
                      <c:pt idx="36">
                        <c:v>14/15</c:v>
                      </c:pt>
                      <c:pt idx="37">
                        <c:v>15/16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'ESTAÇÃO BRAZLÂNDIA'!$T$5:$T$42</c15:sqref>
                        </c15:formulaRef>
                      </c:ext>
                    </c:extLst>
                    <c:numCache>
                      <c:formatCode>General</c:formatCode>
                      <c:ptCount val="38"/>
                      <c:pt idx="7">
                        <c:v>0</c:v>
                      </c:pt>
                      <c:pt idx="8">
                        <c:v>2.5523333333333333</c:v>
                      </c:pt>
                      <c:pt idx="9">
                        <c:v>2.2456666666666667</c:v>
                      </c:pt>
                      <c:pt idx="10">
                        <c:v>3.2496666666666663</c:v>
                      </c:pt>
                      <c:pt idx="11">
                        <c:v>3.1759999999999997</c:v>
                      </c:pt>
                      <c:pt idx="12">
                        <c:v>4.2396666666666674</c:v>
                      </c:pt>
                      <c:pt idx="13">
                        <c:v>3.6010000000000004</c:v>
                      </c:pt>
                      <c:pt idx="14">
                        <c:v>4.211333333333334</c:v>
                      </c:pt>
                      <c:pt idx="15">
                        <c:v>3.4553333333333334</c:v>
                      </c:pt>
                      <c:pt idx="16">
                        <c:v>4.2699999999999996</c:v>
                      </c:pt>
                      <c:pt idx="17">
                        <c:v>3.0340000000000003</c:v>
                      </c:pt>
                      <c:pt idx="18">
                        <c:v>1.7793333333333334</c:v>
                      </c:pt>
                      <c:pt idx="19">
                        <c:v>3.2206666666666668</c:v>
                      </c:pt>
                      <c:pt idx="20">
                        <c:v>1.5163333333333331</c:v>
                      </c:pt>
                      <c:pt idx="21">
                        <c:v>1.8853333333333335</c:v>
                      </c:pt>
                      <c:pt idx="22">
                        <c:v>2.632333333333333</c:v>
                      </c:pt>
                      <c:pt idx="23">
                        <c:v>2.2476666666666665</c:v>
                      </c:pt>
                      <c:pt idx="24">
                        <c:v>2.6169999999999995</c:v>
                      </c:pt>
                      <c:pt idx="25">
                        <c:v>2.0213333333333332</c:v>
                      </c:pt>
                      <c:pt idx="26">
                        <c:v>2.928666666666667</c:v>
                      </c:pt>
                      <c:pt idx="27">
                        <c:v>3.081</c:v>
                      </c:pt>
                      <c:pt idx="28">
                        <c:v>3.0430000000000006</c:v>
                      </c:pt>
                      <c:pt idx="29">
                        <c:v>2.11</c:v>
                      </c:pt>
                      <c:pt idx="30">
                        <c:v>2.9083333333333337</c:v>
                      </c:pt>
                      <c:pt idx="31">
                        <c:v>3.4423333333333339</c:v>
                      </c:pt>
                      <c:pt idx="32">
                        <c:v>1.8733333333333331</c:v>
                      </c:pt>
                      <c:pt idx="33">
                        <c:v>2.2709999999999999</c:v>
                      </c:pt>
                      <c:pt idx="34">
                        <c:v>2.7580000000000005</c:v>
                      </c:pt>
                      <c:pt idx="35">
                        <c:v>2.4456666666666664</c:v>
                      </c:pt>
                      <c:pt idx="36">
                        <c:v>2.2706666666666671</c:v>
                      </c:pt>
                      <c:pt idx="37">
                        <c:v>2.3989999999999996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7"/>
                <c:order val="7"/>
                <c:tx>
                  <c:v>4º Trim</c:v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'ESTAÇÃO BRAZLÂNDIA'!$A$5:$A$42</c15:sqref>
                        </c15:formulaRef>
                      </c:ext>
                    </c:extLst>
                    <c:strCache>
                      <c:ptCount val="38"/>
                      <c:pt idx="0">
                        <c:v>78/79</c:v>
                      </c:pt>
                      <c:pt idx="1">
                        <c:v>79/80</c:v>
                      </c:pt>
                      <c:pt idx="2">
                        <c:v>80/81</c:v>
                      </c:pt>
                      <c:pt idx="3">
                        <c:v>81/82</c:v>
                      </c:pt>
                      <c:pt idx="4">
                        <c:v>82/83</c:v>
                      </c:pt>
                      <c:pt idx="5">
                        <c:v>83/84</c:v>
                      </c:pt>
                      <c:pt idx="6">
                        <c:v>84/85</c:v>
                      </c:pt>
                      <c:pt idx="7">
                        <c:v>85/86</c:v>
                      </c:pt>
                      <c:pt idx="8">
                        <c:v>86/87</c:v>
                      </c:pt>
                      <c:pt idx="9">
                        <c:v>87/88</c:v>
                      </c:pt>
                      <c:pt idx="10">
                        <c:v>88/89</c:v>
                      </c:pt>
                      <c:pt idx="11">
                        <c:v>89/90</c:v>
                      </c:pt>
                      <c:pt idx="12">
                        <c:v>90/91</c:v>
                      </c:pt>
                      <c:pt idx="13">
                        <c:v>91/92</c:v>
                      </c:pt>
                      <c:pt idx="14">
                        <c:v>92/93</c:v>
                      </c:pt>
                      <c:pt idx="15">
                        <c:v>93/94</c:v>
                      </c:pt>
                      <c:pt idx="16">
                        <c:v>94/95</c:v>
                      </c:pt>
                      <c:pt idx="17">
                        <c:v>95/96</c:v>
                      </c:pt>
                      <c:pt idx="18">
                        <c:v>96/97</c:v>
                      </c:pt>
                      <c:pt idx="19">
                        <c:v>97/98</c:v>
                      </c:pt>
                      <c:pt idx="20">
                        <c:v>98/99</c:v>
                      </c:pt>
                      <c:pt idx="21">
                        <c:v>99/00</c:v>
                      </c:pt>
                      <c:pt idx="22">
                        <c:v>00/01</c:v>
                      </c:pt>
                      <c:pt idx="23">
                        <c:v>01/02</c:v>
                      </c:pt>
                      <c:pt idx="24">
                        <c:v>02/03</c:v>
                      </c:pt>
                      <c:pt idx="25">
                        <c:v>03/04</c:v>
                      </c:pt>
                      <c:pt idx="26">
                        <c:v>04/05</c:v>
                      </c:pt>
                      <c:pt idx="27">
                        <c:v>05/06</c:v>
                      </c:pt>
                      <c:pt idx="28">
                        <c:v>06/07</c:v>
                      </c:pt>
                      <c:pt idx="29">
                        <c:v>07/08</c:v>
                      </c:pt>
                      <c:pt idx="30">
                        <c:v>08/09</c:v>
                      </c:pt>
                      <c:pt idx="31">
                        <c:v>09/10</c:v>
                      </c:pt>
                      <c:pt idx="32">
                        <c:v>10/11</c:v>
                      </c:pt>
                      <c:pt idx="33">
                        <c:v>11/12</c:v>
                      </c:pt>
                      <c:pt idx="34">
                        <c:v>12/13</c:v>
                      </c:pt>
                      <c:pt idx="35">
                        <c:v>13/14</c:v>
                      </c:pt>
                      <c:pt idx="36">
                        <c:v>14/15</c:v>
                      </c:pt>
                      <c:pt idx="37">
                        <c:v>15/16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'ESTAÇÃO BRAZLÂNDIA'!$U$5:$U$42</c15:sqref>
                        </c15:formulaRef>
                      </c:ext>
                    </c:extLst>
                    <c:numCache>
                      <c:formatCode>General</c:formatCode>
                      <c:ptCount val="38"/>
                      <c:pt idx="7">
                        <c:v>0</c:v>
                      </c:pt>
                      <c:pt idx="8">
                        <c:v>3.6313333333333335</c:v>
                      </c:pt>
                      <c:pt idx="9">
                        <c:v>6.3023333333333342</c:v>
                      </c:pt>
                      <c:pt idx="10">
                        <c:v>6.7663333333333329</c:v>
                      </c:pt>
                      <c:pt idx="11">
                        <c:v>11.588333333333333</c:v>
                      </c:pt>
                      <c:pt idx="12">
                        <c:v>4.6213333333333333</c:v>
                      </c:pt>
                      <c:pt idx="13">
                        <c:v>5.1126666666666667</c:v>
                      </c:pt>
                      <c:pt idx="14">
                        <c:v>9.7066666666666652</c:v>
                      </c:pt>
                      <c:pt idx="15">
                        <c:v>4.870333333333333</c:v>
                      </c:pt>
                      <c:pt idx="16">
                        <c:v>5.325333333333333</c:v>
                      </c:pt>
                      <c:pt idx="17">
                        <c:v>4.7336666666666671</c:v>
                      </c:pt>
                      <c:pt idx="18">
                        <c:v>4.2986666666666666</c:v>
                      </c:pt>
                      <c:pt idx="19">
                        <c:v>3.8606666666666669</c:v>
                      </c:pt>
                      <c:pt idx="20">
                        <c:v>5.6463333333333336</c:v>
                      </c:pt>
                      <c:pt idx="21">
                        <c:v>6.5756666666666659</c:v>
                      </c:pt>
                      <c:pt idx="22">
                        <c:v>7.660333333333333</c:v>
                      </c:pt>
                      <c:pt idx="23">
                        <c:v>7.6580000000000013</c:v>
                      </c:pt>
                      <c:pt idx="24">
                        <c:v>2.956</c:v>
                      </c:pt>
                      <c:pt idx="25">
                        <c:v>2.0619999999999998</c:v>
                      </c:pt>
                      <c:pt idx="26">
                        <c:v>4.1583333333333332</c:v>
                      </c:pt>
                      <c:pt idx="27">
                        <c:v>5.2719999999999994</c:v>
                      </c:pt>
                      <c:pt idx="28">
                        <c:v>7.2523333333333335</c:v>
                      </c:pt>
                      <c:pt idx="29">
                        <c:v>4.5916666666666659</c:v>
                      </c:pt>
                      <c:pt idx="30">
                        <c:v>5.085</c:v>
                      </c:pt>
                      <c:pt idx="31">
                        <c:v>7.1483333333333334</c:v>
                      </c:pt>
                      <c:pt idx="32">
                        <c:v>7.3986666666666663</c:v>
                      </c:pt>
                      <c:pt idx="33">
                        <c:v>8.2989999999999995</c:v>
                      </c:pt>
                      <c:pt idx="34">
                        <c:v>5.480666666666667</c:v>
                      </c:pt>
                      <c:pt idx="35">
                        <c:v>6.3873333333333333</c:v>
                      </c:pt>
                      <c:pt idx="36">
                        <c:v>4.355666666666667</c:v>
                      </c:pt>
                      <c:pt idx="37">
                        <c:v>3.1346666666666665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15456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4566976"/>
        <c:crosses val="autoZero"/>
        <c:auto val="1"/>
        <c:lblAlgn val="ctr"/>
        <c:lblOffset val="100"/>
        <c:noMultiLvlLbl val="0"/>
      </c:catAx>
      <c:valAx>
        <c:axId val="154566976"/>
        <c:scaling>
          <c:orientation val="minMax"/>
          <c:max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4566592"/>
        <c:crosses val="autoZero"/>
        <c:crossBetween val="between"/>
      </c:valAx>
      <c:valAx>
        <c:axId val="15456736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4567744"/>
        <c:crosses val="max"/>
        <c:crossBetween val="between"/>
      </c:valAx>
      <c:catAx>
        <c:axId val="154567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45673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811978273121096"/>
          <c:y val="0.94863371379094452"/>
          <c:w val="0.60911452739881189"/>
          <c:h val="3.78932315227752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0.10053</cdr:x>
      <cdr:y>0.45751</cdr:y>
    </cdr:from>
    <cdr:to>
      <cdr:x>0.23586</cdr:x>
      <cdr:y>0.50975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805372" y="2382243"/>
          <a:ext cx="1084207" cy="272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200" b="0"/>
            <a:t>50%(~125dias</a:t>
          </a:r>
          <a:r>
            <a:rPr lang="pt-BR" sz="1200" b="1"/>
            <a:t>)</a:t>
          </a:r>
        </a:p>
      </cdr:txBody>
    </cdr:sp>
  </cdr:relSizeAnchor>
  <cdr:relSizeAnchor xmlns:cdr="http://schemas.openxmlformats.org/drawingml/2006/chartDrawing">
    <cdr:from>
      <cdr:x>0.10346</cdr:x>
      <cdr:y>0.63526</cdr:y>
    </cdr:from>
    <cdr:to>
      <cdr:x>0.2388</cdr:x>
      <cdr:y>0.68749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828843" y="3307801"/>
          <a:ext cx="1084287" cy="2719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200" b="0"/>
            <a:t>20%(~50dias</a:t>
          </a:r>
          <a:r>
            <a:rPr lang="pt-BR" sz="1200" b="1"/>
            <a:t>)</a:t>
          </a:r>
        </a:p>
      </cdr:txBody>
    </cdr:sp>
  </cdr:relSizeAnchor>
  <cdr:relSizeAnchor xmlns:cdr="http://schemas.openxmlformats.org/drawingml/2006/chartDrawing">
    <cdr:from>
      <cdr:x>0.10093</cdr:x>
      <cdr:y>0.56547</cdr:y>
    </cdr:from>
    <cdr:to>
      <cdr:x>0.23627</cdr:x>
      <cdr:y>0.6177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808638" y="2944404"/>
          <a:ext cx="1084287" cy="2719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200" b="0"/>
            <a:t>30%(~75dias</a:t>
          </a:r>
          <a:r>
            <a:rPr lang="pt-BR" sz="1200" b="1"/>
            <a:t>)</a:t>
          </a:r>
        </a:p>
      </cdr:txBody>
    </cdr:sp>
  </cdr:relSizeAnchor>
  <cdr:relSizeAnchor xmlns:cdr="http://schemas.openxmlformats.org/drawingml/2006/chartDrawing">
    <cdr:from>
      <cdr:x>0.10499</cdr:x>
      <cdr:y>0.71111</cdr:y>
    </cdr:from>
    <cdr:to>
      <cdr:x>0.24032</cdr:x>
      <cdr:y>0.76335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841144" y="3702756"/>
          <a:ext cx="1084207" cy="272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200" b="0"/>
            <a:t>10%(~25dias)</a:t>
          </a:r>
        </a:p>
      </cdr:txBody>
    </cdr:sp>
  </cdr:relSizeAnchor>
  <cdr:relSizeAnchor xmlns:cdr="http://schemas.openxmlformats.org/drawingml/2006/chartDrawing">
    <cdr:from>
      <cdr:x>0.09723</cdr:x>
      <cdr:y>0.40787</cdr:y>
    </cdr:from>
    <cdr:to>
      <cdr:x>0.23256</cdr:x>
      <cdr:y>0.46011</cdr:y>
    </cdr:to>
    <cdr:sp macro="" textlink="">
      <cdr:nvSpPr>
        <cdr:cNvPr id="6" name="TextBox 6"/>
        <cdr:cNvSpPr txBox="1"/>
      </cdr:nvSpPr>
      <cdr:spPr>
        <a:xfrm xmlns:a="http://schemas.openxmlformats.org/drawingml/2006/main">
          <a:off x="778972" y="2123757"/>
          <a:ext cx="1084208" cy="272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200" b="0"/>
            <a:t>60%(~150dias</a:t>
          </a:r>
          <a:r>
            <a:rPr lang="pt-BR" sz="1200" b="1"/>
            <a:t>)</a:t>
          </a:r>
        </a:p>
      </cdr:txBody>
    </cdr:sp>
  </cdr:relSizeAnchor>
  <cdr:relSizeAnchor xmlns:cdr="http://schemas.openxmlformats.org/drawingml/2006/chartDrawing">
    <cdr:from>
      <cdr:x>0.10494</cdr:x>
      <cdr:y>0.79934</cdr:y>
    </cdr:from>
    <cdr:to>
      <cdr:x>0.3256</cdr:x>
      <cdr:y>0.85158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840752" y="4162143"/>
          <a:ext cx="1767836" cy="272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pt-BR" sz="1200" b="0"/>
            <a:t>Cota mínima operacional</a:t>
          </a:r>
        </a:p>
        <a:p xmlns:a="http://schemas.openxmlformats.org/drawingml/2006/main">
          <a:endParaRPr lang="pt-BR" sz="1200" b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1"/>
            <a:ext cx="12191999" cy="685799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7" name="bk object 17"/>
          <p:cNvSpPr/>
          <p:nvPr/>
        </p:nvSpPr>
        <p:spPr>
          <a:xfrm>
            <a:off x="0" y="1929383"/>
            <a:ext cx="12192000" cy="3355848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8" name="bk object 18"/>
          <p:cNvSpPr/>
          <p:nvPr/>
        </p:nvSpPr>
        <p:spPr>
          <a:xfrm>
            <a:off x="532384" y="262127"/>
            <a:ext cx="11090656" cy="1094232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098456" y="494538"/>
            <a:ext cx="1995085" cy="1969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0"/>
            <a:ext cx="85343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E6A64-934E-41D8-9B7D-6385BB44C9AF}" type="datetimeFigureOut">
              <a:rPr lang="pt-BR" smtClean="0"/>
              <a:t>23/09/2016</a:t>
            </a:fld>
            <a:endParaRPr lang="pt-BR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1E708-D132-4DFB-9E5E-2F0552022D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695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E6A64-934E-41D8-9B7D-6385BB44C9AF}" type="datetimeFigureOut">
              <a:rPr lang="pt-BR" smtClean="0"/>
              <a:t>23/09/2016</a:t>
            </a:fld>
            <a:endParaRPr lang="pt-BR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1E708-D132-4DFB-9E5E-2F0552022D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560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E6A64-934E-41D8-9B7D-6385BB44C9AF}" type="datetimeFigureOut">
              <a:rPr lang="pt-BR" smtClean="0"/>
              <a:t>23/09/2016</a:t>
            </a:fld>
            <a:endParaRPr lang="pt-BR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1E708-D132-4DFB-9E5E-2F0552022D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449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E6A64-934E-41D8-9B7D-6385BB44C9AF}" type="datetimeFigureOut">
              <a:rPr lang="pt-BR" smtClean="0"/>
              <a:t>23/09/2016</a:t>
            </a:fld>
            <a:endParaRPr lang="pt-BR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1E708-D132-4DFB-9E5E-2F0552022D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784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E6A64-934E-41D8-9B7D-6385BB44C9AF}" type="datetimeFigureOut">
              <a:rPr lang="pt-BR" smtClean="0"/>
              <a:t>23/09/2016</a:t>
            </a:fld>
            <a:endParaRPr lang="pt-BR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1E708-D132-4DFB-9E5E-2F0552022D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550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1"/>
            <a:ext cx="12191999" cy="6857997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21460" y="476884"/>
            <a:ext cx="9949077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15534" y="1422400"/>
            <a:ext cx="916093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E6A64-934E-41D8-9B7D-6385BB44C9AF}" type="datetimeFigureOut">
              <a:rPr lang="pt-BR" smtClean="0"/>
              <a:t>23/09/2016</a:t>
            </a:fld>
            <a:endParaRPr lang="pt-BR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1E708-D132-4DFB-9E5E-2F0552022D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512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6109" y="1112674"/>
            <a:ext cx="10138986" cy="270843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Sistemas Produtores de Água – CAESB</a:t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e</a:t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Disponibilidades Hídricas</a:t>
            </a:r>
            <a:br>
              <a:rPr lang="pt-BR" dirty="0" smtClean="0">
                <a:solidFill>
                  <a:schemeClr val="bg1"/>
                </a:solidFill>
              </a:rPr>
            </a:b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548511" y="5436474"/>
            <a:ext cx="5303520" cy="276999"/>
          </a:xfrm>
        </p:spPr>
        <p:txBody>
          <a:bodyPr/>
          <a:lstStyle/>
          <a:p>
            <a:pPr algn="ctr"/>
            <a:r>
              <a:rPr lang="pt-BR" dirty="0" smtClean="0"/>
              <a:t>Setembro/2016</a:t>
            </a:r>
          </a:p>
        </p:txBody>
      </p:sp>
    </p:spTree>
    <p:extLst>
      <p:ext uri="{BB962C8B-B14F-4D97-AF65-F5344CB8AC3E}">
        <p14:creationId xmlns:p14="http://schemas.microsoft.com/office/powerpoint/2010/main" val="72409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1555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4000" dirty="0" smtClean="0">
                <a:solidFill>
                  <a:schemeClr val="bg1"/>
                </a:solidFill>
              </a:rPr>
              <a:t>SISTEMA SOBRADINHO/PLANALTINA</a:t>
            </a:r>
            <a:endParaRPr lang="pt-BR" sz="4000" dirty="0">
              <a:solidFill>
                <a:schemeClr val="bg1"/>
              </a:solidFill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half" idx="3"/>
            <p:extLst>
              <p:ext uri="{D42A27DB-BD31-4B8C-83A1-F6EECF244321}">
                <p14:modId xmlns:p14="http://schemas.microsoft.com/office/powerpoint/2010/main" val="4106827077"/>
              </p:ext>
            </p:extLst>
          </p:nvPr>
        </p:nvGraphicFramePr>
        <p:xfrm>
          <a:off x="989149" y="4114801"/>
          <a:ext cx="10159457" cy="2690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1392"/>
                <a:gridCol w="2320533"/>
                <a:gridCol w="2676869"/>
                <a:gridCol w="2910663"/>
              </a:tblGrid>
              <a:tr h="470467">
                <a:tc gridSpan="4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Unidades de Tratamento de Água</a:t>
                      </a:r>
                      <a:r>
                        <a:rPr lang="pt-BR" baseline="0" dirty="0" smtClean="0"/>
                        <a:t> (ETA)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46633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Identificação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Tipo de Tratamento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Capacidade</a:t>
                      </a:r>
                      <a:r>
                        <a:rPr lang="pt-BR" b="1" baseline="0" dirty="0" smtClean="0"/>
                        <a:t> nominal (L/s)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Vazão Média Tratada</a:t>
                      </a:r>
                      <a:r>
                        <a:rPr lang="pt-BR" b="1" baseline="0" dirty="0" smtClean="0"/>
                        <a:t> - 2015</a:t>
                      </a:r>
                      <a:r>
                        <a:rPr lang="pt-BR" b="1" dirty="0" smtClean="0"/>
                        <a:t> (L/s)</a:t>
                      </a:r>
                      <a:endParaRPr lang="pt-BR" b="1" dirty="0"/>
                    </a:p>
                  </a:txBody>
                  <a:tcPr/>
                </a:tc>
              </a:tr>
              <a:tr h="41505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ETA Pipiripau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Convencional dupla filtração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600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343,3</a:t>
                      </a:r>
                      <a:endParaRPr lang="pt-BR" sz="1400" dirty="0"/>
                    </a:p>
                  </a:txBody>
                  <a:tcPr/>
                </a:tc>
              </a:tr>
              <a:tr h="399014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ETA Planaltina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Convencional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44,5</a:t>
                      </a:r>
                      <a:endParaRPr lang="pt-BR" sz="1400" dirty="0"/>
                    </a:p>
                  </a:txBody>
                  <a:tcPr/>
                </a:tc>
              </a:tr>
              <a:tr h="38297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ETA Contagem (sobradinho)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Convencional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160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103</a:t>
                      </a:r>
                      <a:endParaRPr lang="pt-BR" sz="1400" dirty="0"/>
                    </a:p>
                  </a:txBody>
                  <a:tcPr/>
                </a:tc>
              </a:tr>
              <a:tr h="38297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ETA Vale do Amanhecer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Convencional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54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32,1</a:t>
                      </a:r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77485359"/>
              </p:ext>
            </p:extLst>
          </p:nvPr>
        </p:nvGraphicFramePr>
        <p:xfrm>
          <a:off x="2589312" y="790275"/>
          <a:ext cx="7043973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404"/>
                <a:gridCol w="2205789"/>
                <a:gridCol w="3344780"/>
              </a:tblGrid>
              <a:tr h="319085">
                <a:tc gridSpan="3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Captações Superficiais em Operação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 smtClean="0"/>
                    </a:p>
                  </a:txBody>
                  <a:tcPr/>
                </a:tc>
              </a:tr>
              <a:tr h="319085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Identificação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Tipo de captação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Vazão Média Captada –</a:t>
                      </a:r>
                    </a:p>
                    <a:p>
                      <a:pPr algn="ctr"/>
                      <a:r>
                        <a:rPr lang="pt-BR" b="1" dirty="0" smtClean="0"/>
                        <a:t>2015 (L/s)</a:t>
                      </a:r>
                      <a:endParaRPr lang="pt-BR" b="1" dirty="0"/>
                    </a:p>
                  </a:txBody>
                  <a:tcPr/>
                </a:tc>
              </a:tr>
              <a:tr h="265904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Brejinho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Barragem de nível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29,6</a:t>
                      </a:r>
                      <a:endParaRPr lang="pt-BR" sz="1400" dirty="0"/>
                    </a:p>
                  </a:txBody>
                  <a:tcPr/>
                </a:tc>
              </a:tr>
              <a:tr h="265904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Contagem 1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Barragem de nível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70,9</a:t>
                      </a:r>
                    </a:p>
                  </a:txBody>
                  <a:tcPr/>
                </a:tc>
              </a:tr>
              <a:tr h="265904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Córrego Quinze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Barragem de nível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32,6</a:t>
                      </a:r>
                    </a:p>
                  </a:txBody>
                  <a:tcPr/>
                </a:tc>
              </a:tr>
              <a:tr h="265904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Corguinho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Barragem de nível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114,5</a:t>
                      </a:r>
                    </a:p>
                  </a:txBody>
                  <a:tcPr/>
                </a:tc>
              </a:tr>
              <a:tr h="265904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Fumal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Barragem de nível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121,9</a:t>
                      </a:r>
                    </a:p>
                  </a:txBody>
                  <a:tcPr/>
                </a:tc>
              </a:tr>
              <a:tr h="265904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Pipiripau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Barragem de nível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191,9</a:t>
                      </a:r>
                    </a:p>
                  </a:txBody>
                  <a:tcPr/>
                </a:tc>
              </a:tr>
              <a:tr h="265904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Paranoazinho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Barragem de nível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32,1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57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710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4000" dirty="0" smtClean="0">
                <a:solidFill>
                  <a:schemeClr val="bg1"/>
                </a:solidFill>
              </a:rPr>
              <a:t>SISTEMA SÃO SEBASTIÃO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444" y="677108"/>
            <a:ext cx="12215444" cy="6116724"/>
          </a:xfrm>
          <a:prstGeom prst="rect">
            <a:avLst/>
          </a:prstGeom>
        </p:spPr>
      </p:pic>
      <p:graphicFrame>
        <p:nvGraphicFramePr>
          <p:cNvPr id="7" name="Espaço Reservado para Conteúd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246088"/>
              </p:ext>
            </p:extLst>
          </p:nvPr>
        </p:nvGraphicFramePr>
        <p:xfrm>
          <a:off x="0" y="677108"/>
          <a:ext cx="234609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60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São Sebastião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Compl. Penit. Papuda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Espaço Reservado para Conteúd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0608934"/>
              </p:ext>
            </p:extLst>
          </p:nvPr>
        </p:nvGraphicFramePr>
        <p:xfrm>
          <a:off x="10050379" y="677108"/>
          <a:ext cx="2141621" cy="3317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1621"/>
              </a:tblGrid>
              <a:tr h="84178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Composição</a:t>
                      </a:r>
                      <a:r>
                        <a:rPr lang="pt-BR" baseline="0" dirty="0" smtClean="0"/>
                        <a:t> do Sistema</a:t>
                      </a:r>
                      <a:endParaRPr lang="pt-BR" dirty="0"/>
                    </a:p>
                  </a:txBody>
                  <a:tcPr/>
                </a:tc>
              </a:tr>
              <a:tr h="481017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 UTS</a:t>
                      </a:r>
                      <a:endParaRPr lang="pt-BR" dirty="0"/>
                    </a:p>
                  </a:txBody>
                  <a:tcPr/>
                </a:tc>
              </a:tr>
              <a:tr h="481017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 UCPs</a:t>
                      </a:r>
                      <a:endParaRPr lang="pt-BR" dirty="0"/>
                    </a:p>
                  </a:txBody>
                  <a:tcPr/>
                </a:tc>
              </a:tr>
              <a:tr h="481017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37 EPOs</a:t>
                      </a:r>
                      <a:endParaRPr lang="pt-BR" dirty="0"/>
                    </a:p>
                  </a:txBody>
                  <a:tcPr/>
                </a:tc>
              </a:tr>
              <a:tr h="103254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Vazão</a:t>
                      </a:r>
                      <a:r>
                        <a:rPr lang="pt-BR" baseline="0" dirty="0" smtClean="0"/>
                        <a:t> Média Tratada – 2015</a:t>
                      </a:r>
                    </a:p>
                    <a:p>
                      <a:pPr algn="ctr"/>
                      <a:r>
                        <a:rPr lang="pt-BR" baseline="0" dirty="0" smtClean="0"/>
                        <a:t> </a:t>
                      </a:r>
                      <a:r>
                        <a:rPr lang="pt-BR" b="1" baseline="0" dirty="0" smtClean="0"/>
                        <a:t>219 L/s</a:t>
                      </a:r>
                      <a:endParaRPr lang="pt-BR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8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1555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4000" dirty="0" smtClean="0">
                <a:solidFill>
                  <a:schemeClr val="bg1"/>
                </a:solidFill>
              </a:rPr>
              <a:t>Disponibilidades Hídricas</a:t>
            </a:r>
            <a:endParaRPr lang="pt-BR" sz="40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682146"/>
              </p:ext>
            </p:extLst>
          </p:nvPr>
        </p:nvGraphicFramePr>
        <p:xfrm>
          <a:off x="625642" y="962525"/>
          <a:ext cx="10555706" cy="3476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5907"/>
                <a:gridCol w="1233988"/>
                <a:gridCol w="699521"/>
                <a:gridCol w="809560"/>
                <a:gridCol w="741291"/>
                <a:gridCol w="1215798"/>
                <a:gridCol w="896017"/>
                <a:gridCol w="1139671"/>
                <a:gridCol w="1016078"/>
                <a:gridCol w="1235242"/>
                <a:gridCol w="1002633"/>
              </a:tblGrid>
              <a:tr h="5534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Sistema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Captações Superficiais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Q90 (L/s)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Q92 (L/s)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Q95 (L/s)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 smtClean="0">
                          <a:effectLst/>
                        </a:rPr>
                        <a:t>Julho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 smtClean="0">
                          <a:effectLst/>
                        </a:rPr>
                        <a:t>Agosto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 smtClean="0">
                          <a:effectLst/>
                        </a:rPr>
                        <a:t>Setembro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9882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Disponibilidade (L/s)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Qout</a:t>
                      </a:r>
                      <a:br>
                        <a:rPr lang="pt-BR" sz="1400" u="none" strike="noStrike">
                          <a:effectLst/>
                        </a:rPr>
                      </a:br>
                      <a:r>
                        <a:rPr lang="pt-BR" sz="1400" u="none" strike="noStrike">
                          <a:effectLst/>
                        </a:rPr>
                        <a:t>(L/s)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Disponibilidade (L/s)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Qout</a:t>
                      </a:r>
                      <a:br>
                        <a:rPr lang="pt-BR" sz="1400" u="none" strike="noStrike">
                          <a:effectLst/>
                        </a:rPr>
                      </a:br>
                      <a:r>
                        <a:rPr lang="pt-BR" sz="1400" u="none" strike="noStrike">
                          <a:effectLst/>
                        </a:rPr>
                        <a:t>(L/s)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Disponibilidade (L/s)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Qout</a:t>
                      </a:r>
                      <a:br>
                        <a:rPr lang="pt-BR" sz="1400" u="none" strike="noStrike">
                          <a:effectLst/>
                        </a:rPr>
                      </a:br>
                      <a:r>
                        <a:rPr lang="pt-BR" sz="1400" u="none" strike="noStrike">
                          <a:effectLst/>
                        </a:rPr>
                        <a:t>(L/s)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44828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Santa Maria / Torto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Bananal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1.220,0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 smtClean="0">
                          <a:effectLst/>
                        </a:rPr>
                        <a:t>1.050,0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 smtClean="0">
                          <a:effectLst/>
                        </a:rPr>
                        <a:t>1.034,0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689,0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740,0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677,0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650,0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636,0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600,0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9847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Cabeça de Veado</a:t>
                      </a:r>
                      <a:br>
                        <a:rPr lang="pt-BR" sz="1400" u="none" strike="noStrike">
                          <a:effectLst/>
                        </a:rPr>
                      </a:br>
                      <a:r>
                        <a:rPr lang="pt-BR" sz="1400" u="none" strike="noStrike">
                          <a:effectLst/>
                        </a:rPr>
                        <a:t>(1, 2, 3 e 4)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183,0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177,0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166,0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244,0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209,6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194,0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198,4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200,00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185,6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9847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Torto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791,0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731,0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673,0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385,0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1.647,0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339,0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1.647,0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310,0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1.647,0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482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Taquari (1 e 2)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23,0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22,0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20,0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19,0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13,6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18,0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10,5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17,0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10,5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57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1555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4000" dirty="0" smtClean="0">
                <a:solidFill>
                  <a:schemeClr val="bg1"/>
                </a:solidFill>
              </a:rPr>
              <a:t>Disponibilidades Hídricas</a:t>
            </a:r>
            <a:endParaRPr lang="pt-BR" sz="40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919233"/>
              </p:ext>
            </p:extLst>
          </p:nvPr>
        </p:nvGraphicFramePr>
        <p:xfrm>
          <a:off x="681791" y="1483568"/>
          <a:ext cx="10820397" cy="25375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1897"/>
                <a:gridCol w="1251491"/>
                <a:gridCol w="745958"/>
                <a:gridCol w="673768"/>
                <a:gridCol w="713874"/>
                <a:gridCol w="850232"/>
                <a:gridCol w="1050757"/>
                <a:gridCol w="930443"/>
                <a:gridCol w="962526"/>
                <a:gridCol w="898358"/>
                <a:gridCol w="930442"/>
                <a:gridCol w="1010651"/>
              </a:tblGrid>
              <a:tr h="5537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Sistema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Captações Superficiais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Q90 (L/s)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Q92 (L/s)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Q95 (L/s)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Q7,10 (L/s)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Jul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Ago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Set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82616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Disponibilidade (L/s)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Qout</a:t>
                      </a:r>
                      <a:br>
                        <a:rPr lang="pt-BR" sz="1600" u="none" strike="noStrike" dirty="0">
                          <a:effectLst/>
                        </a:rPr>
                      </a:br>
                      <a:r>
                        <a:rPr lang="pt-BR" sz="1600" u="none" strike="noStrike" dirty="0">
                          <a:effectLst/>
                        </a:rPr>
                        <a:t>(L/s)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Disponibilidade (L/s)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Qout</a:t>
                      </a:r>
                      <a:br>
                        <a:rPr lang="pt-BR" sz="1600" u="none" strike="noStrike">
                          <a:effectLst/>
                        </a:rPr>
                      </a:br>
                      <a:r>
                        <a:rPr lang="pt-BR" sz="1600" u="none" strike="noStrike">
                          <a:effectLst/>
                        </a:rPr>
                        <a:t>(L/s)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Disponibilidade (L/s)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Qout</a:t>
                      </a:r>
                      <a:br>
                        <a:rPr lang="pt-BR" sz="1600" u="none" strike="noStrike" dirty="0">
                          <a:effectLst/>
                        </a:rPr>
                      </a:br>
                      <a:r>
                        <a:rPr lang="pt-BR" sz="1600" u="none" strike="noStrike" dirty="0">
                          <a:effectLst/>
                        </a:rPr>
                        <a:t>(L/s)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6257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Brazlândia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Barrocão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155,0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68,0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127,0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80,0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94,0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103,0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89,0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103,0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84,0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103,0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318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Capão da Onça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41,0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115,0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35,0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24,0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43,0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49,0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42,0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41,0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37,0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41,0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84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1555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4000" dirty="0" smtClean="0">
                <a:solidFill>
                  <a:schemeClr val="bg1"/>
                </a:solidFill>
              </a:rPr>
              <a:t>Disponibilidades Hídricas</a:t>
            </a:r>
            <a:endParaRPr lang="pt-BR" sz="40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776881"/>
              </p:ext>
            </p:extLst>
          </p:nvPr>
        </p:nvGraphicFramePr>
        <p:xfrm>
          <a:off x="802106" y="1247658"/>
          <a:ext cx="10667998" cy="38003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2039"/>
                <a:gridCol w="1440785"/>
                <a:gridCol w="608297"/>
                <a:gridCol w="600009"/>
                <a:gridCol w="633846"/>
                <a:gridCol w="789709"/>
                <a:gridCol w="1249384"/>
                <a:gridCol w="915107"/>
                <a:gridCol w="952782"/>
                <a:gridCol w="1100024"/>
                <a:gridCol w="981060"/>
                <a:gridCol w="774956"/>
              </a:tblGrid>
              <a:tr h="4608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Sistema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Captações Superficiais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Q90 (L/s)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Q92 (L/s)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Q95 (L/s)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Q7,10 (L/s)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Jul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Ago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Set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336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Disponibilidade (L/s)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Qout</a:t>
                      </a:r>
                      <a:br>
                        <a:rPr lang="pt-BR" sz="1400" u="none" strike="noStrike">
                          <a:effectLst/>
                        </a:rPr>
                      </a:br>
                      <a:r>
                        <a:rPr lang="pt-BR" sz="1400" u="none" strike="noStrike">
                          <a:effectLst/>
                        </a:rPr>
                        <a:t>(L/s)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Disponibilidade (L/s)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Qout</a:t>
                      </a:r>
                      <a:br>
                        <a:rPr lang="pt-BR" sz="1400" u="none" strike="noStrike">
                          <a:effectLst/>
                        </a:rPr>
                      </a:br>
                      <a:r>
                        <a:rPr lang="pt-BR" sz="1400" u="none" strike="noStrike">
                          <a:effectLst/>
                        </a:rPr>
                        <a:t>(L/s)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Disponibilidade (L/s)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Qout</a:t>
                      </a:r>
                      <a:br>
                        <a:rPr lang="pt-BR" sz="1400" u="none" strike="noStrike" dirty="0">
                          <a:effectLst/>
                        </a:rPr>
                      </a:br>
                      <a:r>
                        <a:rPr lang="pt-BR" sz="1400" u="none" strike="noStrike" dirty="0">
                          <a:effectLst/>
                        </a:rPr>
                        <a:t>(L/s)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23539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Sobradinho / Planaltina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Brejinho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65,0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60,0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46,0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59,00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74,00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62,00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74,00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62,00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68,00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4494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Corguinho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66,0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63,0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57,0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44,0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56,72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76,00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51,78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66,00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41,92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59,00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2353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Fumal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207,0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205,0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191,0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168,0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199,00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228,00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182,00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224,00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176,00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208,00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2353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Mestre d'Armas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155,0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146,0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123,0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115,0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123,00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80,00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127,00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80,00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117,00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80,00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2353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Pipiripau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1.088,0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735,0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413,0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435,00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400,00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351,00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400,00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297,00/</a:t>
                      </a:r>
                    </a:p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247,0/</a:t>
                      </a:r>
                    </a:p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190,0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380,00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2353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Paranoazinho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43,0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41,0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37,0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26,0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31,09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68,00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26,65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68,00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28,13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68,00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2353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Quinze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167,0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149,0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137,0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110,0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134,25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60,00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106,76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60,00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93,02</a:t>
                      </a:r>
                    </a:p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30,0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60,00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01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1555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4000" dirty="0" smtClean="0">
                <a:solidFill>
                  <a:schemeClr val="bg1"/>
                </a:solidFill>
              </a:rPr>
              <a:t>Disponibilidades Hídricas</a:t>
            </a:r>
            <a:endParaRPr lang="pt-BR" sz="4000" dirty="0">
              <a:solidFill>
                <a:schemeClr val="bg1"/>
              </a:solidFill>
            </a:endParaRP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1113"/>
              </p:ext>
            </p:extLst>
          </p:nvPr>
        </p:nvGraphicFramePr>
        <p:xfrm>
          <a:off x="1052512" y="910069"/>
          <a:ext cx="9379961" cy="4701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80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1555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4000" dirty="0" smtClean="0">
                <a:solidFill>
                  <a:schemeClr val="bg1"/>
                </a:solidFill>
              </a:rPr>
              <a:t>Disponibilidades Hídricas</a:t>
            </a:r>
            <a:endParaRPr lang="pt-BR" sz="4000" dirty="0">
              <a:solidFill>
                <a:schemeClr val="bg1"/>
              </a:solidFill>
            </a:endParaRP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3269271"/>
              </p:ext>
            </p:extLst>
          </p:nvPr>
        </p:nvGraphicFramePr>
        <p:xfrm>
          <a:off x="883226" y="970252"/>
          <a:ext cx="9912929" cy="4443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1978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1555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4000" dirty="0" smtClean="0">
                <a:solidFill>
                  <a:schemeClr val="bg1"/>
                </a:solidFill>
              </a:rPr>
              <a:t>Disponibilidades Hídricas</a:t>
            </a:r>
            <a:endParaRPr lang="pt-BR" sz="4000" dirty="0">
              <a:solidFill>
                <a:schemeClr val="bg1"/>
              </a:solidFill>
            </a:endParaRP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0673264"/>
              </p:ext>
            </p:extLst>
          </p:nvPr>
        </p:nvGraphicFramePr>
        <p:xfrm>
          <a:off x="1484168" y="1201881"/>
          <a:ext cx="9104168" cy="4263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0791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1555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4000" dirty="0" smtClean="0">
                <a:solidFill>
                  <a:schemeClr val="bg1"/>
                </a:solidFill>
              </a:rPr>
              <a:t>Disponibilidades Hídricas</a:t>
            </a:r>
            <a:endParaRPr lang="pt-BR" sz="4000" dirty="0">
              <a:solidFill>
                <a:schemeClr val="bg1"/>
              </a:solidFill>
            </a:endParaRPr>
          </a:p>
        </p:txBody>
      </p:sp>
      <p:graphicFrame>
        <p:nvGraphicFramePr>
          <p:cNvPr id="3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4453032"/>
              </p:ext>
            </p:extLst>
          </p:nvPr>
        </p:nvGraphicFramePr>
        <p:xfrm>
          <a:off x="1566429" y="704662"/>
          <a:ext cx="8796771" cy="5800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550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559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Precipitação – Série </a:t>
            </a:r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Histórica</a:t>
            </a:r>
            <a:b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(Estação Brazlândia e Descoberto)</a:t>
            </a:r>
          </a:p>
        </p:txBody>
      </p:sp>
      <p:graphicFrame>
        <p:nvGraphicFramePr>
          <p:cNvPr id="6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4833620"/>
              </p:ext>
            </p:extLst>
          </p:nvPr>
        </p:nvGraphicFramePr>
        <p:xfrm>
          <a:off x="1078246" y="775597"/>
          <a:ext cx="9686005" cy="5565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86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1555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4000" dirty="0" smtClean="0">
                <a:solidFill>
                  <a:schemeClr val="bg1"/>
                </a:solidFill>
              </a:rPr>
              <a:t>SISTEMAS PRODUTORES DE ÁGUA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515534" y="1422400"/>
            <a:ext cx="9160933" cy="275771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5554"/>
            <a:ext cx="12158364" cy="6186300"/>
          </a:xfrm>
          <a:prstGeom prst="rect">
            <a:avLst/>
          </a:prstGeom>
        </p:spPr>
      </p:pic>
      <p:graphicFrame>
        <p:nvGraphicFramePr>
          <p:cNvPr id="5" name="Espaço Reservado para Conteúd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4811151"/>
              </p:ext>
            </p:extLst>
          </p:nvPr>
        </p:nvGraphicFramePr>
        <p:xfrm>
          <a:off x="8917860" y="615551"/>
          <a:ext cx="3240504" cy="5511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252"/>
                <a:gridCol w="1620252"/>
              </a:tblGrid>
              <a:tr h="706046"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Características dos Sistemas</a:t>
                      </a:r>
                      <a:r>
                        <a:rPr lang="pt-BR" baseline="0" dirty="0" smtClean="0"/>
                        <a:t> de Abastecimento de Água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63880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Sistemas produtores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5</a:t>
                      </a:r>
                      <a:endParaRPr lang="pt-BR" sz="1600" dirty="0"/>
                    </a:p>
                  </a:txBody>
                  <a:tcPr/>
                </a:tc>
              </a:tr>
              <a:tr h="63880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Capacidade de produção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9.506,1 L/s</a:t>
                      </a:r>
                      <a:endParaRPr lang="pt-BR" sz="1600" dirty="0"/>
                    </a:p>
                  </a:txBody>
                  <a:tcPr/>
                </a:tc>
              </a:tr>
              <a:tr h="63880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Captações</a:t>
                      </a:r>
                      <a:r>
                        <a:rPr lang="pt-BR" sz="1600" baseline="0" dirty="0" smtClean="0"/>
                        <a:t> superficiais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24</a:t>
                      </a:r>
                      <a:endParaRPr lang="pt-BR" sz="1600" dirty="0"/>
                    </a:p>
                  </a:txBody>
                  <a:tcPr/>
                </a:tc>
              </a:tr>
              <a:tr h="63880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Captações subterrâneas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114</a:t>
                      </a:r>
                      <a:endParaRPr lang="pt-BR" sz="1600" dirty="0"/>
                    </a:p>
                  </a:txBody>
                  <a:tcPr/>
                </a:tc>
              </a:tr>
              <a:tr h="43851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ETAs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</a:t>
                      </a:r>
                      <a:endParaRPr lang="pt-BR" sz="1600" dirty="0"/>
                    </a:p>
                  </a:txBody>
                  <a:tcPr/>
                </a:tc>
              </a:tr>
              <a:tr h="533905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UTS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17</a:t>
                      </a:r>
                      <a:endParaRPr lang="pt-BR" sz="1600" dirty="0"/>
                    </a:p>
                  </a:txBody>
                  <a:tcPr/>
                </a:tc>
              </a:tr>
              <a:tr h="63880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Cloração de poços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39</a:t>
                      </a:r>
                      <a:endParaRPr lang="pt-BR" sz="1600" dirty="0"/>
                    </a:p>
                  </a:txBody>
                  <a:tcPr/>
                </a:tc>
              </a:tr>
              <a:tr h="63880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Índice de atendimento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98,04%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32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1555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4000" dirty="0" smtClean="0">
                <a:solidFill>
                  <a:schemeClr val="bg1"/>
                </a:solidFill>
              </a:rPr>
              <a:t>Disponibilidades Hídricas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6851" y="954506"/>
            <a:ext cx="99822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800" b="1" dirty="0" smtClean="0"/>
              <a:t>Reservatório Descoberto: </a:t>
            </a:r>
          </a:p>
          <a:p>
            <a:r>
              <a:rPr lang="pt-BR" sz="2800" dirty="0"/>
              <a:t>	</a:t>
            </a:r>
            <a:r>
              <a:rPr lang="pt-BR" sz="2800" dirty="0" smtClean="0"/>
              <a:t>- Uso do volume </a:t>
            </a:r>
            <a:r>
              <a:rPr lang="pt-BR" sz="2800" dirty="0"/>
              <a:t>morto (</a:t>
            </a:r>
            <a:r>
              <a:rPr lang="pt-BR" sz="2800" dirty="0" smtClean="0"/>
              <a:t>13,7 </a:t>
            </a:r>
            <a:r>
              <a:rPr lang="pt-BR" sz="2800" dirty="0" smtClean="0"/>
              <a:t>hm³) ~ 34 dias</a:t>
            </a:r>
          </a:p>
          <a:p>
            <a:r>
              <a:rPr lang="pt-BR" sz="2800" dirty="0"/>
              <a:t>	- Volume útil (</a:t>
            </a:r>
            <a:r>
              <a:rPr lang="pt-BR" sz="2800" dirty="0" smtClean="0"/>
              <a:t>72,29 </a:t>
            </a:r>
            <a:r>
              <a:rPr lang="pt-BR" sz="2800" dirty="0" smtClean="0"/>
              <a:t>hm³)</a:t>
            </a:r>
          </a:p>
          <a:p>
            <a:endParaRPr lang="pt-BR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800" b="1" dirty="0" smtClean="0"/>
              <a:t>Datas estimadas para atingimento dos volumes:</a:t>
            </a:r>
          </a:p>
          <a:p>
            <a:pPr lvl="1"/>
            <a:r>
              <a:rPr lang="pt-BR" sz="2800" dirty="0" smtClean="0"/>
              <a:t>	- 30%: </a:t>
            </a:r>
            <a:r>
              <a:rPr lang="pt-BR" sz="2800" dirty="0" smtClean="0"/>
              <a:t>	04/10/2016 </a:t>
            </a:r>
            <a:endParaRPr lang="pt-BR" sz="2800" dirty="0" smtClean="0"/>
          </a:p>
          <a:p>
            <a:pPr lvl="1"/>
            <a:r>
              <a:rPr lang="pt-BR" sz="2800" dirty="0"/>
              <a:t>	</a:t>
            </a:r>
            <a:r>
              <a:rPr lang="pt-BR" sz="2800" dirty="0" smtClean="0"/>
              <a:t>- 20%: </a:t>
            </a:r>
            <a:r>
              <a:rPr lang="pt-BR" sz="2800" dirty="0" smtClean="0"/>
              <a:t>	26/10/2016</a:t>
            </a:r>
            <a:endParaRPr lang="pt-BR" sz="2800" dirty="0" smtClean="0"/>
          </a:p>
          <a:p>
            <a:r>
              <a:rPr lang="pt-BR" sz="28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800" b="1" dirty="0" smtClean="0"/>
              <a:t>Ações previstas após atingimento da “situação de restrição”:</a:t>
            </a:r>
          </a:p>
          <a:p>
            <a:r>
              <a:rPr lang="pt-BR" sz="2800" dirty="0"/>
              <a:t>	</a:t>
            </a:r>
            <a:r>
              <a:rPr lang="pt-BR" sz="2800" dirty="0" smtClean="0"/>
              <a:t>- Racionamento na área de abrangência do Sist. Descoberto </a:t>
            </a:r>
          </a:p>
          <a:p>
            <a:endParaRPr lang="pt-BR" sz="2800" dirty="0"/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81809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1555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4000" dirty="0" smtClean="0">
                <a:solidFill>
                  <a:schemeClr val="bg1"/>
                </a:solidFill>
              </a:rPr>
              <a:t>Novos Sistemas Produtores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1284" y="914400"/>
            <a:ext cx="96894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800" b="1" dirty="0" smtClean="0"/>
              <a:t>Sistema Bananal: </a:t>
            </a:r>
          </a:p>
          <a:p>
            <a:r>
              <a:rPr lang="pt-BR" sz="2800" b="1" dirty="0"/>
              <a:t>	</a:t>
            </a:r>
            <a:r>
              <a:rPr lang="pt-BR" sz="2800" b="1" dirty="0" smtClean="0"/>
              <a:t>- </a:t>
            </a:r>
            <a:r>
              <a:rPr lang="pt-BR" sz="2800" dirty="0" smtClean="0"/>
              <a:t>Início de execução em Setembro/2016</a:t>
            </a:r>
          </a:p>
          <a:p>
            <a:r>
              <a:rPr lang="pt-BR" sz="2800" dirty="0"/>
              <a:t>	</a:t>
            </a:r>
            <a:r>
              <a:rPr lang="pt-BR" sz="2800" dirty="0" smtClean="0"/>
              <a:t>- Prazo de obra 14 meses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800" b="1" dirty="0" smtClean="0"/>
              <a:t>Sistema Corumbá IV: </a:t>
            </a:r>
          </a:p>
          <a:p>
            <a:r>
              <a:rPr lang="pt-BR" sz="2800" dirty="0"/>
              <a:t>	</a:t>
            </a:r>
            <a:r>
              <a:rPr lang="pt-BR" sz="2800" dirty="0" smtClean="0"/>
              <a:t>- Em execução</a:t>
            </a:r>
          </a:p>
          <a:p>
            <a:r>
              <a:rPr lang="pt-BR" sz="2800" dirty="0"/>
              <a:t>	</a:t>
            </a:r>
            <a:r>
              <a:rPr lang="pt-BR" sz="2800" dirty="0" smtClean="0"/>
              <a:t>- Previsão de finallização em 2018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800" b="1" dirty="0" smtClean="0"/>
              <a:t>Sistema Paranoá: </a:t>
            </a:r>
          </a:p>
          <a:p>
            <a:r>
              <a:rPr lang="pt-BR" sz="2800" dirty="0"/>
              <a:t>	</a:t>
            </a:r>
            <a:r>
              <a:rPr lang="pt-BR" sz="2800" dirty="0" smtClean="0"/>
              <a:t>- Obras licitadas aguardando liberação de recurso pelo  	Governo Federal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78742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1555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4000" dirty="0" smtClean="0">
                <a:solidFill>
                  <a:schemeClr val="bg1"/>
                </a:solidFill>
              </a:rPr>
              <a:t>Novos Sistemas Produtores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8905" y="1147010"/>
            <a:ext cx="84541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800" b="1" dirty="0" smtClean="0"/>
              <a:t> Revitalização das Captações do Gama (Q=240 L/s): </a:t>
            </a:r>
          </a:p>
          <a:p>
            <a:r>
              <a:rPr lang="pt-BR" sz="2800" dirty="0"/>
              <a:t>	</a:t>
            </a:r>
            <a:r>
              <a:rPr lang="pt-BR" sz="2800" dirty="0" smtClean="0"/>
              <a:t>- Crispim, Alagado, Ponte de Terra, Olhos d’água</a:t>
            </a:r>
          </a:p>
          <a:p>
            <a:r>
              <a:rPr lang="pt-BR" sz="2800" dirty="0"/>
              <a:t>	</a:t>
            </a:r>
            <a:r>
              <a:rPr lang="pt-BR" sz="2800" dirty="0" smtClean="0"/>
              <a:t>- Prazo para implantação ~12 meses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800" b="1" dirty="0" smtClean="0"/>
              <a:t> Implantação do </a:t>
            </a:r>
            <a:r>
              <a:rPr lang="pt-BR" sz="2800" b="1" dirty="0"/>
              <a:t>S</a:t>
            </a:r>
            <a:r>
              <a:rPr lang="pt-BR" sz="2800" b="1" dirty="0" smtClean="0"/>
              <a:t>istema Taguara (Q=120 L/s): </a:t>
            </a:r>
          </a:p>
          <a:p>
            <a:r>
              <a:rPr lang="pt-BR" sz="2800" dirty="0"/>
              <a:t>	</a:t>
            </a:r>
            <a:r>
              <a:rPr lang="pt-BR" sz="2800" dirty="0" smtClean="0"/>
              <a:t>- Prazo para implantação ~12 meses</a:t>
            </a:r>
          </a:p>
        </p:txBody>
      </p:sp>
    </p:spTree>
    <p:extLst>
      <p:ext uri="{BB962C8B-B14F-4D97-AF65-F5344CB8AC3E}">
        <p14:creationId xmlns:p14="http://schemas.microsoft.com/office/powerpoint/2010/main" val="84473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1555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4000" dirty="0" smtClean="0">
                <a:solidFill>
                  <a:schemeClr val="bg1"/>
                </a:solidFill>
              </a:rPr>
              <a:t>SISTEMA TORTO/SANTA MARIA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515534" y="1422400"/>
            <a:ext cx="9160933" cy="275771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34" y="615552"/>
            <a:ext cx="12157766" cy="6242448"/>
          </a:xfrm>
          <a:prstGeom prst="rect">
            <a:avLst/>
          </a:prstGeom>
        </p:spPr>
      </p:pic>
      <p:graphicFrame>
        <p:nvGraphicFramePr>
          <p:cNvPr id="6" name="Espaço Reservado para Conteúd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6427813"/>
              </p:ext>
            </p:extLst>
          </p:nvPr>
        </p:nvGraphicFramePr>
        <p:xfrm>
          <a:off x="9934450" y="615549"/>
          <a:ext cx="2223316" cy="3402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316"/>
              </a:tblGrid>
              <a:tr h="882259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Composição</a:t>
                      </a:r>
                      <a:r>
                        <a:rPr lang="pt-BR" baseline="0" dirty="0" smtClean="0"/>
                        <a:t> do Sistema</a:t>
                      </a:r>
                      <a:endParaRPr lang="pt-BR" dirty="0"/>
                    </a:p>
                  </a:txBody>
                  <a:tcPr/>
                </a:tc>
              </a:tr>
              <a:tr h="50414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 captações</a:t>
                      </a:r>
                      <a:endParaRPr lang="pt-BR" dirty="0"/>
                    </a:p>
                  </a:txBody>
                  <a:tcPr/>
                </a:tc>
              </a:tr>
              <a:tr h="50414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 ETA</a:t>
                      </a:r>
                      <a:endParaRPr lang="pt-BR" dirty="0"/>
                    </a:p>
                  </a:txBody>
                  <a:tcPr/>
                </a:tc>
              </a:tr>
              <a:tr h="50414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 UTS</a:t>
                      </a:r>
                      <a:endParaRPr lang="pt-BR" dirty="0"/>
                    </a:p>
                  </a:txBody>
                  <a:tcPr/>
                </a:tc>
              </a:tr>
              <a:tr h="50414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 UCPs</a:t>
                      </a:r>
                      <a:endParaRPr lang="pt-BR" dirty="0"/>
                    </a:p>
                  </a:txBody>
                  <a:tcPr/>
                </a:tc>
              </a:tr>
              <a:tr h="50414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43 EPOs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Espaço Reservado para Conteúd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715161"/>
              </p:ext>
            </p:extLst>
          </p:nvPr>
        </p:nvGraphicFramePr>
        <p:xfrm>
          <a:off x="0" y="615552"/>
          <a:ext cx="12563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Brasília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Paranoá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Varjão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Sudoeste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Cruzeiro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Lago Sul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Lago Norte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J. Botânico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Itapoã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Taquari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21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1555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4000" dirty="0" smtClean="0">
                <a:solidFill>
                  <a:schemeClr val="bg1"/>
                </a:solidFill>
              </a:rPr>
              <a:t>SISTEMA TORTO/SANTA MARIA</a:t>
            </a:r>
            <a:endParaRPr lang="pt-BR" sz="4000" dirty="0">
              <a:solidFill>
                <a:schemeClr val="bg1"/>
              </a:solidFill>
            </a:endParaRPr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sz="half" idx="3"/>
            <p:extLst>
              <p:ext uri="{D42A27DB-BD31-4B8C-83A1-F6EECF244321}">
                <p14:modId xmlns:p14="http://schemas.microsoft.com/office/powerpoint/2010/main" val="3502197337"/>
              </p:ext>
            </p:extLst>
          </p:nvPr>
        </p:nvGraphicFramePr>
        <p:xfrm>
          <a:off x="2380764" y="819576"/>
          <a:ext cx="7100120" cy="2982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1586"/>
                <a:gridCol w="2664334"/>
                <a:gridCol w="2064200"/>
              </a:tblGrid>
              <a:tr h="487855">
                <a:tc gridSpan="3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Captações Superficiais em Operação</a:t>
                      </a:r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Identificação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Tipo de captação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Vazão Média captada</a:t>
                      </a:r>
                      <a:r>
                        <a:rPr lang="pt-BR" b="1" baseline="0" dirty="0" smtClean="0"/>
                        <a:t> - 2015</a:t>
                      </a:r>
                      <a:r>
                        <a:rPr lang="pt-BR" b="1" dirty="0" smtClean="0"/>
                        <a:t> (L/s)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Cachoeirinha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Barragem de nível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19,6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Cabeça de veado 1 a</a:t>
                      </a:r>
                      <a:r>
                        <a:rPr lang="pt-BR" baseline="0" dirty="0" smtClean="0"/>
                        <a:t> 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Barragem de nível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112,6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Santa Maria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Barragem de acumulação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1.132,8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Torto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Barragem de nível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802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Taquari 1 e 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Barragem de nível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19,8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Espaço Reservado para Conteúdo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04735247"/>
              </p:ext>
            </p:extLst>
          </p:nvPr>
        </p:nvGraphicFramePr>
        <p:xfrm>
          <a:off x="1556084" y="4097101"/>
          <a:ext cx="9063789" cy="222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1236"/>
                <a:gridCol w="2242141"/>
                <a:gridCol w="2441250"/>
                <a:gridCol w="2519162"/>
              </a:tblGrid>
              <a:tr h="474900">
                <a:tc gridSpan="4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Unidades de Tratamento de Água</a:t>
                      </a:r>
                      <a:r>
                        <a:rPr lang="pt-BR" baseline="0" dirty="0" smtClean="0"/>
                        <a:t> (ETA)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Identificação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Tipo de Tratamento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Capacidade</a:t>
                      </a:r>
                      <a:r>
                        <a:rPr lang="pt-BR" b="1" baseline="0" dirty="0" smtClean="0"/>
                        <a:t> nominal (L/s)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Vazão Méda</a:t>
                      </a:r>
                      <a:r>
                        <a:rPr lang="pt-BR" b="1" baseline="0" dirty="0" smtClean="0"/>
                        <a:t> T</a:t>
                      </a:r>
                      <a:r>
                        <a:rPr lang="pt-BR" b="1" dirty="0" smtClean="0"/>
                        <a:t>ratada</a:t>
                      </a:r>
                      <a:r>
                        <a:rPr lang="pt-BR" b="1" baseline="0" dirty="0" smtClean="0"/>
                        <a:t> - 2015</a:t>
                      </a:r>
                      <a:r>
                        <a:rPr lang="pt-BR" b="1" dirty="0" smtClean="0"/>
                        <a:t> (L/s)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ETA Brasília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Convencional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2.800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1.923,3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ETA Lago Sul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Convencional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190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99,6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ETA Paranoá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Copasa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19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06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7710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4000" dirty="0" smtClean="0">
                <a:solidFill>
                  <a:schemeClr val="bg1"/>
                </a:solidFill>
              </a:rPr>
              <a:t>SISTEMA DESCOBERTO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32" y="677108"/>
            <a:ext cx="12192000" cy="6084640"/>
          </a:xfrm>
          <a:prstGeom prst="rect">
            <a:avLst/>
          </a:prstGeom>
        </p:spPr>
      </p:pic>
      <p:graphicFrame>
        <p:nvGraphicFramePr>
          <p:cNvPr id="7" name="Espaço Reservado para Conteúd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1827501"/>
              </p:ext>
            </p:extLst>
          </p:nvPr>
        </p:nvGraphicFramePr>
        <p:xfrm>
          <a:off x="3564" y="677108"/>
          <a:ext cx="3023937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848"/>
                <a:gridCol w="1597089"/>
              </a:tblGrid>
              <a:tr h="320853"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RA</a:t>
                      </a:r>
                      <a:endParaRPr lang="pt-B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26737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Gama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Rec.</a:t>
                      </a:r>
                      <a:r>
                        <a:rPr lang="pt-BR" sz="1600" baseline="0" dirty="0" smtClean="0"/>
                        <a:t> </a:t>
                      </a:r>
                      <a:r>
                        <a:rPr lang="pt-BR" sz="1600" dirty="0" smtClean="0"/>
                        <a:t>das Emas</a:t>
                      </a:r>
                      <a:endParaRPr lang="pt-BR" sz="1600" dirty="0"/>
                    </a:p>
                  </a:txBody>
                  <a:tcPr/>
                </a:tc>
              </a:tr>
              <a:tr h="26737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Taguatinga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R. Fundo I e II</a:t>
                      </a:r>
                      <a:endParaRPr lang="pt-BR" sz="1600" dirty="0"/>
                    </a:p>
                  </a:txBody>
                  <a:tcPr/>
                </a:tc>
              </a:tr>
              <a:tr h="26737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N. Bandeirante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Candangolândia</a:t>
                      </a:r>
                      <a:endParaRPr lang="pt-BR" sz="1600" dirty="0"/>
                    </a:p>
                  </a:txBody>
                  <a:tcPr/>
                </a:tc>
              </a:tr>
              <a:tr h="26737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SMPW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Vicente Pires</a:t>
                      </a:r>
                      <a:endParaRPr lang="pt-BR" sz="1600" dirty="0"/>
                    </a:p>
                  </a:txBody>
                  <a:tcPr/>
                </a:tc>
              </a:tr>
              <a:tr h="26737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Ceilândia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Águas Claras</a:t>
                      </a:r>
                      <a:endParaRPr lang="pt-BR" sz="1600" dirty="0"/>
                    </a:p>
                  </a:txBody>
                  <a:tcPr/>
                </a:tc>
              </a:tr>
              <a:tr h="26737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Guará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Arniqueiras</a:t>
                      </a:r>
                      <a:endParaRPr lang="pt-BR" sz="1600" dirty="0"/>
                    </a:p>
                  </a:txBody>
                  <a:tcPr/>
                </a:tc>
              </a:tr>
              <a:tr h="26737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Samambaia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Novo Gama</a:t>
                      </a:r>
                      <a:endParaRPr lang="pt-BR" sz="1600" dirty="0"/>
                    </a:p>
                  </a:txBody>
                  <a:tcPr/>
                </a:tc>
              </a:tr>
              <a:tr h="26737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Santa Maria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Reforço Sist. T/SM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Espaço Reservado para Conteúd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868045"/>
              </p:ext>
            </p:extLst>
          </p:nvPr>
        </p:nvGraphicFramePr>
        <p:xfrm>
          <a:off x="10042357" y="677108"/>
          <a:ext cx="2149641" cy="3317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641"/>
              </a:tblGrid>
              <a:tr h="86006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Composição</a:t>
                      </a:r>
                      <a:r>
                        <a:rPr lang="pt-BR" baseline="0" dirty="0" smtClean="0"/>
                        <a:t> do Sistema</a:t>
                      </a:r>
                      <a:endParaRPr lang="pt-BR" dirty="0"/>
                    </a:p>
                  </a:txBody>
                  <a:tcPr/>
                </a:tc>
              </a:tr>
              <a:tr h="491463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11 captações</a:t>
                      </a:r>
                      <a:endParaRPr lang="pt-BR" dirty="0"/>
                    </a:p>
                  </a:txBody>
                  <a:tcPr/>
                </a:tc>
              </a:tr>
              <a:tr h="491463">
                <a:tc>
                  <a:txBody>
                    <a:bodyPr/>
                    <a:lstStyle/>
                    <a:p>
                      <a:pPr algn="ctr"/>
                      <a:r>
                        <a:rPr lang="pt-BR" baseline="0" dirty="0" smtClean="0"/>
                        <a:t>2 </a:t>
                      </a:r>
                      <a:r>
                        <a:rPr lang="pt-BR" dirty="0" smtClean="0"/>
                        <a:t>ETA</a:t>
                      </a:r>
                      <a:endParaRPr lang="pt-BR" dirty="0"/>
                    </a:p>
                  </a:txBody>
                  <a:tcPr/>
                </a:tc>
              </a:tr>
              <a:tr h="491463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 UTS</a:t>
                      </a:r>
                      <a:endParaRPr lang="pt-BR" dirty="0"/>
                    </a:p>
                  </a:txBody>
                  <a:tcPr/>
                </a:tc>
              </a:tr>
              <a:tr h="491463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 UCPs</a:t>
                      </a:r>
                      <a:endParaRPr lang="pt-BR" dirty="0"/>
                    </a:p>
                  </a:txBody>
                  <a:tcPr/>
                </a:tc>
              </a:tr>
              <a:tr h="491463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 EPOs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254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1555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4000" dirty="0" smtClean="0">
                <a:solidFill>
                  <a:schemeClr val="bg1"/>
                </a:solidFill>
              </a:rPr>
              <a:t>SISTEMA DESCOBERTO</a:t>
            </a:r>
            <a:endParaRPr lang="pt-BR" sz="4000" dirty="0">
              <a:solidFill>
                <a:schemeClr val="bg1"/>
              </a:solidFill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half" idx="3"/>
            <p:extLst>
              <p:ext uri="{D42A27DB-BD31-4B8C-83A1-F6EECF244321}">
                <p14:modId xmlns:p14="http://schemas.microsoft.com/office/powerpoint/2010/main" val="2156802170"/>
              </p:ext>
            </p:extLst>
          </p:nvPr>
        </p:nvGraphicFramePr>
        <p:xfrm>
          <a:off x="1186313" y="3541334"/>
          <a:ext cx="9882740" cy="2232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5055"/>
                <a:gridCol w="2556612"/>
                <a:gridCol w="2590800"/>
                <a:gridCol w="2390273"/>
              </a:tblGrid>
              <a:tr h="581487">
                <a:tc gridSpan="4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Unidades de Tratamento de Água</a:t>
                      </a:r>
                      <a:r>
                        <a:rPr lang="pt-BR" baseline="0" dirty="0" smtClean="0"/>
                        <a:t> (ETA)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Identificação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Tipo de Tratamento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Capacidade</a:t>
                      </a:r>
                      <a:r>
                        <a:rPr lang="pt-BR" b="1" baseline="0" dirty="0" smtClean="0"/>
                        <a:t> nominal (L/s)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Vazão média tratada</a:t>
                      </a:r>
                      <a:r>
                        <a:rPr lang="pt-BR" b="1" baseline="0" dirty="0" smtClean="0"/>
                        <a:t> - 2015</a:t>
                      </a:r>
                      <a:r>
                        <a:rPr lang="pt-BR" b="1" dirty="0" smtClean="0"/>
                        <a:t> (L/s)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ETA Descoberto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Filtração direta com floculação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6.000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4.599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ETA Engenho das Lajes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Completo pressurizado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0893276"/>
              </p:ext>
            </p:extLst>
          </p:nvPr>
        </p:nvGraphicFramePr>
        <p:xfrm>
          <a:off x="2468998" y="976069"/>
          <a:ext cx="700898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5376"/>
                <a:gridCol w="2596928"/>
                <a:gridCol w="2206682"/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Captações Superficiais em Operação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Identificação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Tipo de</a:t>
                      </a:r>
                    </a:p>
                    <a:p>
                      <a:pPr algn="ctr"/>
                      <a:r>
                        <a:rPr lang="pt-BR" b="1" dirty="0" smtClean="0"/>
                        <a:t>captação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Vazão média captada</a:t>
                      </a:r>
                      <a:r>
                        <a:rPr lang="pt-BR" b="1" baseline="0" dirty="0" smtClean="0"/>
                        <a:t> - 2015</a:t>
                      </a:r>
                      <a:r>
                        <a:rPr lang="pt-BR" b="1" dirty="0" smtClean="0"/>
                        <a:t> (L/s)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Descoberto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Barragem de acumulação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4.603,4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Catetinho Baixo 1 e 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Barragem de nível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25,2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Engenho das Lajes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Barragem de nível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5,4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4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19811" cy="67710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4000" dirty="0" smtClean="0">
                <a:solidFill>
                  <a:schemeClr val="bg1"/>
                </a:solidFill>
              </a:rPr>
              <a:t>SISTEMA BRAZLÂNDIA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7108"/>
            <a:ext cx="12154261" cy="6180891"/>
          </a:xfrm>
          <a:prstGeom prst="rect">
            <a:avLst/>
          </a:prstGeom>
        </p:spPr>
      </p:pic>
      <p:graphicFrame>
        <p:nvGraphicFramePr>
          <p:cNvPr id="7" name="Espaço Reservado para Conteúd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9894882"/>
              </p:ext>
            </p:extLst>
          </p:nvPr>
        </p:nvGraphicFramePr>
        <p:xfrm>
          <a:off x="10002253" y="677103"/>
          <a:ext cx="2117558" cy="3469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7558"/>
              </a:tblGrid>
              <a:tr h="105602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Composição</a:t>
                      </a:r>
                      <a:r>
                        <a:rPr lang="pt-BR" baseline="0" dirty="0" smtClean="0"/>
                        <a:t> do Sistema</a:t>
                      </a:r>
                      <a:endParaRPr lang="pt-BR" dirty="0"/>
                    </a:p>
                  </a:txBody>
                  <a:tcPr/>
                </a:tc>
              </a:tr>
              <a:tr h="6034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 captações</a:t>
                      </a:r>
                      <a:endParaRPr lang="pt-BR" dirty="0"/>
                    </a:p>
                  </a:txBody>
                  <a:tcPr/>
                </a:tc>
              </a:tr>
              <a:tr h="6034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 ETA</a:t>
                      </a:r>
                      <a:endParaRPr lang="pt-BR" dirty="0"/>
                    </a:p>
                  </a:txBody>
                  <a:tcPr/>
                </a:tc>
              </a:tr>
              <a:tr h="6034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 UCPs</a:t>
                      </a:r>
                      <a:endParaRPr lang="pt-BR" dirty="0"/>
                    </a:p>
                  </a:txBody>
                  <a:tcPr/>
                </a:tc>
              </a:tr>
              <a:tr h="6034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 EPOs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Espaço Reservado para Conteúd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7946253"/>
              </p:ext>
            </p:extLst>
          </p:nvPr>
        </p:nvGraphicFramePr>
        <p:xfrm>
          <a:off x="80211" y="677108"/>
          <a:ext cx="170548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54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Brazlândia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N. Hab. </a:t>
                      </a:r>
                      <a:r>
                        <a:rPr lang="pt-BR" baseline="0" dirty="0" smtClean="0"/>
                        <a:t>INCRA</a:t>
                      </a:r>
                      <a:r>
                        <a:rPr lang="pt-BR" dirty="0" smtClean="0"/>
                        <a:t> 8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60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3366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4000" dirty="0" smtClean="0">
                <a:solidFill>
                  <a:schemeClr val="bg1"/>
                </a:solidFill>
              </a:rPr>
              <a:t>SISTEMA BRAZLÂNDIA</a:t>
            </a:r>
            <a:endParaRPr lang="pt-BR" sz="4000" dirty="0">
              <a:solidFill>
                <a:schemeClr val="bg1"/>
              </a:solidFill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half" idx="3"/>
            <p:extLst>
              <p:ext uri="{D42A27DB-BD31-4B8C-83A1-F6EECF244321}">
                <p14:modId xmlns:p14="http://schemas.microsoft.com/office/powerpoint/2010/main" val="3712275070"/>
              </p:ext>
            </p:extLst>
          </p:nvPr>
        </p:nvGraphicFramePr>
        <p:xfrm>
          <a:off x="981395" y="4005896"/>
          <a:ext cx="10016953" cy="1745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1103"/>
                <a:gridCol w="2375399"/>
                <a:gridCol w="2964696"/>
                <a:gridCol w="2865755"/>
              </a:tblGrid>
              <a:tr h="626472">
                <a:tc gridSpan="4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Unidades de Tratamento de Água</a:t>
                      </a:r>
                      <a:r>
                        <a:rPr lang="pt-BR" baseline="0" dirty="0" smtClean="0"/>
                        <a:t> (ETA)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708339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Identificação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Tipo de </a:t>
                      </a:r>
                    </a:p>
                    <a:p>
                      <a:pPr algn="ctr"/>
                      <a:r>
                        <a:rPr lang="pt-BR" b="1" dirty="0" smtClean="0"/>
                        <a:t>Tratamento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Capacidade</a:t>
                      </a:r>
                      <a:r>
                        <a:rPr lang="pt-BR" b="1" baseline="0" dirty="0" smtClean="0"/>
                        <a:t> nominal </a:t>
                      </a:r>
                    </a:p>
                    <a:p>
                      <a:pPr algn="ctr"/>
                      <a:r>
                        <a:rPr lang="pt-BR" b="1" baseline="0" dirty="0" smtClean="0"/>
                        <a:t>(L/s)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Vazão</a:t>
                      </a:r>
                      <a:r>
                        <a:rPr lang="pt-BR" b="1" baseline="0" dirty="0" smtClean="0"/>
                        <a:t> </a:t>
                      </a:r>
                      <a:r>
                        <a:rPr lang="pt-BR" b="1" dirty="0" smtClean="0"/>
                        <a:t>média tratada - 2015 (L/s)</a:t>
                      </a:r>
                      <a:endParaRPr lang="pt-BR" b="1" dirty="0"/>
                    </a:p>
                  </a:txBody>
                  <a:tcPr/>
                </a:tc>
              </a:tr>
              <a:tr h="410387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ETA</a:t>
                      </a:r>
                      <a:r>
                        <a:rPr lang="pt-BR" baseline="0" dirty="0" smtClean="0"/>
                        <a:t> Brazlândia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Convencional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165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96,5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03311082"/>
              </p:ext>
            </p:extLst>
          </p:nvPr>
        </p:nvGraphicFramePr>
        <p:xfrm>
          <a:off x="2525142" y="1174958"/>
          <a:ext cx="6524978" cy="1883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294"/>
                <a:gridCol w="2254341"/>
                <a:gridCol w="2360343"/>
              </a:tblGrid>
              <a:tr h="501442">
                <a:tc gridSpan="3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Captações Superficiais em Operação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Identificação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Tipo de captação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Vazão Média captada </a:t>
                      </a:r>
                      <a:r>
                        <a:rPr lang="pt-BR" b="1" dirty="0" smtClean="0"/>
                        <a:t>– 2015</a:t>
                      </a:r>
                      <a:r>
                        <a:rPr lang="pt-BR" b="1" baseline="0" dirty="0" smtClean="0"/>
                        <a:t> </a:t>
                      </a:r>
                      <a:r>
                        <a:rPr lang="pt-BR" b="1" dirty="0" smtClean="0"/>
                        <a:t>(L/s</a:t>
                      </a:r>
                      <a:r>
                        <a:rPr lang="pt-BR" b="1" dirty="0" smtClean="0"/>
                        <a:t>)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Barrocão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Barragem de nível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57,6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Capão da Onça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Barragem de nível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39,3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21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710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4000" dirty="0" smtClean="0">
                <a:solidFill>
                  <a:schemeClr val="bg1"/>
                </a:solidFill>
              </a:rPr>
              <a:t>SISTEMA SOBRADINHO/PLANALTINA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48" y="677108"/>
            <a:ext cx="12235244" cy="6180892"/>
          </a:xfrm>
          <a:prstGeom prst="rect">
            <a:avLst/>
          </a:prstGeom>
        </p:spPr>
      </p:pic>
      <p:graphicFrame>
        <p:nvGraphicFramePr>
          <p:cNvPr id="7" name="Espaço Reservado para Conteúd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5614265"/>
              </p:ext>
            </p:extLst>
          </p:nvPr>
        </p:nvGraphicFramePr>
        <p:xfrm>
          <a:off x="32607" y="677108"/>
          <a:ext cx="1482927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292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Sobradinho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Planaltina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Espaço Reservado para Conteúd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1347582"/>
              </p:ext>
            </p:extLst>
          </p:nvPr>
        </p:nvGraphicFramePr>
        <p:xfrm>
          <a:off x="10074527" y="677108"/>
          <a:ext cx="2167169" cy="3453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7169"/>
              </a:tblGrid>
              <a:tr h="895412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Composição</a:t>
                      </a:r>
                      <a:r>
                        <a:rPr lang="pt-BR" baseline="0" dirty="0" smtClean="0"/>
                        <a:t> do Sistema</a:t>
                      </a:r>
                      <a:endParaRPr lang="pt-BR" dirty="0"/>
                    </a:p>
                  </a:txBody>
                  <a:tcPr/>
                </a:tc>
              </a:tr>
              <a:tr h="51166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 captações</a:t>
                      </a:r>
                      <a:endParaRPr lang="pt-BR" dirty="0"/>
                    </a:p>
                  </a:txBody>
                  <a:tcPr/>
                </a:tc>
              </a:tr>
              <a:tr h="51166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 ETA</a:t>
                      </a:r>
                      <a:endParaRPr lang="pt-BR" dirty="0"/>
                    </a:p>
                  </a:txBody>
                  <a:tcPr/>
                </a:tc>
              </a:tr>
              <a:tr h="51166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 UTS</a:t>
                      </a:r>
                      <a:endParaRPr lang="pt-BR" dirty="0"/>
                    </a:p>
                  </a:txBody>
                  <a:tcPr/>
                </a:tc>
              </a:tr>
              <a:tr h="51166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 UCPs</a:t>
                      </a:r>
                      <a:endParaRPr lang="pt-BR" dirty="0"/>
                    </a:p>
                  </a:txBody>
                  <a:tcPr/>
                </a:tc>
              </a:tr>
              <a:tr h="51166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60 EPOs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569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resentação UCB - SGA 2015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F2C34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UCB - SGA 2015</Template>
  <TotalTime>608</TotalTime>
  <Words>943</Words>
  <Application>Microsoft Office PowerPoint</Application>
  <PresentationFormat>Widescreen</PresentationFormat>
  <Paragraphs>467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Apresentação UCB - SGA 2015</vt:lpstr>
      <vt:lpstr>Sistemas Produtores de Água – CAESB e Disponibilidades Hídricas </vt:lpstr>
      <vt:lpstr>SISTEMAS PRODUTORES DE ÁGUA</vt:lpstr>
      <vt:lpstr>SISTEMA TORTO/SANTA MARIA</vt:lpstr>
      <vt:lpstr>SISTEMA TORTO/SANTA MARIA</vt:lpstr>
      <vt:lpstr>SISTEMA DESCOBERTO</vt:lpstr>
      <vt:lpstr>SISTEMA DESCOBERTO</vt:lpstr>
      <vt:lpstr>SISTEMA BRAZLÂNDIA</vt:lpstr>
      <vt:lpstr>SISTEMA BRAZLÂNDIA</vt:lpstr>
      <vt:lpstr>SISTEMA SOBRADINHO/PLANALTINA</vt:lpstr>
      <vt:lpstr>SISTEMA SOBRADINHO/PLANALTINA</vt:lpstr>
      <vt:lpstr>SISTEMA SÃO SEBASTIÃO</vt:lpstr>
      <vt:lpstr>Disponibilidades Hídricas</vt:lpstr>
      <vt:lpstr>Disponibilidades Hídricas</vt:lpstr>
      <vt:lpstr>Disponibilidades Hídricas</vt:lpstr>
      <vt:lpstr>Disponibilidades Hídricas</vt:lpstr>
      <vt:lpstr>Disponibilidades Hídricas</vt:lpstr>
      <vt:lpstr>Disponibilidades Hídricas</vt:lpstr>
      <vt:lpstr>Disponibilidades Hídricas</vt:lpstr>
      <vt:lpstr>Precipitação – Série Histórica (Estação Brazlândia e Descoberto)</vt:lpstr>
      <vt:lpstr>Disponibilidades Hídricas</vt:lpstr>
      <vt:lpstr>Novos Sistemas Produtores</vt:lpstr>
      <vt:lpstr>Novos Sistemas Produtores</vt:lpstr>
    </vt:vector>
  </TitlesOfParts>
  <Company>Caesb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 Rodrigues Wolter Guimaraes</dc:creator>
  <cp:lastModifiedBy>Raquel de Carvalho Brostel</cp:lastModifiedBy>
  <cp:revision>70</cp:revision>
  <dcterms:created xsi:type="dcterms:W3CDTF">2016-09-22T14:44:33Z</dcterms:created>
  <dcterms:modified xsi:type="dcterms:W3CDTF">2016-09-23T11:48:22Z</dcterms:modified>
</cp:coreProperties>
</file>