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27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91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82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26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97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09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25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24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597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62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D228-BADF-4E3B-8B19-F42342BE1E2B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F325-7734-4B75-B4D8-5CDB3338A1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37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43" y="9636"/>
            <a:ext cx="9144000" cy="176318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CÂMARA JULGADORA DE AUTOS DE INFRAÇÃO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496944" cy="352839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PRESTAÇÃO DE CONTAS DAS ATIVIDADES 2017</a:t>
            </a:r>
          </a:p>
          <a:p>
            <a:endParaRPr lang="pt-BR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17 do Decreto nº </a:t>
            </a:r>
            <a:r>
              <a:rPr lang="pt-BR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38.001, </a:t>
            </a:r>
            <a:r>
              <a:rPr lang="pt-BR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07/02/17</a:t>
            </a:r>
            <a:endParaRPr lang="pt-BR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9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48880"/>
            <a:ext cx="856895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 smtClean="0"/>
              <a:t>Confirmou decisão 2º grau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b="1" dirty="0" smtClean="0">
                <a:solidFill>
                  <a:srgbClr val="0000CC"/>
                </a:solidFill>
              </a:rPr>
              <a:t> 68</a:t>
            </a:r>
          </a:p>
          <a:p>
            <a:pPr algn="just"/>
            <a:r>
              <a:rPr lang="pt-BR" dirty="0" smtClean="0"/>
              <a:t>Reformou decisão 2º grau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b="1" dirty="0" smtClean="0">
                <a:solidFill>
                  <a:srgbClr val="0000CC"/>
                </a:solidFill>
              </a:rPr>
              <a:t> 08</a:t>
            </a:r>
          </a:p>
          <a:p>
            <a:pPr algn="just"/>
            <a:r>
              <a:rPr lang="pt-BR" dirty="0" smtClean="0"/>
              <a:t>Absolveu autuado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b="1" dirty="0" smtClean="0">
                <a:solidFill>
                  <a:srgbClr val="0000CC"/>
                </a:solidFill>
              </a:rPr>
              <a:t> 01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01622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III - em quantos processos houve confirmação da decisão da autoridade de segundo grau, em quantos houve reforma e em quantos houve absolvição do autuado; </a:t>
            </a:r>
            <a:endParaRPr lang="pt-BR" sz="3000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196752"/>
            <a:ext cx="9144000" cy="565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75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Multa confirmadas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0000CC"/>
                </a:solidFill>
              </a:rPr>
              <a:t>R$ 1.079.371,00</a:t>
            </a:r>
          </a:p>
          <a:p>
            <a:pPr>
              <a:buFont typeface="Wingdings" panose="05000000000000000000" pitchFamily="2" charset="2"/>
              <a:buChar char="q"/>
            </a:pPr>
            <a:endParaRPr lang="pt-BR" dirty="0"/>
          </a:p>
          <a:p>
            <a:r>
              <a:rPr lang="pt-BR" dirty="0" smtClean="0"/>
              <a:t>Anuladas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0000CC"/>
                </a:solidFill>
              </a:rPr>
              <a:t>0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IV </a:t>
            </a:r>
            <a:r>
              <a:rPr lang="pt-BR" sz="3200" b="1" dirty="0"/>
              <a:t>- o valor total de multas aplicadas e anuladas; </a:t>
            </a:r>
            <a:r>
              <a:rPr lang="pt-BR" sz="3200" dirty="0"/>
              <a:t/>
            </a:r>
            <a:br>
              <a:rPr lang="pt-BR" sz="3200" dirty="0"/>
            </a:br>
            <a:endParaRPr lang="pt-BR" sz="3000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196752"/>
            <a:ext cx="9144000" cy="5658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174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pt-BR" sz="3200" b="1" dirty="0">
                <a:solidFill>
                  <a:srgbClr val="0000CC"/>
                </a:solidFill>
              </a:rPr>
              <a:t>Art. 17. O presidente da CJAI apresentará, na primeira sessão plenária do ano, prestação de contas das atividades realizadas pela câmara no último ano, da qual deverão constar as seguintes informações: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1" y="2017957"/>
            <a:ext cx="8640960" cy="4824536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I - o número de processos administrativos julgados e que estão aguardando julgamento; </a:t>
            </a:r>
          </a:p>
          <a:p>
            <a:r>
              <a:rPr lang="pt-BR" sz="2800" dirty="0"/>
              <a:t>II - os tipos de infração administrativa ao meio ambiente a que se referiam os processos julgados; </a:t>
            </a:r>
          </a:p>
          <a:p>
            <a:r>
              <a:rPr lang="pt-BR" sz="2800" dirty="0"/>
              <a:t>III - em quantos processos houve confirmação da decisão da autoridade de segundo grau, em quantos houve reforma e em quantos houve absolvição do autuado; </a:t>
            </a:r>
          </a:p>
          <a:p>
            <a:r>
              <a:rPr lang="pt-BR" sz="2800" dirty="0"/>
              <a:t>IV - o valor total de multas aplicadas e anuladas; e </a:t>
            </a:r>
          </a:p>
          <a:p>
            <a:r>
              <a:rPr lang="pt-BR" sz="2800" dirty="0"/>
              <a:t>V - o tempo médio de espera dos processos julgados no âmbito do CONAM/DF. </a:t>
            </a:r>
          </a:p>
        </p:txBody>
      </p:sp>
    </p:spTree>
    <p:extLst>
      <p:ext uri="{BB962C8B-B14F-4D97-AF65-F5344CB8AC3E}">
        <p14:creationId xmlns:p14="http://schemas.microsoft.com/office/powerpoint/2010/main" val="20608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563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t-BR" sz="3600" b="1" dirty="0" smtClean="0"/>
              <a:t>I - </a:t>
            </a:r>
            <a:r>
              <a:rPr lang="pt-BR" sz="3600" b="1" dirty="0"/>
              <a:t>o número de processos administrativos julgados e que estão aguardando </a:t>
            </a:r>
            <a:r>
              <a:rPr lang="pt-BR" sz="3600" b="1" dirty="0" smtClean="0"/>
              <a:t>julgamento;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641379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 Julgados </a:t>
            </a:r>
            <a:r>
              <a:rPr lang="pt-BR" b="1" dirty="0" smtClean="0">
                <a:solidFill>
                  <a:srgbClr val="0000CC"/>
                </a:solidFill>
                <a:latin typeface="Calibri"/>
              </a:rPr>
              <a:t>→ </a:t>
            </a:r>
            <a:r>
              <a:rPr lang="pt-BR" b="1" dirty="0" smtClean="0">
                <a:solidFill>
                  <a:srgbClr val="0000CC"/>
                </a:solidFill>
              </a:rPr>
              <a:t>72.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 Aguardando Julgamento </a:t>
            </a:r>
            <a:r>
              <a:rPr lang="pt-BR" b="1" dirty="0">
                <a:solidFill>
                  <a:srgbClr val="0000CC"/>
                </a:solidFill>
              </a:rPr>
              <a:t>→</a:t>
            </a:r>
            <a:r>
              <a:rPr lang="pt-BR" b="1" dirty="0" smtClean="0">
                <a:solidFill>
                  <a:srgbClr val="0000CC"/>
                </a:solidFill>
              </a:rPr>
              <a:t>  34.</a:t>
            </a:r>
            <a:endParaRPr lang="pt-BR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8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41277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</a:t>
            </a:r>
            <a:r>
              <a:rPr lang="pt-BR" sz="3200" b="1" dirty="0" smtClean="0"/>
              <a:t>julgados;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44825"/>
            <a:ext cx="864096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1 - Funcionamento </a:t>
            </a:r>
            <a:r>
              <a:rPr lang="pt-BR" dirty="0"/>
              <a:t>da atividade de Avicultura sem licença </a:t>
            </a:r>
            <a:r>
              <a:rPr lang="pt-BR" dirty="0" smtClean="0"/>
              <a:t>ambiental.</a:t>
            </a:r>
          </a:p>
          <a:p>
            <a:pPr marL="0" indent="0" algn="just">
              <a:buNone/>
            </a:pPr>
            <a:r>
              <a:rPr lang="pt-BR" dirty="0" smtClean="0"/>
              <a:t>2 - Invasão </a:t>
            </a:r>
            <a:r>
              <a:rPr lang="pt-BR" dirty="0"/>
              <a:t>e uso do solo em Área de Preservação </a:t>
            </a:r>
            <a:r>
              <a:rPr lang="pt-BR" dirty="0" smtClean="0"/>
              <a:t>Permanente.</a:t>
            </a:r>
          </a:p>
          <a:p>
            <a:pPr marL="0" indent="0" algn="just">
              <a:buNone/>
            </a:pPr>
            <a:r>
              <a:rPr lang="pt-BR" dirty="0" smtClean="0"/>
              <a:t>3 - Degradação </a:t>
            </a:r>
            <a:r>
              <a:rPr lang="pt-BR" dirty="0"/>
              <a:t>de Área de Preservação Permanente (APP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r>
              <a:rPr lang="pt-BR" dirty="0" smtClean="0"/>
              <a:t>4 - Ocupação </a:t>
            </a:r>
            <a:r>
              <a:rPr lang="pt-BR" dirty="0"/>
              <a:t>de área legalmente protegida. ARIE do Riacho </a:t>
            </a:r>
            <a:r>
              <a:rPr lang="pt-BR" dirty="0" smtClean="0"/>
              <a:t>Fundo.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23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7"/>
            <a:ext cx="8568952" cy="4968553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5 - Deixar </a:t>
            </a:r>
            <a:r>
              <a:rPr lang="pt-BR" dirty="0"/>
              <a:t>de atender a condicionante de </a:t>
            </a:r>
            <a:r>
              <a:rPr lang="pt-BR" dirty="0" smtClean="0"/>
              <a:t>Licença </a:t>
            </a:r>
            <a:r>
              <a:rPr lang="pt-BR" dirty="0"/>
              <a:t>de </a:t>
            </a:r>
            <a:r>
              <a:rPr lang="pt-BR" dirty="0" smtClean="0"/>
              <a:t>Instalação.</a:t>
            </a:r>
          </a:p>
          <a:p>
            <a:pPr marL="0" indent="0" algn="just">
              <a:buNone/>
            </a:pPr>
            <a:r>
              <a:rPr lang="pt-BR" dirty="0" smtClean="0"/>
              <a:t>6 - Emissão </a:t>
            </a:r>
            <a:r>
              <a:rPr lang="pt-BR" dirty="0"/>
              <a:t>de ruído acima do limite </a:t>
            </a:r>
            <a:r>
              <a:rPr lang="pt-BR" dirty="0" smtClean="0"/>
              <a:t>permitido.</a:t>
            </a:r>
          </a:p>
          <a:p>
            <a:pPr marL="0" indent="0" algn="just">
              <a:buNone/>
            </a:pPr>
            <a:r>
              <a:rPr lang="pt-BR" dirty="0" smtClean="0"/>
              <a:t>7 - Transporte </a:t>
            </a:r>
            <a:r>
              <a:rPr lang="pt-BR" dirty="0"/>
              <a:t>de Produtos Perigosos sem Licença Ambiental. </a:t>
            </a:r>
            <a:r>
              <a:rPr lang="pt-BR" dirty="0" smtClean="0"/>
              <a:t> </a:t>
            </a:r>
          </a:p>
          <a:p>
            <a:pPr marL="0" indent="0" algn="just">
              <a:buNone/>
            </a:pPr>
            <a:r>
              <a:rPr lang="pt-BR" dirty="0" smtClean="0"/>
              <a:t>8 - Lançamento </a:t>
            </a:r>
            <a:r>
              <a:rPr lang="pt-BR" dirty="0"/>
              <a:t>clandestino de efluente </a:t>
            </a:r>
            <a:r>
              <a:rPr lang="pt-BR" dirty="0" smtClean="0"/>
              <a:t>industrial.</a:t>
            </a:r>
          </a:p>
          <a:p>
            <a:pPr marL="0" indent="0" algn="just">
              <a:buNone/>
            </a:pPr>
            <a:r>
              <a:rPr lang="pt-BR" dirty="0" smtClean="0"/>
              <a:t>9 - Exploração </a:t>
            </a:r>
            <a:r>
              <a:rPr lang="pt-BR" dirty="0"/>
              <a:t>ilegal de </a:t>
            </a:r>
            <a:r>
              <a:rPr lang="pt-BR" dirty="0" smtClean="0"/>
              <a:t>areia.</a:t>
            </a:r>
          </a:p>
          <a:p>
            <a:pPr marL="0" indent="0" algn="just">
              <a:buNone/>
            </a:pPr>
            <a:r>
              <a:rPr lang="pt-BR" dirty="0" smtClean="0"/>
              <a:t>10 - Exercício </a:t>
            </a:r>
            <a:r>
              <a:rPr lang="pt-BR" dirty="0"/>
              <a:t>da Atividade de Hotelaria sem Licença </a:t>
            </a:r>
            <a:r>
              <a:rPr lang="pt-BR" dirty="0" smtClean="0"/>
              <a:t>Ambiental.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340768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julgados;</a:t>
            </a:r>
          </a:p>
        </p:txBody>
      </p:sp>
    </p:spTree>
    <p:extLst>
      <p:ext uri="{BB962C8B-B14F-4D97-AF65-F5344CB8AC3E}">
        <p14:creationId xmlns:p14="http://schemas.microsoft.com/office/powerpoint/2010/main" val="139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7"/>
            <a:ext cx="864096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11 - Desmatamento </a:t>
            </a:r>
            <a:r>
              <a:rPr lang="pt-BR" dirty="0"/>
              <a:t>de Área de Preservação Permanente (APP) do Lago Paranoá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12 - Desmatamento </a:t>
            </a:r>
            <a:r>
              <a:rPr lang="pt-BR" dirty="0"/>
              <a:t>e ocupação irregular de </a:t>
            </a:r>
            <a:r>
              <a:rPr lang="pt-BR" dirty="0" smtClean="0"/>
              <a:t>APP.</a:t>
            </a:r>
          </a:p>
          <a:p>
            <a:pPr marL="0" indent="0" algn="just">
              <a:buNone/>
            </a:pPr>
            <a:r>
              <a:rPr lang="pt-BR" dirty="0" smtClean="0"/>
              <a:t>13 - Funcionamento </a:t>
            </a:r>
            <a:r>
              <a:rPr lang="pt-BR" dirty="0"/>
              <a:t>de caldeira em desacordo com as </a:t>
            </a:r>
            <a:r>
              <a:rPr lang="pt-BR" dirty="0" smtClean="0"/>
              <a:t>normas.</a:t>
            </a:r>
          </a:p>
          <a:p>
            <a:pPr marL="0" indent="0" algn="just">
              <a:buNone/>
            </a:pPr>
            <a:r>
              <a:rPr lang="pt-BR" dirty="0" smtClean="0"/>
              <a:t>14 - Funcionar </a:t>
            </a:r>
            <a:r>
              <a:rPr lang="pt-BR" dirty="0"/>
              <a:t>estabelecimento </a:t>
            </a:r>
            <a:r>
              <a:rPr lang="pt-BR" dirty="0" smtClean="0"/>
              <a:t> (posto) sem </a:t>
            </a:r>
            <a:r>
              <a:rPr lang="pt-BR" dirty="0"/>
              <a:t>licença </a:t>
            </a:r>
            <a:r>
              <a:rPr lang="pt-BR" dirty="0" smtClean="0"/>
              <a:t>ambiental.</a:t>
            </a:r>
          </a:p>
          <a:p>
            <a:pPr marL="0" indent="0" algn="just">
              <a:buNone/>
            </a:pPr>
            <a:r>
              <a:rPr lang="pt-BR" dirty="0" smtClean="0"/>
              <a:t>15 - Despejo </a:t>
            </a:r>
            <a:r>
              <a:rPr lang="pt-BR" dirty="0"/>
              <a:t>de efluentes (esgoto) no </a:t>
            </a:r>
            <a:r>
              <a:rPr lang="pt-BR" dirty="0" smtClean="0"/>
              <a:t>Lago </a:t>
            </a:r>
            <a:r>
              <a:rPr lang="pt-BR" dirty="0"/>
              <a:t>Paranoá proveniente da ETE </a:t>
            </a:r>
            <a:r>
              <a:rPr lang="pt-BR" dirty="0" smtClean="0"/>
              <a:t>Norte.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julgados;</a:t>
            </a:r>
          </a:p>
        </p:txBody>
      </p:sp>
    </p:spTree>
    <p:extLst>
      <p:ext uri="{BB962C8B-B14F-4D97-AF65-F5344CB8AC3E}">
        <p14:creationId xmlns:p14="http://schemas.microsoft.com/office/powerpoint/2010/main" val="341752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658181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16 - Construção </a:t>
            </a:r>
            <a:r>
              <a:rPr lang="pt-BR" dirty="0"/>
              <a:t>de píer na orla do Lago Paranoá sem Licença </a:t>
            </a:r>
            <a:r>
              <a:rPr lang="pt-BR" dirty="0" smtClean="0"/>
              <a:t>Ambiental.</a:t>
            </a:r>
          </a:p>
          <a:p>
            <a:pPr marL="0" indent="0" algn="just">
              <a:buNone/>
            </a:pPr>
            <a:r>
              <a:rPr lang="pt-BR" dirty="0" smtClean="0"/>
              <a:t>17 - Exercer atividade potencialmente degradadora ao meio ambiente.</a:t>
            </a:r>
          </a:p>
          <a:p>
            <a:pPr marL="0" indent="0" algn="just">
              <a:buNone/>
            </a:pPr>
            <a:r>
              <a:rPr lang="pt-BR" dirty="0" smtClean="0"/>
              <a:t>18 - Transbordamento de efluentes (esgoto doméstico).</a:t>
            </a:r>
            <a:endParaRPr lang="pt-BR" i="1" dirty="0" smtClean="0"/>
          </a:p>
          <a:p>
            <a:pPr marL="0" indent="0" algn="just">
              <a:buNone/>
            </a:pPr>
            <a:r>
              <a:rPr lang="pt-BR" dirty="0" smtClean="0"/>
              <a:t>19 - Descumprimento </a:t>
            </a:r>
            <a:r>
              <a:rPr lang="pt-BR" dirty="0"/>
              <a:t>de Embargo de atividade sem Licença </a:t>
            </a:r>
            <a:r>
              <a:rPr lang="pt-BR" dirty="0" smtClean="0"/>
              <a:t>Ambiental.</a:t>
            </a:r>
          </a:p>
          <a:p>
            <a:pPr marL="0" indent="0" algn="just">
              <a:buNone/>
            </a:pPr>
            <a:r>
              <a:rPr lang="pt-BR" dirty="0" smtClean="0"/>
              <a:t>20 - Despejo </a:t>
            </a:r>
            <a:r>
              <a:rPr lang="pt-BR" dirty="0"/>
              <a:t>de esgoto “</a:t>
            </a:r>
            <a:r>
              <a:rPr lang="pt-BR" i="1" dirty="0"/>
              <a:t>in natura</a:t>
            </a:r>
            <a:r>
              <a:rPr lang="pt-BR" dirty="0"/>
              <a:t>” no leito do Ribeirão </a:t>
            </a:r>
            <a:r>
              <a:rPr lang="pt-BR" dirty="0" smtClean="0"/>
              <a:t>Sobradinho.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julgados;</a:t>
            </a:r>
          </a:p>
        </p:txBody>
      </p:sp>
    </p:spTree>
    <p:extLst>
      <p:ext uri="{BB962C8B-B14F-4D97-AF65-F5344CB8AC3E}">
        <p14:creationId xmlns:p14="http://schemas.microsoft.com/office/powerpoint/2010/main" val="34688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1"/>
            <a:ext cx="8496944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21 - Lançamento </a:t>
            </a:r>
            <a:r>
              <a:rPr lang="pt-BR" dirty="0"/>
              <a:t>de efluentes oleosos na rede de águas pluviais sem um tratamento </a:t>
            </a:r>
            <a:r>
              <a:rPr lang="pt-BR" dirty="0" smtClean="0"/>
              <a:t>adequado.</a:t>
            </a:r>
          </a:p>
          <a:p>
            <a:pPr marL="0" indent="0" algn="just">
              <a:buNone/>
            </a:pPr>
            <a:r>
              <a:rPr lang="pt-BR" dirty="0" smtClean="0"/>
              <a:t>22 - Despejo </a:t>
            </a:r>
            <a:r>
              <a:rPr lang="pt-BR" dirty="0"/>
              <a:t>de águas pluviais nos </a:t>
            </a:r>
            <a:r>
              <a:rPr lang="pt-BR" dirty="0" err="1"/>
              <a:t>canaletes</a:t>
            </a:r>
            <a:r>
              <a:rPr lang="pt-BR" dirty="0"/>
              <a:t> do pátio de abastecimento e falta de manutenção no SAO.</a:t>
            </a:r>
          </a:p>
          <a:p>
            <a:pPr marL="0" indent="0" algn="just">
              <a:buNone/>
            </a:pPr>
            <a:r>
              <a:rPr lang="pt-BR" dirty="0" smtClean="0"/>
              <a:t>23 - Parcelamento </a:t>
            </a:r>
            <a:r>
              <a:rPr lang="pt-BR" dirty="0"/>
              <a:t>de solo urbano sem licença do órgão ambiental </a:t>
            </a:r>
            <a:r>
              <a:rPr lang="pt-BR" dirty="0" smtClean="0"/>
              <a:t>competente.</a:t>
            </a:r>
          </a:p>
          <a:p>
            <a:pPr marL="0" indent="0" algn="just">
              <a:buNone/>
            </a:pPr>
            <a:r>
              <a:rPr lang="pt-BR" dirty="0" smtClean="0"/>
              <a:t>24 - Utilização </a:t>
            </a:r>
            <a:r>
              <a:rPr lang="pt-BR" dirty="0"/>
              <a:t>de espécimes da fauna silvestre em desacordo com a licença </a:t>
            </a:r>
            <a:r>
              <a:rPr lang="pt-BR" dirty="0" smtClean="0"/>
              <a:t>obtida.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julgados;</a:t>
            </a:r>
          </a:p>
        </p:txBody>
      </p:sp>
    </p:spTree>
    <p:extLst>
      <p:ext uri="{BB962C8B-B14F-4D97-AF65-F5344CB8AC3E}">
        <p14:creationId xmlns:p14="http://schemas.microsoft.com/office/powerpoint/2010/main" val="7951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432048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25 - Depósito de madeira sem licença para armazenamento.</a:t>
            </a:r>
          </a:p>
          <a:p>
            <a:pPr marL="0" indent="0">
              <a:buNone/>
            </a:pPr>
            <a:r>
              <a:rPr lang="pt-BR" dirty="0" smtClean="0"/>
              <a:t>26 - Descumprimento</a:t>
            </a:r>
            <a:r>
              <a:rPr lang="pt-BR" b="1" dirty="0" smtClean="0"/>
              <a:t> </a:t>
            </a:r>
            <a:r>
              <a:rPr lang="pt-BR" dirty="0"/>
              <a:t>da Informação Técnica nº 91/2012 – </a:t>
            </a:r>
            <a:r>
              <a:rPr lang="pt-BR" dirty="0" smtClean="0"/>
              <a:t>IBRAM. </a:t>
            </a:r>
          </a:p>
          <a:p>
            <a:pPr marL="0" indent="0">
              <a:buNone/>
            </a:pPr>
            <a:r>
              <a:rPr lang="pt-BR" dirty="0" smtClean="0"/>
              <a:t>27 - Deposição </a:t>
            </a:r>
            <a:r>
              <a:rPr lang="pt-BR" dirty="0"/>
              <a:t>irregular de resíduos </a:t>
            </a:r>
            <a:r>
              <a:rPr lang="pt-BR" dirty="0" smtClean="0"/>
              <a:t>sólidos.</a:t>
            </a:r>
          </a:p>
          <a:p>
            <a:pPr marL="0" indent="0">
              <a:buNone/>
            </a:pPr>
            <a:r>
              <a:rPr lang="pt-BR" dirty="0" smtClean="0"/>
              <a:t>28 - Causar poluição </a:t>
            </a:r>
            <a:r>
              <a:rPr lang="pt-BR" dirty="0"/>
              <a:t>hídrica em água subterrânea</a:t>
            </a:r>
            <a:r>
              <a:rPr lang="pt-BR" dirty="0" smtClean="0"/>
              <a:t>.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3200" b="1" dirty="0"/>
              <a:t>II - os tipos de infração administrativa ao meio ambiente a que se referiam os processos julgados;</a:t>
            </a:r>
          </a:p>
        </p:txBody>
      </p:sp>
    </p:spTree>
    <p:extLst>
      <p:ext uri="{BB962C8B-B14F-4D97-AF65-F5344CB8AC3E}">
        <p14:creationId xmlns:p14="http://schemas.microsoft.com/office/powerpoint/2010/main" val="41116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659</Words>
  <Application>Microsoft Office PowerPoint</Application>
  <PresentationFormat>Apresentação na tela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CÂMARA JULGADORA DE AUTOS DE INFRAÇÃO</vt:lpstr>
      <vt:lpstr>Art. 17. O presidente da CJAI apresentará, na primeira sessão plenária do ano, prestação de contas das atividades realizadas pela câmara no último ano, da qual deverão constar as seguintes informações: </vt:lpstr>
      <vt:lpstr>I - o número de processos administrativos julgados e que estão aguardando julgamento;</vt:lpstr>
      <vt:lpstr>II - os tipos de infração administrativa ao meio ambiente a que se referiam os processos julgados;</vt:lpstr>
      <vt:lpstr>II - os tipos de infração administrativa ao meio ambiente a que se referiam os processos julgados;</vt:lpstr>
      <vt:lpstr>II - os tipos de infração administrativa ao meio ambiente a que se referiam os processos julgados;</vt:lpstr>
      <vt:lpstr>II - os tipos de infração administrativa ao meio ambiente a que se referiam os processos julgados;</vt:lpstr>
      <vt:lpstr>II - os tipos de infração administrativa ao meio ambiente a que se referiam os processos julgados;</vt:lpstr>
      <vt:lpstr>II - os tipos de infração administrativa ao meio ambiente a que se referiam os processos julgados;</vt:lpstr>
      <vt:lpstr>III - em quantos processos houve confirmação da decisão da autoridade de segundo grau, em quantos houve reforma e em quantos houve absolvição do autuado; </vt:lpstr>
      <vt:lpstr> IV - o valor total de multas aplicadas e anuladas;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JULGADORA DE AUTOS DE INFRAÇÃO</dc:title>
  <dc:creator>ANTONIA MARTINS FEITOSA</dc:creator>
  <cp:lastModifiedBy>Maricleide Maia Said</cp:lastModifiedBy>
  <cp:revision>31</cp:revision>
  <dcterms:created xsi:type="dcterms:W3CDTF">2018-02-21T18:57:17Z</dcterms:created>
  <dcterms:modified xsi:type="dcterms:W3CDTF">2018-02-23T13:53:30Z</dcterms:modified>
</cp:coreProperties>
</file>