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2" r:id="rId14"/>
    <p:sldId id="280" r:id="rId15"/>
    <p:sldId id="283" r:id="rId16"/>
    <p:sldId id="284" r:id="rId17"/>
    <p:sldId id="270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DB9FCFA-51E7-4631-8B56-2B934BEC3DDE}" type="datetimeFigureOut">
              <a:rPr lang="pt-BR" smtClean="0"/>
              <a:t>30/08/2016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543800" cy="2880321"/>
          </a:xfrm>
        </p:spPr>
        <p:txBody>
          <a:bodyPr/>
          <a:lstStyle/>
          <a:p>
            <a:r>
              <a:rPr lang="pt-BR" sz="5400" dirty="0" smtClean="0"/>
              <a:t>Novo decreto de infrações administrativas: aspectos gerais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869160"/>
            <a:ext cx="6461760" cy="1224136"/>
          </a:xfrm>
        </p:spPr>
        <p:txBody>
          <a:bodyPr>
            <a:normAutofit/>
          </a:bodyPr>
          <a:lstStyle/>
          <a:p>
            <a:r>
              <a:rPr lang="pt-BR" sz="1400" dirty="0" smtClean="0"/>
              <a:t>Apresentação ao CONAM dos aspectos gerais do Decreto Distrital 37406/16</a:t>
            </a:r>
          </a:p>
          <a:p>
            <a:endParaRPr lang="pt-BR" sz="1400" dirty="0"/>
          </a:p>
          <a:p>
            <a:r>
              <a:rPr lang="pt-BR" sz="1400" dirty="0" smtClean="0"/>
              <a:t>Raul Silva Telles do Valle – chefe da AJL/SEMA</a:t>
            </a:r>
          </a:p>
          <a:p>
            <a:r>
              <a:rPr lang="pt-BR" sz="1400" dirty="0" smtClean="0"/>
              <a:t>Agosto de 2016</a:t>
            </a:r>
            <a:endParaRPr lang="pt-BR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136" y="4850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8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pPr algn="ctr"/>
            <a:r>
              <a:rPr lang="en-US" dirty="0" err="1" smtClean="0"/>
              <a:t>Decreto</a:t>
            </a:r>
            <a:r>
              <a:rPr lang="en-US" dirty="0" smtClean="0"/>
              <a:t> </a:t>
            </a:r>
            <a:r>
              <a:rPr lang="en-US" dirty="0" err="1" smtClean="0"/>
              <a:t>Distrital</a:t>
            </a:r>
            <a:r>
              <a:rPr lang="en-US" dirty="0" smtClean="0"/>
              <a:t> 37506/16: </a:t>
            </a:r>
            <a:r>
              <a:rPr lang="en-US" dirty="0" err="1" smtClean="0"/>
              <a:t>inspirações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Decreto</a:t>
            </a:r>
            <a:r>
              <a:rPr lang="en-US" sz="2800" dirty="0" smtClean="0"/>
              <a:t> Federal 6514/08: </a:t>
            </a:r>
            <a:r>
              <a:rPr lang="en-US" sz="2800" dirty="0" err="1" smtClean="0"/>
              <a:t>regulamenta</a:t>
            </a:r>
            <a:r>
              <a:rPr lang="en-US" sz="2800" dirty="0" smtClean="0"/>
              <a:t> Lei Federal 9605/98 e 9784/99</a:t>
            </a:r>
          </a:p>
          <a:p>
            <a:r>
              <a:rPr lang="en-US" sz="2800" dirty="0" err="1" smtClean="0"/>
              <a:t>Instrução</a:t>
            </a:r>
            <a:r>
              <a:rPr lang="en-US" sz="2800" dirty="0" smtClean="0"/>
              <a:t> </a:t>
            </a:r>
            <a:r>
              <a:rPr lang="en-US" sz="2800" dirty="0" err="1" smtClean="0"/>
              <a:t>Normativa</a:t>
            </a:r>
            <a:r>
              <a:rPr lang="en-US" sz="2800" dirty="0" smtClean="0"/>
              <a:t> 10 do </a:t>
            </a:r>
            <a:r>
              <a:rPr lang="en-US" sz="2800" dirty="0" err="1" smtClean="0"/>
              <a:t>Ibama</a:t>
            </a:r>
            <a:endParaRPr lang="en-US" sz="2800" dirty="0" smtClean="0"/>
          </a:p>
          <a:p>
            <a:r>
              <a:rPr lang="en-US" sz="2800" dirty="0" err="1" smtClean="0"/>
              <a:t>Adaptações</a:t>
            </a:r>
            <a:r>
              <a:rPr lang="en-US" sz="2800" dirty="0" smtClean="0"/>
              <a:t> </a:t>
            </a:r>
            <a:r>
              <a:rPr lang="en-US" sz="2800" dirty="0" err="1" smtClean="0"/>
              <a:t>à</a:t>
            </a:r>
            <a:r>
              <a:rPr lang="en-US" sz="2800" dirty="0" smtClean="0"/>
              <a:t> </a:t>
            </a:r>
            <a:r>
              <a:rPr lang="en-US" sz="2800" dirty="0" err="1" smtClean="0"/>
              <a:t>realidade</a:t>
            </a:r>
            <a:r>
              <a:rPr lang="en-US" sz="2800" dirty="0" smtClean="0"/>
              <a:t> </a:t>
            </a:r>
            <a:r>
              <a:rPr lang="en-US" sz="2800" dirty="0" err="1" smtClean="0"/>
              <a:t>normativa</a:t>
            </a:r>
            <a:r>
              <a:rPr lang="en-US" sz="2800" dirty="0" smtClean="0"/>
              <a:t> do DF (Lei </a:t>
            </a:r>
            <a:r>
              <a:rPr lang="en-US" sz="2800" dirty="0" err="1" smtClean="0"/>
              <a:t>Distrital</a:t>
            </a:r>
            <a:r>
              <a:rPr lang="en-US" sz="2800" dirty="0" smtClean="0"/>
              <a:t> 41/89):</a:t>
            </a:r>
          </a:p>
          <a:p>
            <a:pPr marL="628650" indent="-514350">
              <a:buFont typeface="+mj-lt"/>
              <a:buAutoNum type="alphaLcPeriod"/>
            </a:pPr>
            <a:r>
              <a:rPr lang="en-US" sz="2800" dirty="0" smtClean="0"/>
              <a:t>Valor das </a:t>
            </a:r>
            <a:r>
              <a:rPr lang="en-US" sz="2800" dirty="0" err="1" smtClean="0"/>
              <a:t>multas</a:t>
            </a:r>
            <a:endParaRPr lang="en-US" sz="2800" dirty="0" smtClean="0"/>
          </a:p>
          <a:p>
            <a:pPr marL="628650" indent="-514350">
              <a:buFont typeface="+mj-lt"/>
              <a:buAutoNum type="alphaLcPeriod"/>
            </a:pPr>
            <a:r>
              <a:rPr lang="en-US" sz="2800" dirty="0" err="1" smtClean="0"/>
              <a:t>Prazos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recursos</a:t>
            </a:r>
            <a:endParaRPr lang="en-US" sz="2800" dirty="0" smtClean="0"/>
          </a:p>
          <a:p>
            <a:pPr marL="628650" indent="-514350">
              <a:buFont typeface="+mj-lt"/>
              <a:buAutoNum type="alphaLcPeriod"/>
            </a:pPr>
            <a:r>
              <a:rPr lang="en-US" sz="2800" dirty="0" err="1" smtClean="0"/>
              <a:t>Instâncias</a:t>
            </a:r>
            <a:r>
              <a:rPr lang="en-US" sz="2800" dirty="0" smtClean="0"/>
              <a:t> </a:t>
            </a:r>
            <a:r>
              <a:rPr lang="en-US" sz="2800" dirty="0" err="1" smtClean="0"/>
              <a:t>recursais</a:t>
            </a:r>
            <a:endParaRPr lang="en-US" sz="2800" dirty="0" smtClean="0"/>
          </a:p>
          <a:p>
            <a:r>
              <a:rPr lang="en-US" sz="2800" dirty="0" err="1" smtClean="0"/>
              <a:t>Poucas</a:t>
            </a:r>
            <a:r>
              <a:rPr lang="en-US" sz="2800" dirty="0" smtClean="0"/>
              <a:t> </a:t>
            </a:r>
            <a:r>
              <a:rPr lang="en-US" sz="2800" dirty="0" err="1" smtClean="0"/>
              <a:t>novidades</a:t>
            </a:r>
            <a:r>
              <a:rPr lang="en-US" sz="2800" dirty="0" smtClean="0"/>
              <a:t>: </a:t>
            </a:r>
            <a:r>
              <a:rPr lang="en-US" sz="2800" dirty="0" err="1" smtClean="0"/>
              <a:t>incorpora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experiência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00537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Destaques</a:t>
            </a:r>
            <a:r>
              <a:rPr lang="en-US" dirty="0" smtClean="0"/>
              <a:t>: </a:t>
            </a:r>
            <a:r>
              <a:rPr lang="en-US" dirty="0" err="1" smtClean="0"/>
              <a:t>critérios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multa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Mensuração</a:t>
            </a:r>
            <a:r>
              <a:rPr lang="en-US" sz="3200" dirty="0" smtClean="0"/>
              <a:t> da </a:t>
            </a:r>
            <a:r>
              <a:rPr lang="en-US" sz="3200" dirty="0" err="1" smtClean="0"/>
              <a:t>capacidade</a:t>
            </a:r>
            <a:r>
              <a:rPr lang="en-US" sz="3200" dirty="0" smtClean="0"/>
              <a:t> </a:t>
            </a:r>
            <a:r>
              <a:rPr lang="en-US" sz="3200" dirty="0" err="1" smtClean="0"/>
              <a:t>econômica</a:t>
            </a:r>
            <a:r>
              <a:rPr lang="en-US" sz="3200" dirty="0" smtClean="0"/>
              <a:t> do </a:t>
            </a:r>
            <a:r>
              <a:rPr lang="en-US" sz="3200" dirty="0" err="1" smtClean="0"/>
              <a:t>infrator</a:t>
            </a:r>
            <a:r>
              <a:rPr lang="en-US" sz="3200" dirty="0" smtClean="0"/>
              <a:t> (micro, </a:t>
            </a:r>
            <a:r>
              <a:rPr lang="en-US" sz="3200" dirty="0" err="1" smtClean="0"/>
              <a:t>pequena</a:t>
            </a:r>
            <a:r>
              <a:rPr lang="en-US" sz="3200" dirty="0" smtClean="0"/>
              <a:t>, </a:t>
            </a:r>
            <a:r>
              <a:rPr lang="en-US" sz="3200" dirty="0" err="1" smtClean="0"/>
              <a:t>média</a:t>
            </a:r>
            <a:r>
              <a:rPr lang="en-US" sz="3200" dirty="0" smtClean="0"/>
              <a:t> </a:t>
            </a:r>
            <a:r>
              <a:rPr lang="en-US" sz="3200" dirty="0" err="1" smtClean="0"/>
              <a:t>ou</a:t>
            </a:r>
            <a:r>
              <a:rPr lang="en-US" sz="3200" dirty="0" smtClean="0"/>
              <a:t> </a:t>
            </a:r>
            <a:r>
              <a:rPr lang="en-US" sz="3200" dirty="0" err="1" smtClean="0"/>
              <a:t>grande</a:t>
            </a:r>
            <a:r>
              <a:rPr lang="en-US" sz="3200" dirty="0" smtClean="0"/>
              <a:t> </a:t>
            </a:r>
            <a:r>
              <a:rPr lang="en-US" sz="3200" dirty="0" err="1" smtClean="0"/>
              <a:t>empresa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Mensuação</a:t>
            </a:r>
            <a:r>
              <a:rPr lang="en-US" sz="3200" dirty="0" smtClean="0"/>
              <a:t> do </a:t>
            </a:r>
            <a:r>
              <a:rPr lang="en-US" sz="3200" dirty="0" err="1" smtClean="0"/>
              <a:t>dano</a:t>
            </a:r>
            <a:r>
              <a:rPr lang="en-US" sz="3200" dirty="0" smtClean="0"/>
              <a:t>,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avaliar</a:t>
            </a:r>
            <a:r>
              <a:rPr lang="en-US" sz="3200" dirty="0" smtClean="0"/>
              <a:t> magnitude</a:t>
            </a:r>
          </a:p>
          <a:p>
            <a:r>
              <a:rPr lang="en-US" sz="3200" dirty="0" err="1" smtClean="0"/>
              <a:t>Identificação</a:t>
            </a:r>
            <a:r>
              <a:rPr lang="en-US" sz="3200" dirty="0" smtClean="0"/>
              <a:t> </a:t>
            </a:r>
            <a:r>
              <a:rPr lang="en-US" sz="3200" dirty="0" err="1" smtClean="0"/>
              <a:t>objetiva</a:t>
            </a:r>
            <a:r>
              <a:rPr lang="en-US" sz="3200" dirty="0" smtClean="0"/>
              <a:t> de </a:t>
            </a:r>
            <a:r>
              <a:rPr lang="en-US" sz="3200" dirty="0" err="1" smtClean="0"/>
              <a:t>reincidência</a:t>
            </a:r>
            <a:endParaRPr lang="en-US" sz="3200" dirty="0" smtClean="0"/>
          </a:p>
          <a:p>
            <a:r>
              <a:rPr lang="en-US" sz="3200" dirty="0" smtClean="0"/>
              <a:t>Se </a:t>
            </a:r>
            <a:r>
              <a:rPr lang="en-US" sz="3200" dirty="0" err="1" smtClean="0"/>
              <a:t>não</a:t>
            </a:r>
            <a:r>
              <a:rPr lang="en-US" sz="3200" dirty="0" smtClean="0"/>
              <a:t> </a:t>
            </a:r>
            <a:r>
              <a:rPr lang="en-US" sz="3200" dirty="0" err="1" smtClean="0"/>
              <a:t>houver</a:t>
            </a:r>
            <a:r>
              <a:rPr lang="en-US" sz="3200" dirty="0" smtClean="0"/>
              <a:t> </a:t>
            </a:r>
            <a:r>
              <a:rPr lang="en-US" sz="3200" dirty="0" err="1" smtClean="0"/>
              <a:t>justificativa</a:t>
            </a:r>
            <a:r>
              <a:rPr lang="en-US" sz="3200" dirty="0" smtClean="0"/>
              <a:t>, </a:t>
            </a:r>
            <a:r>
              <a:rPr lang="en-US" sz="3200" dirty="0" err="1" smtClean="0"/>
              <a:t>multa</a:t>
            </a:r>
            <a:r>
              <a:rPr lang="en-US" sz="3200" dirty="0" smtClean="0"/>
              <a:t> </a:t>
            </a:r>
            <a:r>
              <a:rPr lang="en-US" sz="3200" dirty="0" err="1" smtClean="0"/>
              <a:t>é</a:t>
            </a:r>
            <a:r>
              <a:rPr lang="en-US" sz="3200" dirty="0" smtClean="0"/>
              <a:t> </a:t>
            </a:r>
            <a:r>
              <a:rPr lang="en-US" sz="3200" dirty="0" err="1" smtClean="0"/>
              <a:t>pelo</a:t>
            </a:r>
            <a:r>
              <a:rPr lang="en-US" sz="3200" dirty="0" smtClean="0"/>
              <a:t> </a:t>
            </a:r>
            <a:r>
              <a:rPr lang="en-US" sz="3200" dirty="0" err="1" smtClean="0"/>
              <a:t>piso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3648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54162"/>
          </a:xfrm>
        </p:spPr>
        <p:txBody>
          <a:bodyPr/>
          <a:lstStyle/>
          <a:p>
            <a:pPr algn="ctr"/>
            <a:r>
              <a:rPr lang="en-US" dirty="0" err="1" smtClean="0"/>
              <a:t>Destaques</a:t>
            </a:r>
            <a:r>
              <a:rPr lang="en-US" dirty="0" smtClean="0"/>
              <a:t>: </a:t>
            </a:r>
            <a:r>
              <a:rPr lang="en-US" dirty="0" err="1" smtClean="0"/>
              <a:t>critério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r>
              <a:rPr lang="en-US" dirty="0" smtClean="0"/>
              <a:t> de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sanções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Advertência</a:t>
            </a:r>
            <a:r>
              <a:rPr lang="en-US" sz="3200" dirty="0" smtClean="0"/>
              <a:t> “</a:t>
            </a:r>
            <a:r>
              <a:rPr lang="en-US" sz="3200" dirty="0" err="1" smtClean="0"/>
              <a:t>pura</a:t>
            </a:r>
            <a:r>
              <a:rPr lang="en-US" sz="3200" dirty="0" smtClean="0"/>
              <a:t>”: </a:t>
            </a:r>
            <a:r>
              <a:rPr lang="en-US" sz="3200" dirty="0" err="1" smtClean="0"/>
              <a:t>infrações</a:t>
            </a:r>
            <a:r>
              <a:rPr lang="en-US" sz="3200" dirty="0" smtClean="0"/>
              <a:t> </a:t>
            </a:r>
            <a:r>
              <a:rPr lang="en-US" sz="3200" dirty="0" err="1" smtClean="0"/>
              <a:t>leves</a:t>
            </a:r>
            <a:endParaRPr lang="en-US" sz="3200" dirty="0" smtClean="0"/>
          </a:p>
          <a:p>
            <a:r>
              <a:rPr lang="en-US" sz="3200" dirty="0" err="1" smtClean="0"/>
              <a:t>Apreensão</a:t>
            </a:r>
            <a:r>
              <a:rPr lang="en-US" sz="3200" dirty="0" smtClean="0"/>
              <a:t> de </a:t>
            </a:r>
            <a:r>
              <a:rPr lang="en-US" sz="3200" dirty="0" err="1" smtClean="0"/>
              <a:t>produtos</a:t>
            </a:r>
            <a:r>
              <a:rPr lang="en-US" sz="3200" dirty="0" smtClean="0"/>
              <a:t> e </a:t>
            </a:r>
            <a:r>
              <a:rPr lang="en-US" sz="3200" dirty="0" err="1" smtClean="0"/>
              <a:t>animais</a:t>
            </a:r>
            <a:endParaRPr lang="en-US" sz="3200" dirty="0" smtClean="0"/>
          </a:p>
          <a:p>
            <a:r>
              <a:rPr lang="en-US" sz="3200" dirty="0" smtClean="0"/>
              <a:t>Embargo </a:t>
            </a:r>
            <a:r>
              <a:rPr lang="en-US" sz="3200" dirty="0" err="1" smtClean="0"/>
              <a:t>obrigatório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áreas</a:t>
            </a:r>
            <a:r>
              <a:rPr lang="en-US" sz="3200" dirty="0" smtClean="0"/>
              <a:t> </a:t>
            </a:r>
            <a:r>
              <a:rPr lang="en-US" sz="3200" dirty="0" err="1" smtClean="0"/>
              <a:t>desmatadas</a:t>
            </a:r>
            <a:r>
              <a:rPr lang="en-US" sz="3200" dirty="0" smtClean="0"/>
              <a:t> </a:t>
            </a:r>
            <a:r>
              <a:rPr lang="en-US" sz="3200" dirty="0" err="1" smtClean="0"/>
              <a:t>irregularmente</a:t>
            </a:r>
            <a:endParaRPr lang="en-US" sz="3200" dirty="0" smtClean="0"/>
          </a:p>
          <a:p>
            <a:r>
              <a:rPr lang="en-US" sz="3200" dirty="0" err="1" smtClean="0"/>
              <a:t>Publicação</a:t>
            </a:r>
            <a:r>
              <a:rPr lang="en-US" sz="3200" dirty="0" smtClean="0"/>
              <a:t> no site do IBRAM de </a:t>
            </a:r>
            <a:r>
              <a:rPr lang="en-US" sz="3200" dirty="0" err="1" smtClean="0"/>
              <a:t>obras</a:t>
            </a:r>
            <a:r>
              <a:rPr lang="en-US" sz="3200" dirty="0" smtClean="0"/>
              <a:t> e </a:t>
            </a:r>
            <a:r>
              <a:rPr lang="en-US" sz="3200" dirty="0" err="1" smtClean="0"/>
              <a:t>locais</a:t>
            </a:r>
            <a:r>
              <a:rPr lang="en-US" sz="3200" dirty="0" smtClean="0"/>
              <a:t> </a:t>
            </a:r>
            <a:r>
              <a:rPr lang="en-US" sz="3200" dirty="0" err="1" smtClean="0"/>
              <a:t>embargados</a:t>
            </a:r>
            <a:endParaRPr lang="en-US" sz="3200" dirty="0" smtClean="0"/>
          </a:p>
          <a:p>
            <a:r>
              <a:rPr lang="en-US" sz="3200" dirty="0" err="1" smtClean="0"/>
              <a:t>Demolição</a:t>
            </a:r>
            <a:endParaRPr lang="en-US" sz="3200" dirty="0" smtClean="0"/>
          </a:p>
          <a:p>
            <a:r>
              <a:rPr lang="en-US" sz="3200" dirty="0" err="1" smtClean="0"/>
              <a:t>Restritivas</a:t>
            </a:r>
            <a:r>
              <a:rPr lang="en-US" sz="3200" dirty="0" smtClean="0"/>
              <a:t> de </a:t>
            </a:r>
            <a:r>
              <a:rPr lang="en-US" sz="3200" dirty="0" err="1" smtClean="0"/>
              <a:t>direitos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8163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Destaques</a:t>
            </a:r>
            <a:r>
              <a:rPr lang="en-US" dirty="0" smtClean="0"/>
              <a:t>: </a:t>
            </a:r>
            <a:r>
              <a:rPr lang="en-US" dirty="0" err="1" smtClean="0"/>
              <a:t>critérios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fiscalização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Planejamento</a:t>
            </a:r>
            <a:r>
              <a:rPr lang="en-US" sz="2800" dirty="0" smtClean="0"/>
              <a:t> e </a:t>
            </a:r>
            <a:r>
              <a:rPr lang="en-US" sz="2800" dirty="0" err="1" smtClean="0"/>
              <a:t>organização</a:t>
            </a:r>
            <a:r>
              <a:rPr lang="en-US" sz="2800" dirty="0" smtClean="0"/>
              <a:t>: </a:t>
            </a:r>
            <a:r>
              <a:rPr lang="en-US" sz="2800" dirty="0" err="1" smtClean="0"/>
              <a:t>uso</a:t>
            </a:r>
            <a:r>
              <a:rPr lang="en-US" sz="2800" dirty="0" smtClean="0"/>
              <a:t> </a:t>
            </a:r>
            <a:r>
              <a:rPr lang="en-US" sz="2800" dirty="0" err="1" smtClean="0"/>
              <a:t>eficiente</a:t>
            </a:r>
            <a:r>
              <a:rPr lang="en-US" sz="2800" dirty="0" smtClean="0"/>
              <a:t> de </a:t>
            </a:r>
            <a:r>
              <a:rPr lang="en-US" sz="2800" dirty="0" err="1" smtClean="0"/>
              <a:t>recursos</a:t>
            </a:r>
            <a:r>
              <a:rPr lang="en-US" sz="2800" dirty="0" smtClean="0"/>
              <a:t> </a:t>
            </a:r>
            <a:r>
              <a:rPr lang="en-US" sz="2800" dirty="0" err="1" smtClean="0"/>
              <a:t>limitados</a:t>
            </a:r>
            <a:r>
              <a:rPr lang="en-US" sz="2800" dirty="0" smtClean="0"/>
              <a:t> (</a:t>
            </a:r>
            <a:r>
              <a:rPr lang="en-US" sz="2800" dirty="0" err="1" smtClean="0"/>
              <a:t>fiscais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Integração</a:t>
            </a:r>
            <a:r>
              <a:rPr lang="en-US" sz="2800" dirty="0" smtClean="0"/>
              <a:t> com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</a:t>
            </a:r>
            <a:r>
              <a:rPr lang="en-US" sz="2800" dirty="0" err="1" smtClean="0"/>
              <a:t>áreas</a:t>
            </a:r>
            <a:r>
              <a:rPr lang="en-US" sz="2800" dirty="0" smtClean="0"/>
              <a:t> do IBRAM: </a:t>
            </a:r>
            <a:r>
              <a:rPr lang="en-US" sz="2800" dirty="0" err="1" smtClean="0"/>
              <a:t>foco</a:t>
            </a:r>
            <a:r>
              <a:rPr lang="en-US" sz="2800" dirty="0" smtClean="0"/>
              <a:t> </a:t>
            </a:r>
            <a:r>
              <a:rPr lang="en-US" sz="2800" dirty="0" err="1" smtClean="0"/>
              <a:t>nos</a:t>
            </a:r>
            <a:r>
              <a:rPr lang="en-US" sz="2800" dirty="0" smtClean="0"/>
              <a:t> </a:t>
            </a:r>
            <a:r>
              <a:rPr lang="en-US" sz="2800" dirty="0" err="1" smtClean="0"/>
              <a:t>principais</a:t>
            </a:r>
            <a:r>
              <a:rPr lang="en-US" sz="2800" dirty="0" smtClean="0"/>
              <a:t> </a:t>
            </a:r>
            <a:r>
              <a:rPr lang="en-US" sz="2800" dirty="0" err="1" smtClean="0"/>
              <a:t>problemas</a:t>
            </a:r>
            <a:r>
              <a:rPr lang="en-US" sz="2800" dirty="0" smtClean="0"/>
              <a:t> </a:t>
            </a:r>
            <a:r>
              <a:rPr lang="en-US" sz="2800" dirty="0" err="1" smtClean="0"/>
              <a:t>ambientais</a:t>
            </a:r>
            <a:endParaRPr lang="en-US" sz="2800" dirty="0" smtClean="0"/>
          </a:p>
          <a:p>
            <a:r>
              <a:rPr lang="en-US" sz="2800" dirty="0" smtClean="0"/>
              <a:t>Ida a campo com </a:t>
            </a:r>
            <a:r>
              <a:rPr lang="en-US" sz="2800" dirty="0" err="1" smtClean="0"/>
              <a:t>ordem</a:t>
            </a:r>
            <a:r>
              <a:rPr lang="en-US" sz="2800" dirty="0" smtClean="0"/>
              <a:t> de </a:t>
            </a:r>
            <a:r>
              <a:rPr lang="en-US" sz="2800" dirty="0" err="1" smtClean="0"/>
              <a:t>serviço</a:t>
            </a:r>
            <a:r>
              <a:rPr lang="en-US" sz="2800" dirty="0" smtClean="0"/>
              <a:t>: </a:t>
            </a:r>
            <a:r>
              <a:rPr lang="en-US" sz="2800" dirty="0" err="1" smtClean="0"/>
              <a:t>vinculação</a:t>
            </a:r>
            <a:r>
              <a:rPr lang="en-US" sz="2800" dirty="0" smtClean="0"/>
              <a:t> da </a:t>
            </a:r>
            <a:r>
              <a:rPr lang="en-US" sz="2800" dirty="0" err="1" smtClean="0"/>
              <a:t>ação</a:t>
            </a:r>
            <a:r>
              <a:rPr lang="en-US" sz="2800" dirty="0" smtClean="0"/>
              <a:t> fiscal com o </a:t>
            </a:r>
            <a:r>
              <a:rPr lang="en-US" sz="2800" dirty="0" err="1" smtClean="0"/>
              <a:t>planejamento</a:t>
            </a:r>
            <a:r>
              <a:rPr lang="en-US" sz="2800" dirty="0" smtClean="0"/>
              <a:t> e </a:t>
            </a:r>
            <a:r>
              <a:rPr lang="en-US" sz="2800" dirty="0" err="1" smtClean="0"/>
              <a:t>preparação</a:t>
            </a:r>
            <a:endParaRPr lang="en-US" sz="2800" dirty="0" smtClean="0"/>
          </a:p>
          <a:p>
            <a:r>
              <a:rPr lang="en-US" sz="2800" dirty="0" smtClean="0"/>
              <a:t>Lei da </a:t>
            </a:r>
            <a:r>
              <a:rPr lang="en-US" sz="2800" dirty="0" err="1" smtClean="0"/>
              <a:t>carreira</a:t>
            </a:r>
            <a:r>
              <a:rPr lang="en-US" sz="2800" dirty="0" smtClean="0"/>
              <a:t> de Auditor de </a:t>
            </a:r>
            <a:r>
              <a:rPr lang="en-US" sz="2800" dirty="0" err="1" smtClean="0"/>
              <a:t>Atividades</a:t>
            </a:r>
            <a:r>
              <a:rPr lang="en-US" sz="2800" dirty="0" smtClean="0"/>
              <a:t> </a:t>
            </a:r>
            <a:r>
              <a:rPr lang="en-US" sz="2800" dirty="0" err="1" smtClean="0"/>
              <a:t>Urbanas</a:t>
            </a:r>
            <a:endParaRPr lang="en-US" sz="2800" dirty="0" smtClean="0"/>
          </a:p>
          <a:p>
            <a:r>
              <a:rPr lang="en-US" sz="2800" dirty="0" err="1" smtClean="0"/>
              <a:t>Exceção</a:t>
            </a:r>
            <a:r>
              <a:rPr lang="en-US" sz="2800" dirty="0" smtClean="0"/>
              <a:t>: </a:t>
            </a:r>
            <a:r>
              <a:rPr lang="en-US" sz="2800" dirty="0" err="1" smtClean="0"/>
              <a:t>casos</a:t>
            </a:r>
            <a:r>
              <a:rPr lang="en-US" sz="2800" dirty="0" smtClean="0"/>
              <a:t> com </a:t>
            </a:r>
            <a:r>
              <a:rPr lang="en-US" sz="2800" dirty="0" err="1" smtClean="0"/>
              <a:t>risco</a:t>
            </a:r>
            <a:r>
              <a:rPr lang="en-US" sz="2800" dirty="0" smtClean="0"/>
              <a:t> de </a:t>
            </a:r>
            <a:r>
              <a:rPr lang="en-US" sz="2800" dirty="0" err="1" smtClean="0"/>
              <a:t>dano</a:t>
            </a:r>
            <a:r>
              <a:rPr lang="en-US" sz="2800" dirty="0" smtClean="0"/>
              <a:t> grave e </a:t>
            </a:r>
            <a:r>
              <a:rPr lang="en-US" sz="2800" dirty="0" err="1" smtClean="0"/>
              <a:t>iminente</a:t>
            </a:r>
            <a:endParaRPr lang="en-US" sz="2800" dirty="0" smtClean="0"/>
          </a:p>
          <a:p>
            <a:r>
              <a:rPr lang="en-US" sz="2800" dirty="0" err="1" smtClean="0"/>
              <a:t>Chancela</a:t>
            </a:r>
            <a:r>
              <a:rPr lang="en-US" sz="2800" dirty="0" smtClean="0"/>
              <a:t> </a:t>
            </a:r>
            <a:r>
              <a:rPr lang="en-US" sz="2800" dirty="0" err="1" smtClean="0"/>
              <a:t>pelo</a:t>
            </a:r>
            <a:r>
              <a:rPr lang="en-US" sz="2800" dirty="0" smtClean="0"/>
              <a:t> superior </a:t>
            </a:r>
            <a:r>
              <a:rPr lang="en-US" sz="2800" dirty="0" err="1" smtClean="0"/>
              <a:t>imediato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37785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pPr algn="ctr"/>
            <a:r>
              <a:rPr lang="en-US" dirty="0" err="1" smtClean="0"/>
              <a:t>Destaques</a:t>
            </a:r>
            <a:r>
              <a:rPr lang="en-US" dirty="0" smtClean="0"/>
              <a:t>: </a:t>
            </a:r>
            <a:r>
              <a:rPr lang="en-US" dirty="0" err="1" smtClean="0"/>
              <a:t>instrução</a:t>
            </a:r>
            <a:r>
              <a:rPr lang="en-US" dirty="0" smtClean="0"/>
              <a:t> </a:t>
            </a:r>
            <a:r>
              <a:rPr lang="en-US" dirty="0" err="1" smtClean="0"/>
              <a:t>processual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69999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Relatório</a:t>
            </a:r>
            <a:r>
              <a:rPr lang="en-US" sz="3600" dirty="0" smtClean="0"/>
              <a:t> de </a:t>
            </a:r>
            <a:r>
              <a:rPr lang="en-US" sz="3600" dirty="0" err="1" smtClean="0"/>
              <a:t>vistoria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cinco</a:t>
            </a:r>
            <a:r>
              <a:rPr lang="en-US" sz="3600" dirty="0" smtClean="0"/>
              <a:t> </a:t>
            </a:r>
            <a:r>
              <a:rPr lang="en-US" sz="3600" dirty="0" err="1" smtClean="0"/>
              <a:t>dias</a:t>
            </a:r>
            <a:r>
              <a:rPr lang="en-US" sz="3600" dirty="0" smtClean="0"/>
              <a:t> da </a:t>
            </a:r>
            <a:r>
              <a:rPr lang="en-US" sz="3600" dirty="0" err="1" smtClean="0"/>
              <a:t>autuação</a:t>
            </a:r>
            <a:r>
              <a:rPr lang="en-US" sz="3600" dirty="0" smtClean="0"/>
              <a:t>: </a:t>
            </a:r>
            <a:r>
              <a:rPr lang="en-US" sz="3600" dirty="0" err="1" smtClean="0"/>
              <a:t>melhora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defesa</a:t>
            </a:r>
            <a:endParaRPr lang="en-US" sz="3600" dirty="0" smtClean="0"/>
          </a:p>
          <a:p>
            <a:r>
              <a:rPr lang="en-US" sz="3600" dirty="0" err="1" smtClean="0"/>
              <a:t>Possibilidade</a:t>
            </a:r>
            <a:r>
              <a:rPr lang="en-US" sz="3600" dirty="0" smtClean="0"/>
              <a:t> de </a:t>
            </a:r>
            <a:r>
              <a:rPr lang="en-US" sz="3600" dirty="0" err="1" smtClean="0"/>
              <a:t>produção</a:t>
            </a:r>
            <a:r>
              <a:rPr lang="en-US" sz="3600" dirty="0" smtClean="0"/>
              <a:t> de </a:t>
            </a:r>
            <a:r>
              <a:rPr lang="en-US" sz="3600" dirty="0" err="1" smtClean="0"/>
              <a:t>provas</a:t>
            </a:r>
            <a:r>
              <a:rPr lang="en-US" sz="3600" dirty="0" smtClean="0"/>
              <a:t> </a:t>
            </a:r>
            <a:r>
              <a:rPr lang="en-US" sz="3600" dirty="0" err="1" smtClean="0"/>
              <a:t>pelo</a:t>
            </a:r>
            <a:r>
              <a:rPr lang="en-US" sz="3600" dirty="0" smtClean="0"/>
              <a:t> </a:t>
            </a:r>
            <a:r>
              <a:rPr lang="en-US" sz="3600" dirty="0" err="1" smtClean="0"/>
              <a:t>autuado</a:t>
            </a:r>
            <a:endParaRPr lang="en-US" sz="3600" dirty="0" smtClean="0"/>
          </a:p>
          <a:p>
            <a:r>
              <a:rPr lang="en-US" sz="3600" dirty="0" err="1" smtClean="0"/>
              <a:t>Alegações</a:t>
            </a:r>
            <a:r>
              <a:rPr lang="en-US" sz="3600" dirty="0" smtClean="0"/>
              <a:t> </a:t>
            </a:r>
            <a:r>
              <a:rPr lang="en-US" sz="3600" dirty="0" err="1" smtClean="0"/>
              <a:t>finais</a:t>
            </a:r>
            <a:r>
              <a:rPr lang="en-US" sz="3600" dirty="0" smtClean="0"/>
              <a:t>: </a:t>
            </a:r>
            <a:r>
              <a:rPr lang="en-US" sz="3600" dirty="0" err="1" smtClean="0"/>
              <a:t>possibilidade</a:t>
            </a:r>
            <a:r>
              <a:rPr lang="en-US" sz="3600" dirty="0" smtClean="0"/>
              <a:t> de </a:t>
            </a:r>
            <a:r>
              <a:rPr lang="en-US" sz="3600" dirty="0" err="1" smtClean="0"/>
              <a:t>compreensão</a:t>
            </a:r>
            <a:r>
              <a:rPr lang="en-US" sz="3600" dirty="0" smtClean="0"/>
              <a:t> </a:t>
            </a:r>
            <a:r>
              <a:rPr lang="en-US" sz="3600" dirty="0" err="1" smtClean="0"/>
              <a:t>completa</a:t>
            </a:r>
            <a:r>
              <a:rPr lang="en-US" sz="3600" dirty="0" smtClean="0"/>
              <a:t> </a:t>
            </a:r>
            <a:r>
              <a:rPr lang="en-US" sz="3600" dirty="0" err="1" smtClean="0"/>
              <a:t>pela</a:t>
            </a:r>
            <a:r>
              <a:rPr lang="en-US" sz="3600" dirty="0" smtClean="0"/>
              <a:t> </a:t>
            </a:r>
            <a:r>
              <a:rPr lang="en-US" sz="3600" dirty="0" err="1" smtClean="0"/>
              <a:t>autoridade</a:t>
            </a:r>
            <a:r>
              <a:rPr lang="en-US" sz="3600" dirty="0" smtClean="0"/>
              <a:t> </a:t>
            </a:r>
            <a:r>
              <a:rPr lang="en-US" sz="3600" dirty="0" err="1" smtClean="0"/>
              <a:t>julgadora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33978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Destaques</a:t>
            </a:r>
            <a:r>
              <a:rPr lang="en-US" dirty="0" smtClean="0"/>
              <a:t>: </a:t>
            </a:r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recursal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critérios</a:t>
            </a:r>
            <a:r>
              <a:rPr lang="en-US" sz="3200" dirty="0" smtClean="0"/>
              <a:t> </a:t>
            </a:r>
            <a:r>
              <a:rPr lang="en-US" sz="3200" dirty="0" err="1" smtClean="0"/>
              <a:t>objetivos</a:t>
            </a:r>
            <a:r>
              <a:rPr lang="en-US" sz="3200" dirty="0" smtClean="0"/>
              <a:t> = </a:t>
            </a:r>
            <a:r>
              <a:rPr lang="en-US" sz="3200" dirty="0" err="1" smtClean="0"/>
              <a:t>maior</a:t>
            </a:r>
            <a:r>
              <a:rPr lang="en-US" sz="3200" dirty="0" smtClean="0"/>
              <a:t> </a:t>
            </a:r>
            <a:r>
              <a:rPr lang="en-US" sz="3200" dirty="0" err="1" smtClean="0"/>
              <a:t>possibilidade</a:t>
            </a:r>
            <a:r>
              <a:rPr lang="en-US" sz="3200" dirty="0" smtClean="0"/>
              <a:t> </a:t>
            </a:r>
            <a:r>
              <a:rPr lang="en-US" sz="3200" dirty="0" err="1" smtClean="0"/>
              <a:t>revisão</a:t>
            </a:r>
            <a:endParaRPr lang="en-US" sz="3200" dirty="0" smtClean="0"/>
          </a:p>
          <a:p>
            <a:r>
              <a:rPr lang="en-US" sz="3200" dirty="0" err="1" smtClean="0"/>
              <a:t>Possibilidade</a:t>
            </a:r>
            <a:r>
              <a:rPr lang="en-US" sz="3200" dirty="0" smtClean="0"/>
              <a:t> de </a:t>
            </a:r>
            <a:r>
              <a:rPr lang="en-US" sz="3200" dirty="0" err="1" smtClean="0"/>
              <a:t>reformatio</a:t>
            </a:r>
            <a:r>
              <a:rPr lang="en-US" sz="3200" dirty="0" smtClean="0"/>
              <a:t> in </a:t>
            </a:r>
            <a:r>
              <a:rPr lang="en-US" sz="3200" dirty="0" err="1" smtClean="0"/>
              <a:t>pejus</a:t>
            </a:r>
            <a:r>
              <a:rPr lang="en-US" sz="3200" dirty="0" smtClean="0"/>
              <a:t> (</a:t>
            </a:r>
            <a:r>
              <a:rPr lang="en-US" sz="3200" dirty="0" err="1" smtClean="0"/>
              <a:t>reincidência</a:t>
            </a:r>
            <a:r>
              <a:rPr lang="en-US" sz="3200" dirty="0" smtClean="0"/>
              <a:t> </a:t>
            </a:r>
            <a:r>
              <a:rPr lang="en-US" sz="3200" dirty="0" err="1" smtClean="0"/>
              <a:t>ou</a:t>
            </a:r>
            <a:r>
              <a:rPr lang="en-US" sz="3200" dirty="0" smtClean="0"/>
              <a:t> </a:t>
            </a:r>
            <a:r>
              <a:rPr lang="en-US" sz="3200" dirty="0" err="1" smtClean="0"/>
              <a:t>qualificação</a:t>
            </a:r>
            <a:r>
              <a:rPr lang="en-US" sz="3200" dirty="0" smtClean="0"/>
              <a:t> </a:t>
            </a:r>
            <a:r>
              <a:rPr lang="en-US" sz="3200" dirty="0" err="1" smtClean="0"/>
              <a:t>equivocada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Direito</a:t>
            </a:r>
            <a:r>
              <a:rPr lang="en-US" sz="3200" dirty="0" smtClean="0"/>
              <a:t> de </a:t>
            </a:r>
            <a:r>
              <a:rPr lang="en-US" sz="3200" dirty="0" err="1" smtClean="0"/>
              <a:t>defesa</a:t>
            </a:r>
            <a:r>
              <a:rPr lang="en-US" sz="3200" dirty="0" smtClean="0"/>
              <a:t>: </a:t>
            </a:r>
            <a:r>
              <a:rPr lang="en-US" sz="3200" dirty="0" err="1" smtClean="0"/>
              <a:t>notificação</a:t>
            </a:r>
            <a:r>
              <a:rPr lang="en-US" sz="3200" dirty="0" smtClean="0"/>
              <a:t> </a:t>
            </a:r>
            <a:r>
              <a:rPr lang="en-US" sz="3200" dirty="0" err="1" smtClean="0"/>
              <a:t>prévia</a:t>
            </a:r>
            <a:r>
              <a:rPr lang="en-US" sz="3200" dirty="0" smtClean="0"/>
              <a:t> do </a:t>
            </a:r>
            <a:r>
              <a:rPr lang="en-US" sz="3200" dirty="0" err="1" smtClean="0"/>
              <a:t>autuado</a:t>
            </a:r>
            <a:endParaRPr lang="en-US" sz="3200" dirty="0" smtClean="0"/>
          </a:p>
          <a:p>
            <a:r>
              <a:rPr lang="en-US" sz="3200" dirty="0" err="1" smtClean="0"/>
              <a:t>Preclusão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intempestividade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interposição</a:t>
            </a:r>
            <a:r>
              <a:rPr lang="en-US" sz="3200" dirty="0" smtClean="0"/>
              <a:t> do </a:t>
            </a:r>
            <a:r>
              <a:rPr lang="en-US" sz="3200" dirty="0" err="1" smtClean="0"/>
              <a:t>recurso</a:t>
            </a:r>
            <a:r>
              <a:rPr lang="en-US" sz="3200" dirty="0" smtClean="0"/>
              <a:t>: </a:t>
            </a:r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agilidade</a:t>
            </a:r>
            <a:endParaRPr lang="en-US" sz="32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18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Outros </a:t>
            </a:r>
            <a:r>
              <a:rPr lang="en-US" dirty="0" err="1" smtClean="0"/>
              <a:t>destaques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Critérios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destinação</a:t>
            </a:r>
            <a:r>
              <a:rPr lang="en-US" sz="3200" dirty="0" smtClean="0"/>
              <a:t> de bens e </a:t>
            </a:r>
            <a:r>
              <a:rPr lang="en-US" sz="3200" dirty="0" err="1" smtClean="0"/>
              <a:t>animais</a:t>
            </a:r>
            <a:r>
              <a:rPr lang="en-US" sz="3200" dirty="0" smtClean="0"/>
              <a:t> </a:t>
            </a:r>
            <a:r>
              <a:rPr lang="en-US" sz="3200" dirty="0" err="1" smtClean="0"/>
              <a:t>apreendidos</a:t>
            </a:r>
            <a:endParaRPr lang="en-US" sz="3200" dirty="0" smtClean="0"/>
          </a:p>
          <a:p>
            <a:r>
              <a:rPr lang="en-US" sz="3200" dirty="0" err="1" smtClean="0"/>
              <a:t>Critérios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conversão</a:t>
            </a:r>
            <a:r>
              <a:rPr lang="en-US" sz="3200" dirty="0" smtClean="0"/>
              <a:t> e </a:t>
            </a:r>
            <a:r>
              <a:rPr lang="en-US" sz="3200" dirty="0" err="1" smtClean="0"/>
              <a:t>diminuição</a:t>
            </a:r>
            <a:r>
              <a:rPr lang="en-US" sz="3200" dirty="0" smtClean="0"/>
              <a:t> da </a:t>
            </a:r>
            <a:r>
              <a:rPr lang="en-US" sz="3200" dirty="0" err="1" smtClean="0"/>
              <a:t>multa</a:t>
            </a:r>
            <a:endParaRPr lang="en-US" sz="3200" dirty="0" smtClean="0"/>
          </a:p>
          <a:p>
            <a:r>
              <a:rPr lang="en-US" sz="3200" dirty="0" err="1" smtClean="0"/>
              <a:t>Conversão</a:t>
            </a:r>
            <a:r>
              <a:rPr lang="en-US" sz="3200" dirty="0" smtClean="0"/>
              <a:t> de </a:t>
            </a:r>
            <a:r>
              <a:rPr lang="en-US" sz="3200" dirty="0" err="1" smtClean="0"/>
              <a:t>multa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meio</a:t>
            </a:r>
            <a:r>
              <a:rPr lang="en-US" sz="3200" dirty="0" smtClean="0"/>
              <a:t> de </a:t>
            </a:r>
            <a:r>
              <a:rPr lang="en-US" sz="3200" dirty="0" err="1" smtClean="0"/>
              <a:t>aquisição</a:t>
            </a:r>
            <a:r>
              <a:rPr lang="en-US" sz="3200" dirty="0" smtClean="0"/>
              <a:t> de CRAs: </a:t>
            </a:r>
            <a:r>
              <a:rPr lang="en-US" sz="3200" dirty="0" err="1" smtClean="0"/>
              <a:t>apoio</a:t>
            </a:r>
            <a:r>
              <a:rPr lang="en-US" sz="3200" dirty="0" smtClean="0"/>
              <a:t> </a:t>
            </a:r>
            <a:r>
              <a:rPr lang="en-US" sz="3200" dirty="0" err="1" smtClean="0"/>
              <a:t>ao</a:t>
            </a:r>
            <a:r>
              <a:rPr lang="en-US" sz="3200" dirty="0" smtClean="0"/>
              <a:t> </a:t>
            </a:r>
            <a:r>
              <a:rPr lang="en-US" sz="3200" dirty="0" err="1" smtClean="0"/>
              <a:t>programa</a:t>
            </a:r>
            <a:r>
              <a:rPr lang="en-US" sz="3200" dirty="0" smtClean="0"/>
              <a:t> de </a:t>
            </a:r>
            <a:r>
              <a:rPr lang="en-US" sz="3200" dirty="0" err="1" smtClean="0"/>
              <a:t>regularização</a:t>
            </a:r>
            <a:r>
              <a:rPr lang="en-US" sz="3200" dirty="0" smtClean="0"/>
              <a:t> </a:t>
            </a:r>
            <a:r>
              <a:rPr lang="en-US" sz="3200" dirty="0" err="1" smtClean="0"/>
              <a:t>ambiental</a:t>
            </a:r>
            <a:r>
              <a:rPr lang="en-US" sz="3200" dirty="0" smtClean="0"/>
              <a:t> rural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3690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539552" y="2852935"/>
            <a:ext cx="7543800" cy="1080121"/>
          </a:xfrm>
        </p:spPr>
        <p:txBody>
          <a:bodyPr/>
          <a:lstStyle/>
          <a:p>
            <a:pPr algn="ctr"/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1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98178"/>
          </a:xfrm>
        </p:spPr>
        <p:txBody>
          <a:bodyPr/>
          <a:lstStyle/>
          <a:p>
            <a:pPr algn="ctr"/>
            <a:r>
              <a:rPr lang="pt-BR" dirty="0" smtClean="0"/>
              <a:t>Responsabilização administrativa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pt-BR" dirty="0" smtClean="0"/>
              <a:t>Objetivo: reparar o dano e evitar novas infrações (prevenção geral)</a:t>
            </a:r>
          </a:p>
          <a:p>
            <a:r>
              <a:rPr lang="pt-BR" dirty="0" smtClean="0"/>
              <a:t>Distinto da responsabilização civil (indenização) e penal (punição): mais ágil</a:t>
            </a:r>
            <a:endParaRPr lang="pt-BR" dirty="0"/>
          </a:p>
          <a:p>
            <a:r>
              <a:rPr lang="pt-BR" dirty="0" smtClean="0"/>
              <a:t>Condições gerais: justa e eficiente</a:t>
            </a:r>
          </a:p>
          <a:p>
            <a:r>
              <a:rPr lang="pt-BR" dirty="0" smtClean="0"/>
              <a:t>Processo administrativo: do auto de infração à cobrança da multa</a:t>
            </a:r>
          </a:p>
        </p:txBody>
      </p:sp>
    </p:spTree>
    <p:extLst>
      <p:ext uri="{BB962C8B-B14F-4D97-AF65-F5344CB8AC3E}">
        <p14:creationId xmlns:p14="http://schemas.microsoft.com/office/powerpoint/2010/main" val="702289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Histórico legislativo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1988: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Constituição Federal</a:t>
            </a:r>
            <a:r>
              <a:rPr lang="pt-BR" dirty="0" smtClean="0"/>
              <a:t>: responsabilidade civil, penal e administrativa por dano ambiental (art.225)</a:t>
            </a:r>
          </a:p>
          <a:p>
            <a:r>
              <a:rPr lang="pt-BR" dirty="0" smtClean="0"/>
              <a:t>1989: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Distrital n</a:t>
            </a:r>
            <a:r>
              <a:rPr lang="pt-BR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</a:t>
            </a:r>
            <a:r>
              <a:rPr lang="pt-BR" dirty="0" smtClean="0"/>
              <a:t>: define ilícitos administrativos e estabelece linhas gerais para apuração e responsabilização</a:t>
            </a:r>
          </a:p>
          <a:p>
            <a:r>
              <a:rPr lang="pt-BR" dirty="0" smtClean="0"/>
              <a:t>Define:</a:t>
            </a:r>
          </a:p>
          <a:p>
            <a:pPr marL="571500" indent="-457200">
              <a:buFont typeface="+mj-lt"/>
              <a:buAutoNum type="alphaLcParenR"/>
            </a:pPr>
            <a:r>
              <a:rPr lang="pt-BR" dirty="0" smtClean="0"/>
              <a:t>sanções possíveis (art.45)</a:t>
            </a:r>
          </a:p>
          <a:p>
            <a:pPr marL="571500" indent="-457200">
              <a:buFont typeface="+mj-lt"/>
              <a:buAutoNum type="alphaLcParenR"/>
            </a:pPr>
            <a:r>
              <a:rPr lang="pt-BR" dirty="0" smtClean="0"/>
              <a:t>critérios para aplicação da multa (infração leve, grave, gravíssima): 1 a 1000 </a:t>
            </a:r>
            <a:r>
              <a:rPr lang="pt-BR" dirty="0" err="1" smtClean="0"/>
              <a:t>UPDFs</a:t>
            </a:r>
            <a:endParaRPr lang="pt-BR" dirty="0" smtClean="0"/>
          </a:p>
          <a:p>
            <a:pPr marL="571500" indent="-457200">
              <a:buFont typeface="+mj-lt"/>
              <a:buAutoNum type="alphaLcParenR"/>
            </a:pPr>
            <a:r>
              <a:rPr lang="pt-BR" dirty="0" smtClean="0"/>
              <a:t>Requisitos mínimos para o auto de infração (art.56)</a:t>
            </a:r>
          </a:p>
          <a:p>
            <a:pPr marL="571500" indent="-457200">
              <a:buFont typeface="+mj-lt"/>
              <a:buAutoNum type="alphaLcParenR"/>
            </a:pPr>
            <a:r>
              <a:rPr lang="pt-BR" dirty="0" smtClean="0"/>
              <a:t>instâncias de julgamento (3 instâncias: IBRAM, SEMA e CONAM)</a:t>
            </a:r>
          </a:p>
          <a:p>
            <a:pPr marL="571500" indent="-457200">
              <a:buFont typeface="+mj-lt"/>
              <a:buAutoNum type="alphaLcParenR"/>
            </a:pPr>
            <a:r>
              <a:rPr lang="pt-BR" dirty="0" smtClean="0"/>
              <a:t>prazos para recurso (10 e 5 dias)</a:t>
            </a:r>
          </a:p>
          <a:p>
            <a:pPr marL="571500" indent="-457200">
              <a:buFont typeface="+mj-lt"/>
              <a:buAutoNum type="alphaLcParenR"/>
            </a:pPr>
            <a:r>
              <a:rPr lang="pt-BR" dirty="0" smtClean="0"/>
              <a:t>outros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630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Histórico legislativo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1990: Decreto Distrital 12960/90: lacônico</a:t>
            </a:r>
          </a:p>
          <a:p>
            <a:r>
              <a:rPr lang="pt-BR" dirty="0" smtClean="0"/>
              <a:t>1998: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Federal de Crimes e Infrações Administrativas Ambientais </a:t>
            </a:r>
            <a:r>
              <a:rPr lang="pt-BR" dirty="0" smtClean="0"/>
              <a:t>(Lei Federal 9605/98): muito coerente com Lei 41/89, mas com algumas novidades</a:t>
            </a:r>
          </a:p>
          <a:p>
            <a:r>
              <a:rPr lang="pt-BR" dirty="0" smtClean="0"/>
              <a:t>Valores de multa entre R$ 50 e R$ 50 milhões</a:t>
            </a:r>
          </a:p>
          <a:p>
            <a:r>
              <a:rPr lang="pt-BR" dirty="0" smtClean="0"/>
              <a:t>Máximo de duas instâncias decisórias</a:t>
            </a:r>
          </a:p>
          <a:p>
            <a:r>
              <a:rPr lang="pt-BR" dirty="0" smtClean="0"/>
              <a:t>Outros</a:t>
            </a:r>
          </a:p>
          <a:p>
            <a:r>
              <a:rPr lang="pt-BR" dirty="0" smtClean="0"/>
              <a:t>1999: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Federal 3179/99</a:t>
            </a:r>
            <a:r>
              <a:rPr lang="pt-BR" dirty="0" smtClean="0"/>
              <a:t>: detalhamento de procedimentos e critérios para aplicação de sanções</a:t>
            </a:r>
          </a:p>
          <a:p>
            <a:r>
              <a:rPr lang="pt-BR" dirty="0" smtClean="0"/>
              <a:t>2001: incorporação no DF da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Federal 9784/99 </a:t>
            </a:r>
            <a:r>
              <a:rPr lang="pt-BR" dirty="0" smtClean="0"/>
              <a:t>(Lei de Processos Administrativos): regras específicas</a:t>
            </a:r>
          </a:p>
          <a:p>
            <a:r>
              <a:rPr lang="pt-BR" dirty="0" smtClean="0"/>
              <a:t>2008: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Federal 6514/08</a:t>
            </a:r>
            <a:r>
              <a:rPr lang="pt-BR" dirty="0" smtClean="0"/>
              <a:t>: aprimoramentos após 1 década de aplicação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670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Resumo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Legislação</a:t>
            </a:r>
            <a:r>
              <a:rPr lang="en-US" sz="2800" dirty="0" smtClean="0"/>
              <a:t> federal </a:t>
            </a:r>
            <a:r>
              <a:rPr lang="en-US" sz="2800" dirty="0" err="1" smtClean="0"/>
              <a:t>avançou</a:t>
            </a:r>
            <a:r>
              <a:rPr lang="en-US" sz="2800" dirty="0" smtClean="0"/>
              <a:t>, mas </a:t>
            </a:r>
            <a:r>
              <a:rPr lang="en-US" sz="2800" dirty="0" err="1" smtClean="0"/>
              <a:t>distrital</a:t>
            </a:r>
            <a:r>
              <a:rPr lang="en-US" sz="2800" dirty="0" smtClean="0"/>
              <a:t> </a:t>
            </a:r>
            <a:r>
              <a:rPr lang="en-US" sz="2800" b="1" dirty="0" err="1" smtClean="0"/>
              <a:t>estagnou</a:t>
            </a:r>
            <a:endParaRPr lang="en-US" sz="2800" b="1" dirty="0" smtClean="0"/>
          </a:p>
          <a:p>
            <a:r>
              <a:rPr lang="en-US" sz="2800" dirty="0" err="1" smtClean="0"/>
              <a:t>Falta</a:t>
            </a:r>
            <a:r>
              <a:rPr lang="en-US" sz="2800" dirty="0" smtClean="0"/>
              <a:t> de </a:t>
            </a:r>
            <a:r>
              <a:rPr lang="en-US" sz="2800" dirty="0" err="1" smtClean="0"/>
              <a:t>regulamentação</a:t>
            </a:r>
            <a:r>
              <a:rPr lang="en-US" sz="2800" dirty="0" smtClean="0"/>
              <a:t> de </a:t>
            </a:r>
            <a:r>
              <a:rPr lang="en-US" sz="2800" dirty="0" err="1" smtClean="0"/>
              <a:t>diversos</a:t>
            </a:r>
            <a:r>
              <a:rPr lang="en-US" sz="2800" dirty="0" smtClean="0"/>
              <a:t> </a:t>
            </a:r>
            <a:r>
              <a:rPr lang="en-US" sz="2800" dirty="0" err="1" smtClean="0"/>
              <a:t>aspectos</a:t>
            </a:r>
            <a:r>
              <a:rPr lang="en-US" sz="2800" dirty="0" smtClean="0"/>
              <a:t>: </a:t>
            </a:r>
            <a:r>
              <a:rPr lang="en-US" sz="2800" dirty="0" err="1" smtClean="0"/>
              <a:t>critérios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aplicação</a:t>
            </a:r>
            <a:r>
              <a:rPr lang="en-US" sz="2800" dirty="0" smtClean="0"/>
              <a:t> de </a:t>
            </a:r>
            <a:r>
              <a:rPr lang="en-US" sz="2800" dirty="0" err="1" smtClean="0"/>
              <a:t>sanções</a:t>
            </a:r>
            <a:r>
              <a:rPr lang="en-US" sz="2800" dirty="0" smtClean="0"/>
              <a:t>,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mensuração</a:t>
            </a:r>
            <a:r>
              <a:rPr lang="en-US" sz="2800" dirty="0" smtClean="0"/>
              <a:t> da </a:t>
            </a:r>
            <a:r>
              <a:rPr lang="en-US" sz="2800" dirty="0" err="1" smtClean="0"/>
              <a:t>multa</a:t>
            </a:r>
            <a:r>
              <a:rPr lang="en-US" sz="2800" dirty="0" smtClean="0"/>
              <a:t>,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instrução</a:t>
            </a:r>
            <a:r>
              <a:rPr lang="en-US" sz="2800" dirty="0" smtClean="0"/>
              <a:t> do </a:t>
            </a:r>
            <a:r>
              <a:rPr lang="en-US" sz="2800" dirty="0" err="1" smtClean="0"/>
              <a:t>processo</a:t>
            </a:r>
            <a:r>
              <a:rPr lang="en-US" sz="2800" dirty="0" smtClean="0"/>
              <a:t>,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revisão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administrativa</a:t>
            </a:r>
            <a:r>
              <a:rPr lang="en-US" sz="2800" dirty="0" smtClean="0"/>
              <a:t> etc.</a:t>
            </a:r>
          </a:p>
          <a:p>
            <a:r>
              <a:rPr lang="en-US" sz="2800" dirty="0" err="1" smtClean="0"/>
              <a:t>Dificuldade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revisar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administrativamente</a:t>
            </a:r>
            <a:r>
              <a:rPr lang="en-US" sz="2800" dirty="0" smtClean="0"/>
              <a:t> </a:t>
            </a:r>
            <a:r>
              <a:rPr lang="en-US" sz="2800" dirty="0" err="1" smtClean="0"/>
              <a:t>sanções</a:t>
            </a:r>
            <a:r>
              <a:rPr lang="en-US" sz="2800" dirty="0" smtClean="0"/>
              <a:t> </a:t>
            </a:r>
            <a:r>
              <a:rPr lang="en-US" sz="2800" dirty="0" err="1" smtClean="0"/>
              <a:t>aplicadas</a:t>
            </a:r>
            <a:r>
              <a:rPr lang="en-US" sz="2800" dirty="0" smtClean="0"/>
              <a:t>: </a:t>
            </a:r>
            <a:r>
              <a:rPr lang="en-US" sz="2800" dirty="0" err="1" smtClean="0"/>
              <a:t>excesso</a:t>
            </a:r>
            <a:r>
              <a:rPr lang="en-US" sz="2800" dirty="0" smtClean="0"/>
              <a:t> de </a:t>
            </a:r>
            <a:r>
              <a:rPr lang="en-US" sz="2800" dirty="0" err="1" smtClean="0"/>
              <a:t>subjetividade</a:t>
            </a:r>
            <a:endParaRPr lang="en-US" sz="2800" dirty="0" smtClean="0"/>
          </a:p>
          <a:p>
            <a:r>
              <a:rPr lang="en-US" sz="2800" dirty="0" err="1" smtClean="0"/>
              <a:t>Falta</a:t>
            </a:r>
            <a:r>
              <a:rPr lang="en-US" sz="2800" dirty="0" smtClean="0"/>
              <a:t> de </a:t>
            </a:r>
            <a:r>
              <a:rPr lang="en-US" sz="2800" dirty="0" err="1" smtClean="0"/>
              <a:t>padronização</a:t>
            </a:r>
            <a:endParaRPr lang="en-US" sz="2800" dirty="0" smtClean="0"/>
          </a:p>
          <a:p>
            <a:r>
              <a:rPr lang="en-US" sz="2800" dirty="0" err="1" smtClean="0"/>
              <a:t>Insegurança</a:t>
            </a:r>
            <a:r>
              <a:rPr lang="en-US" sz="2800" dirty="0" smtClean="0"/>
              <a:t> </a:t>
            </a:r>
            <a:r>
              <a:rPr lang="en-US" sz="2800" dirty="0" err="1" smtClean="0"/>
              <a:t>jurídica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553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Exemplos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24512"/>
              </p:ext>
            </p:extLst>
          </p:nvPr>
        </p:nvGraphicFramePr>
        <p:xfrm>
          <a:off x="179512" y="1412776"/>
          <a:ext cx="8136900" cy="51073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27380"/>
                <a:gridCol w="1627380"/>
                <a:gridCol w="1627380"/>
                <a:gridCol w="1627380"/>
                <a:gridCol w="1627380"/>
              </a:tblGrid>
              <a:tr h="7708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Auto de Infração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Autuado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Quantidade de esgoto lançada irregularmente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local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valor da multa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52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0682/2010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CAESB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não informado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Córrego Vicente Pires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R$ 180.645,00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3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0058/2009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CAESB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não informado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Lago Paranoá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 err="1">
                          <a:effectLst/>
                        </a:rPr>
                        <a:t>R</a:t>
                      </a:r>
                      <a:r>
                        <a:rPr lang="pt-BR" sz="1800" dirty="0">
                          <a:effectLst/>
                        </a:rPr>
                        <a:t>$ 24.813,80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52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1198/2010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CAESB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não informado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Córrego Melchior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R$ 37.200,00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3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2655/2013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CAESB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não informado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Córrego Alagado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 err="1">
                          <a:effectLst/>
                        </a:rPr>
                        <a:t>R</a:t>
                      </a:r>
                      <a:r>
                        <a:rPr lang="pt-BR" sz="1800" dirty="0">
                          <a:effectLst/>
                        </a:rPr>
                        <a:t>$ 140.490,42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046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algn="ctr"/>
            <a:r>
              <a:rPr lang="en-US" dirty="0" err="1" smtClean="0"/>
              <a:t>Exemplos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257169"/>
              </p:ext>
            </p:extLst>
          </p:nvPr>
        </p:nvGraphicFramePr>
        <p:xfrm>
          <a:off x="467544" y="1124744"/>
          <a:ext cx="7620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INTERESSADO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PENALIDADE APLICADA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MODIFICAÇÃO DA PENALIDADE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DA MULTA (R$)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POSTO DE COMBUSTÍVEL 214 SUL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 SHOPPING DERIVADOS DE PETRÓLEO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SIM/IBRAM/ Reduziu a multa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187000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G3 AUTO POSTO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ADVERTÊNCIA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 POSTO MILLENIUM 2000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ADVERTÊNCIA e MULTA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 COMBUSTÍVEIS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ADVERTÊNCIA e MULTA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POSTO DA TORRE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ADVERTÊNCIA e MULTA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50512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REX COMERCIAL DE COMBUSTÍVEIS LTDA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INTERDITAÇÃO e ADVERTÊNCIA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 POSTO GAZOL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POSTO JAGUAR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ADVERTÊNCIA e MULTA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SIM/IBRAM/ Retirou a advertência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POSTO NOTA 10 LTDA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ADVERTÊNCIA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4839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Exemplo</a:t>
            </a:r>
            <a:r>
              <a:rPr lang="en-US" dirty="0" smtClean="0"/>
              <a:t>: </a:t>
            </a:r>
            <a:r>
              <a:rPr lang="en-US" dirty="0" err="1" smtClean="0"/>
              <a:t>ocupação</a:t>
            </a:r>
            <a:r>
              <a:rPr lang="en-US" dirty="0" smtClean="0"/>
              <a:t> de APP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508323"/>
              </p:ext>
            </p:extLst>
          </p:nvPr>
        </p:nvGraphicFramePr>
        <p:xfrm>
          <a:off x="467544" y="2492896"/>
          <a:ext cx="7620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Sanção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frequência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Advertência</a:t>
                      </a:r>
                      <a:r>
                        <a:rPr lang="en-US" sz="2000" dirty="0" smtClean="0"/>
                        <a:t> (</a:t>
                      </a:r>
                      <a:r>
                        <a:rPr lang="en-US" sz="2000" dirty="0" err="1" smtClean="0"/>
                        <a:t>apenas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 (48%)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Multa</a:t>
                      </a:r>
                      <a:r>
                        <a:rPr lang="en-US" sz="2000" baseline="0" dirty="0" smtClean="0"/>
                        <a:t> (com e </a:t>
                      </a:r>
                      <a:r>
                        <a:rPr lang="en-US" sz="2000" baseline="0" dirty="0" err="1" smtClean="0"/>
                        <a:t>sem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advertência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 (43%)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Embargo da </a:t>
                      </a:r>
                      <a:r>
                        <a:rPr lang="en-US" sz="2000" dirty="0" err="1" smtClean="0"/>
                        <a:t>área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 (9%)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429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Necessidade</a:t>
            </a:r>
            <a:r>
              <a:rPr lang="en-US" dirty="0" smtClean="0"/>
              <a:t> de </a:t>
            </a:r>
            <a:r>
              <a:rPr lang="en-US" dirty="0" err="1" smtClean="0"/>
              <a:t>regras</a:t>
            </a:r>
            <a:r>
              <a:rPr lang="en-US" dirty="0" smtClean="0"/>
              <a:t> + </a:t>
            </a:r>
            <a:r>
              <a:rPr lang="en-US" dirty="0" err="1" smtClean="0"/>
              <a:t>claras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Análise</a:t>
            </a:r>
            <a:r>
              <a:rPr lang="en-US" sz="2800" dirty="0" smtClean="0"/>
              <a:t> </a:t>
            </a:r>
            <a:r>
              <a:rPr lang="en-US" sz="2800" dirty="0" err="1" smtClean="0"/>
              <a:t>recursal</a:t>
            </a:r>
            <a:r>
              <a:rPr lang="en-US" sz="2800" dirty="0" smtClean="0"/>
              <a:t> (SEMA): </a:t>
            </a:r>
            <a:r>
              <a:rPr lang="en-US" sz="2800" dirty="0" err="1" smtClean="0"/>
              <a:t>necessidade</a:t>
            </a:r>
            <a:r>
              <a:rPr lang="en-US" sz="2800" dirty="0" smtClean="0"/>
              <a:t> de </a:t>
            </a:r>
            <a:r>
              <a:rPr lang="en-US" sz="2800" dirty="0" err="1" smtClean="0"/>
              <a:t>parâmetros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claros</a:t>
            </a:r>
            <a:r>
              <a:rPr lang="en-US" sz="2800" dirty="0" smtClean="0"/>
              <a:t> e </a:t>
            </a:r>
            <a:r>
              <a:rPr lang="en-US" sz="2800" dirty="0" err="1" smtClean="0"/>
              <a:t>objetivos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revisar</a:t>
            </a:r>
            <a:r>
              <a:rPr lang="en-US" sz="2800" dirty="0" smtClean="0"/>
              <a:t> AIs</a:t>
            </a:r>
          </a:p>
          <a:p>
            <a:pPr algn="just"/>
            <a:r>
              <a:rPr lang="en-US" sz="2800" dirty="0" err="1" smtClean="0"/>
              <a:t>Fiscalização</a:t>
            </a:r>
            <a:r>
              <a:rPr lang="en-US" sz="2800" dirty="0" smtClean="0"/>
              <a:t> (IBRAM): </a:t>
            </a:r>
            <a:r>
              <a:rPr lang="en-US" sz="2800" dirty="0" err="1" smtClean="0"/>
              <a:t>demanda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regras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claras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atuação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Demanda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incorporação</a:t>
            </a:r>
            <a:r>
              <a:rPr lang="en-US" sz="2800" dirty="0" smtClean="0"/>
              <a:t> </a:t>
            </a:r>
            <a:r>
              <a:rPr lang="en-US" sz="2800" dirty="0" err="1" smtClean="0"/>
              <a:t>normativa</a:t>
            </a:r>
            <a:r>
              <a:rPr lang="en-US" sz="2800" dirty="0" smtClean="0"/>
              <a:t> do </a:t>
            </a:r>
            <a:r>
              <a:rPr lang="en-US" sz="2800" dirty="0" err="1" smtClean="0"/>
              <a:t>Decreto</a:t>
            </a:r>
            <a:r>
              <a:rPr lang="en-US" sz="2800" dirty="0" smtClean="0"/>
              <a:t> Federal 6514/08</a:t>
            </a:r>
          </a:p>
          <a:p>
            <a:pPr algn="just"/>
            <a:r>
              <a:rPr lang="en-US" sz="2800" dirty="0" err="1" smtClean="0"/>
              <a:t>Notas</a:t>
            </a:r>
            <a:r>
              <a:rPr lang="en-US" sz="2800" dirty="0" smtClean="0"/>
              <a:t> </a:t>
            </a:r>
            <a:r>
              <a:rPr lang="en-US" sz="2800" dirty="0" err="1" smtClean="0"/>
              <a:t>técnicas</a:t>
            </a:r>
            <a:endParaRPr lang="en-US" sz="2800" dirty="0" smtClean="0"/>
          </a:p>
          <a:p>
            <a:pPr algn="just"/>
            <a:r>
              <a:rPr lang="en-US" sz="2800" dirty="0" smtClean="0"/>
              <a:t>PL AFICAM </a:t>
            </a:r>
            <a:r>
              <a:rPr lang="en-US" sz="2800" dirty="0" err="1" smtClean="0"/>
              <a:t>internalizando</a:t>
            </a:r>
            <a:r>
              <a:rPr lang="en-US" sz="2800" dirty="0" smtClean="0"/>
              <a:t> </a:t>
            </a:r>
            <a:r>
              <a:rPr lang="en-US" sz="2800" dirty="0" err="1" smtClean="0"/>
              <a:t>Decreto</a:t>
            </a:r>
            <a:r>
              <a:rPr lang="en-US" sz="2800" dirty="0" smtClean="0"/>
              <a:t> Federal 6514/08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934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789</TotalTime>
  <Words>862</Words>
  <Application>Microsoft Office PowerPoint</Application>
  <PresentationFormat>Apresentação na tela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Adjacência</vt:lpstr>
      <vt:lpstr>Novo decreto de infrações administrativas: aspectos gerais</vt:lpstr>
      <vt:lpstr>Responsabilização administrativa</vt:lpstr>
      <vt:lpstr>Histórico legislativo</vt:lpstr>
      <vt:lpstr>Histórico legislativo</vt:lpstr>
      <vt:lpstr>Resumo</vt:lpstr>
      <vt:lpstr>Exemplos</vt:lpstr>
      <vt:lpstr>Exemplos</vt:lpstr>
      <vt:lpstr>Exemplo: ocupação de APP</vt:lpstr>
      <vt:lpstr>Necessidade de regras + claras</vt:lpstr>
      <vt:lpstr>Decreto Distrital 37506/16: inspirações</vt:lpstr>
      <vt:lpstr>Destaques: critérios para multa</vt:lpstr>
      <vt:lpstr>Destaques: critério para aplicação de outras sanções</vt:lpstr>
      <vt:lpstr>Destaques: critérios para fiscalização</vt:lpstr>
      <vt:lpstr>Destaques: instrução processual</vt:lpstr>
      <vt:lpstr>Destaques: análise recursal</vt:lpstr>
      <vt:lpstr>Outros destaques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Raul Silva Telles do Valle</dc:creator>
  <cp:lastModifiedBy>Antonia Martins Feitosa</cp:lastModifiedBy>
  <cp:revision>84</cp:revision>
  <dcterms:created xsi:type="dcterms:W3CDTF">2016-03-01T13:21:10Z</dcterms:created>
  <dcterms:modified xsi:type="dcterms:W3CDTF">2016-08-30T19:38:43Z</dcterms:modified>
</cp:coreProperties>
</file>