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5" r:id="rId5"/>
    <p:sldId id="259" r:id="rId6"/>
    <p:sldId id="261" r:id="rId7"/>
    <p:sldId id="262" r:id="rId8"/>
    <p:sldId id="260" r:id="rId9"/>
    <p:sldId id="263" r:id="rId10"/>
    <p:sldId id="264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10.233.47.6\ajl$\AJL%20-%202015\Apoio%20AJL\PLANILHA%20DE%20AI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10.233.47.6\ajl$\AJL%20-%202015\Apoio%20AJL\PLANILHA%20DE%20AIs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10.233.47.6\ajl$\AJL%20-%202015\Apoio%20AJL\PLANILHA%20DE%20AIs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'[PLANILHA DE AIs.xlsx]TABELA GERAL '!$F$2</c:f>
              <c:strCache>
                <c:ptCount val="1"/>
                <c:pt idx="0">
                  <c:v>PROCESSOS JULGADOS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'[PLANILHA DE AIs.xlsx]TABELA GERAL '!$F$4:$F$15</c:f>
              <c:strCache>
                <c:ptCount val="12"/>
                <c:pt idx="0">
                  <c:v>1 ANO</c:v>
                </c:pt>
                <c:pt idx="1">
                  <c:v>2 ANOS</c:v>
                </c:pt>
                <c:pt idx="2">
                  <c:v>3 ANOS</c:v>
                </c:pt>
                <c:pt idx="3">
                  <c:v>4 ANOS</c:v>
                </c:pt>
                <c:pt idx="4">
                  <c:v>5 ANOS</c:v>
                </c:pt>
                <c:pt idx="5">
                  <c:v>6 ANOS</c:v>
                </c:pt>
                <c:pt idx="6">
                  <c:v>7 ANOS</c:v>
                </c:pt>
                <c:pt idx="7">
                  <c:v>8 ANOS</c:v>
                </c:pt>
                <c:pt idx="8">
                  <c:v>9 ANOS</c:v>
                </c:pt>
                <c:pt idx="9">
                  <c:v>10 ANOS</c:v>
                </c:pt>
                <c:pt idx="10">
                  <c:v>13ANOS</c:v>
                </c:pt>
                <c:pt idx="11">
                  <c:v>19 ANOS</c:v>
                </c:pt>
              </c:strCache>
            </c:strRef>
          </c:cat>
          <c:val>
            <c:numRef>
              <c:f>'[PLANILHA DE AIs.xlsx]TABELA GERAL '!$G$4:$G$15</c:f>
              <c:numCache>
                <c:formatCode>General</c:formatCode>
                <c:ptCount val="12"/>
                <c:pt idx="0">
                  <c:v>46</c:v>
                </c:pt>
                <c:pt idx="1">
                  <c:v>82</c:v>
                </c:pt>
                <c:pt idx="2">
                  <c:v>30</c:v>
                </c:pt>
                <c:pt idx="3">
                  <c:v>18</c:v>
                </c:pt>
                <c:pt idx="4">
                  <c:v>15</c:v>
                </c:pt>
                <c:pt idx="5">
                  <c:v>6</c:v>
                </c:pt>
                <c:pt idx="6">
                  <c:v>6</c:v>
                </c:pt>
                <c:pt idx="7">
                  <c:v>3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'[PLANILHA DE AIs.xlsx]TABELA GERAL '!$H$2</c:f>
              <c:strCache>
                <c:ptCount val="1"/>
                <c:pt idx="0">
                  <c:v>PROCESSOS EM ESPERA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'[PLANILHA DE AIs.xlsx]TABELA GERAL '!$H$4:$H$12</c:f>
              <c:strCache>
                <c:ptCount val="9"/>
                <c:pt idx="0">
                  <c:v>2 ANOS</c:v>
                </c:pt>
                <c:pt idx="1">
                  <c:v>3 ANOS</c:v>
                </c:pt>
                <c:pt idx="2">
                  <c:v>4 ANOS</c:v>
                </c:pt>
                <c:pt idx="3">
                  <c:v>5 ANOS</c:v>
                </c:pt>
                <c:pt idx="4">
                  <c:v>6 ANOS</c:v>
                </c:pt>
                <c:pt idx="5">
                  <c:v>7 ANOS</c:v>
                </c:pt>
                <c:pt idx="6">
                  <c:v>8 ANOS</c:v>
                </c:pt>
                <c:pt idx="7">
                  <c:v>12 ANOS </c:v>
                </c:pt>
                <c:pt idx="8">
                  <c:v>15 ANOS</c:v>
                </c:pt>
              </c:strCache>
            </c:strRef>
          </c:cat>
          <c:val>
            <c:numRef>
              <c:f>'[PLANILHA DE AIs.xlsx]TABELA GERAL '!$I$4:$I$12</c:f>
              <c:numCache>
                <c:formatCode>General</c:formatCode>
                <c:ptCount val="9"/>
                <c:pt idx="0">
                  <c:v>2</c:v>
                </c:pt>
                <c:pt idx="1">
                  <c:v>26</c:v>
                </c:pt>
                <c:pt idx="2">
                  <c:v>12</c:v>
                </c:pt>
                <c:pt idx="3">
                  <c:v>8</c:v>
                </c:pt>
                <c:pt idx="4">
                  <c:v>7</c:v>
                </c:pt>
                <c:pt idx="5">
                  <c:v>1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'[PLANILHA DE AIs.xlsx]TABELA GERAL '!$F$34</c:f>
              <c:strCache>
                <c:ptCount val="1"/>
                <c:pt idx="0">
                  <c:v>PROCESSOS JULGADOS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'[PLANILHA DE AIs.xlsx]TABELA GERAL '!$F$36:$F$48</c:f>
              <c:strCache>
                <c:ptCount val="13"/>
                <c:pt idx="0">
                  <c:v>1 MÊS</c:v>
                </c:pt>
                <c:pt idx="1">
                  <c:v>2 MESES</c:v>
                </c:pt>
                <c:pt idx="2">
                  <c:v>3 MESES</c:v>
                </c:pt>
                <c:pt idx="3">
                  <c:v>4 MESES</c:v>
                </c:pt>
                <c:pt idx="4">
                  <c:v>5 MESES</c:v>
                </c:pt>
                <c:pt idx="5">
                  <c:v>6 MESES</c:v>
                </c:pt>
                <c:pt idx="6">
                  <c:v>7 MESES</c:v>
                </c:pt>
                <c:pt idx="7">
                  <c:v>8 MESES</c:v>
                </c:pt>
                <c:pt idx="8">
                  <c:v>9 MESES</c:v>
                </c:pt>
                <c:pt idx="9">
                  <c:v>10 MESES</c:v>
                </c:pt>
                <c:pt idx="10">
                  <c:v>11 MESES</c:v>
                </c:pt>
                <c:pt idx="11">
                  <c:v>1 ANO</c:v>
                </c:pt>
                <c:pt idx="12">
                  <c:v>2 ANOS</c:v>
                </c:pt>
              </c:strCache>
            </c:strRef>
          </c:cat>
          <c:val>
            <c:numRef>
              <c:f>'[PLANILHA DE AIs.xlsx]TABELA GERAL '!$G$36:$G$48</c:f>
              <c:numCache>
                <c:formatCode>General</c:formatCode>
                <c:ptCount val="13"/>
                <c:pt idx="0">
                  <c:v>49</c:v>
                </c:pt>
                <c:pt idx="1">
                  <c:v>12</c:v>
                </c:pt>
                <c:pt idx="2">
                  <c:v>20</c:v>
                </c:pt>
                <c:pt idx="3">
                  <c:v>23</c:v>
                </c:pt>
                <c:pt idx="4">
                  <c:v>11</c:v>
                </c:pt>
                <c:pt idx="5">
                  <c:v>11</c:v>
                </c:pt>
                <c:pt idx="6">
                  <c:v>12</c:v>
                </c:pt>
                <c:pt idx="7">
                  <c:v>6</c:v>
                </c:pt>
                <c:pt idx="8">
                  <c:v>10</c:v>
                </c:pt>
                <c:pt idx="9">
                  <c:v>12</c:v>
                </c:pt>
                <c:pt idx="10">
                  <c:v>5</c:v>
                </c:pt>
                <c:pt idx="11">
                  <c:v>38</c:v>
                </c:pt>
                <c:pt idx="1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08/03/2016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08/03/2016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08/03/2016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08/03/2016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08/03/2016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08/03/2016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08/03/2016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08/03/2016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08/03/2016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08/03/2016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FCFA-51E7-4631-8B56-2B934BEC3DDE}" type="datetimeFigureOut">
              <a:rPr lang="pt-BR" smtClean="0"/>
              <a:t>08/03/2016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061CC1E-C0F5-41B5-8A19-2A8D14B1ED6B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DB9FCFA-51E7-4631-8B56-2B934BEC3DDE}" type="datetimeFigureOut">
              <a:rPr lang="pt-BR" smtClean="0"/>
              <a:t>08/03/2016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339131"/>
            <a:ext cx="7543800" cy="3159844"/>
          </a:xfrm>
        </p:spPr>
        <p:txBody>
          <a:bodyPr/>
          <a:lstStyle/>
          <a:p>
            <a:r>
              <a:rPr lang="pt-BR" dirty="0" smtClean="0"/>
              <a:t>O CONAM e o julgamento de autos de infração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4869160"/>
            <a:ext cx="6461760" cy="1224136"/>
          </a:xfrm>
        </p:spPr>
        <p:txBody>
          <a:bodyPr>
            <a:normAutofit fontScale="85000" lnSpcReduction="10000"/>
          </a:bodyPr>
          <a:lstStyle/>
          <a:p>
            <a:r>
              <a:rPr lang="pt-BR" dirty="0" smtClean="0"/>
              <a:t>Sugestões para aperfeiçoamento do desenho institucional proposto</a:t>
            </a:r>
          </a:p>
          <a:p>
            <a:endParaRPr lang="pt-BR" dirty="0" smtClean="0"/>
          </a:p>
          <a:p>
            <a:r>
              <a:rPr lang="pt-BR" sz="1400" dirty="0" smtClean="0"/>
              <a:t>Raul Silva Telles do Valle – chefe da AJL/SEMA</a:t>
            </a:r>
          </a:p>
          <a:p>
            <a:r>
              <a:rPr lang="pt-BR" sz="1400" dirty="0" smtClean="0"/>
              <a:t>Março de 2016</a:t>
            </a:r>
            <a:endParaRPr lang="pt-BR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32656"/>
            <a:ext cx="3962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136" y="485056"/>
            <a:ext cx="3962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18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6812"/>
            <a:ext cx="7704856" cy="6379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03635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354162"/>
          </a:xfrm>
        </p:spPr>
        <p:txBody>
          <a:bodyPr/>
          <a:lstStyle/>
          <a:p>
            <a:pPr algn="ctr"/>
            <a:r>
              <a:rPr lang="pt-BR" dirty="0" smtClean="0"/>
              <a:t>Proposta de regimento interno (2014)</a:t>
            </a:r>
            <a:endParaRPr lang="pt-BR" dirty="0"/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Câmara Permanente de Autos de Infração (capítulo IX)</a:t>
            </a:r>
          </a:p>
          <a:p>
            <a:r>
              <a:rPr lang="pt-BR" dirty="0" smtClean="0"/>
              <a:t>Função preparatória: instrução e relatoria</a:t>
            </a:r>
          </a:p>
          <a:p>
            <a:r>
              <a:rPr lang="pt-BR" dirty="0" smtClean="0"/>
              <a:t>Julgamento final pelo Plenário</a:t>
            </a:r>
          </a:p>
          <a:p>
            <a:r>
              <a:rPr lang="pt-BR" dirty="0" smtClean="0"/>
              <a:t>Avanço</a:t>
            </a:r>
          </a:p>
          <a:p>
            <a:r>
              <a:rPr lang="pt-BR" dirty="0" smtClean="0"/>
              <a:t>Problema 1: competição por espaço na agenda</a:t>
            </a:r>
          </a:p>
          <a:p>
            <a:r>
              <a:rPr lang="pt-BR" dirty="0" smtClean="0"/>
              <a:t>Problema 2: reuniões bimestrais</a:t>
            </a:r>
          </a:p>
          <a:p>
            <a:r>
              <a:rPr lang="pt-BR" dirty="0" smtClean="0"/>
              <a:t>Aumento da fila e de tempo de vida de processos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449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Sugestões de aprimoramento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Câmara Julgadora de Autos de Infração</a:t>
            </a:r>
          </a:p>
          <a:p>
            <a:r>
              <a:rPr lang="pt-BR" dirty="0" smtClean="0"/>
              <a:t>Caráter </a:t>
            </a:r>
            <a:r>
              <a:rPr lang="pt-BR" b="1" u="sng" dirty="0" smtClean="0"/>
              <a:t>terminativo</a:t>
            </a:r>
          </a:p>
          <a:p>
            <a:r>
              <a:rPr lang="pt-BR" dirty="0" smtClean="0"/>
              <a:t>Membros com conhecimento jurídico</a:t>
            </a:r>
          </a:p>
          <a:p>
            <a:r>
              <a:rPr lang="pt-BR" dirty="0" smtClean="0"/>
              <a:t>Reunião mensal</a:t>
            </a:r>
          </a:p>
          <a:p>
            <a:r>
              <a:rPr lang="pt-BR" dirty="0" smtClean="0"/>
              <a:t>Vantagens:</a:t>
            </a:r>
          </a:p>
          <a:p>
            <a:pPr marL="571500" indent="-457200">
              <a:buFont typeface="+mj-lt"/>
              <a:buAutoNum type="alphaLcPeriod"/>
            </a:pPr>
            <a:r>
              <a:rPr lang="pt-BR" dirty="0" smtClean="0"/>
              <a:t>Libera plenário para assuntos mais relevantes</a:t>
            </a:r>
          </a:p>
          <a:p>
            <a:pPr marL="571500" indent="-457200">
              <a:buFont typeface="+mj-lt"/>
              <a:buAutoNum type="alphaLcPeriod"/>
            </a:pPr>
            <a:r>
              <a:rPr lang="pt-BR" dirty="0" smtClean="0"/>
              <a:t>Não disputa espaço na agenda: maior agilidade</a:t>
            </a:r>
          </a:p>
          <a:p>
            <a:pPr marL="571500" indent="-457200">
              <a:buFont typeface="+mj-lt"/>
              <a:buAutoNum type="alphaLcPeriod"/>
            </a:pPr>
            <a:r>
              <a:rPr lang="pt-BR" dirty="0" smtClean="0"/>
              <a:t>Conhecimento jurídico (não advogado/a): maior qualidade</a:t>
            </a:r>
          </a:p>
          <a:p>
            <a:pPr marL="571500" indent="-457200">
              <a:buFont typeface="+mj-lt"/>
              <a:buAutoNum type="alphaLcPeriod"/>
            </a:pPr>
            <a:r>
              <a:rPr lang="pt-BR" dirty="0" smtClean="0"/>
              <a:t>Reuniões mensais: maior agilidade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2869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Precedentes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Todos os tribunais do </a:t>
            </a:r>
            <a:r>
              <a:rPr lang="pt-BR" b="1" dirty="0" smtClean="0"/>
              <a:t>país</a:t>
            </a:r>
          </a:p>
          <a:p>
            <a:r>
              <a:rPr lang="pt-BR" b="1" dirty="0" smtClean="0"/>
              <a:t>Congresso Nacional </a:t>
            </a:r>
            <a:r>
              <a:rPr lang="pt-BR" b="1" smtClean="0"/>
              <a:t>e Assembleias </a:t>
            </a:r>
            <a:r>
              <a:rPr lang="pt-BR" b="1" dirty="0" smtClean="0"/>
              <a:t>Legislativas</a:t>
            </a:r>
            <a:endParaRPr lang="pt-BR" b="1" dirty="0" smtClean="0"/>
          </a:p>
          <a:p>
            <a:r>
              <a:rPr lang="pt-BR" b="1" dirty="0" smtClean="0"/>
              <a:t>CONAMA</a:t>
            </a:r>
            <a:r>
              <a:rPr lang="pt-BR" dirty="0" smtClean="0"/>
              <a:t>: autos julgados na CTAJ</a:t>
            </a:r>
          </a:p>
          <a:p>
            <a:r>
              <a:rPr lang="pt-BR" b="1" dirty="0" smtClean="0"/>
              <a:t>Minas Gerais</a:t>
            </a:r>
            <a:r>
              <a:rPr lang="pt-BR" dirty="0" smtClean="0"/>
              <a:t>: COPAM – 2ª instância (final)</a:t>
            </a:r>
          </a:p>
          <a:p>
            <a:r>
              <a:rPr lang="pt-BR" u="sng" dirty="0" smtClean="0"/>
              <a:t>Câmara Normativa e Recursal </a:t>
            </a:r>
            <a:r>
              <a:rPr lang="pt-BR" dirty="0" smtClean="0"/>
              <a:t>(art.10</a:t>
            </a:r>
            <a:r>
              <a:rPr lang="pt-BR" dirty="0"/>
              <a:t>, </a:t>
            </a:r>
            <a:r>
              <a:rPr lang="pt-BR" dirty="0" smtClean="0"/>
              <a:t>III</a:t>
            </a:r>
            <a:r>
              <a:rPr lang="pt-BR" dirty="0"/>
              <a:t>, </a:t>
            </a:r>
            <a:r>
              <a:rPr lang="pt-BR" dirty="0" smtClean="0"/>
              <a:t>b, Decreto </a:t>
            </a:r>
            <a:r>
              <a:rPr lang="pt-BR" dirty="0"/>
              <a:t>Estadual n</a:t>
            </a:r>
            <a:r>
              <a:rPr lang="pt-BR" baseline="30000" dirty="0"/>
              <a:t>o</a:t>
            </a:r>
            <a:r>
              <a:rPr lang="pt-BR" dirty="0"/>
              <a:t> 45825, de 20/12/2011</a:t>
            </a:r>
            <a:r>
              <a:rPr lang="pt-BR" dirty="0" smtClean="0"/>
              <a:t>)</a:t>
            </a:r>
          </a:p>
          <a:p>
            <a:r>
              <a:rPr lang="pt-BR" b="1" dirty="0" smtClean="0"/>
              <a:t>Mato Grosso</a:t>
            </a:r>
            <a:r>
              <a:rPr lang="pt-BR" dirty="0" smtClean="0"/>
              <a:t>: CONSEMA é 2ª e 3ª instância</a:t>
            </a:r>
          </a:p>
          <a:p>
            <a:r>
              <a:rPr lang="pt-BR" dirty="0" smtClean="0"/>
              <a:t>Junta de Julgamento de Multas – 2ª instância, terminativa (</a:t>
            </a:r>
            <a:r>
              <a:rPr lang="pt-BR" dirty="0"/>
              <a:t>art.31, Resolução CONSEMA nº 02/06, de 25 de abril de 2006</a:t>
            </a:r>
            <a:r>
              <a:rPr lang="pt-BR" dirty="0" smtClean="0"/>
              <a:t>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580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resumo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Precisamos dar maior agilidade e qualidade ao julgamento de autos de infração pelo CONAM</a:t>
            </a:r>
          </a:p>
          <a:p>
            <a:r>
              <a:rPr lang="pt-BR" dirty="0" smtClean="0"/>
              <a:t>Criação de câmara de passagem melhora qualidade, mas não resolve agilidade</a:t>
            </a:r>
          </a:p>
          <a:p>
            <a:r>
              <a:rPr lang="pt-BR" dirty="0" smtClean="0"/>
              <a:t>Plenário do CONAM deve ser utilizado para funções mais nobres que julgar autos de infração individuais</a:t>
            </a:r>
          </a:p>
          <a:p>
            <a:r>
              <a:rPr lang="pt-BR" dirty="0" smtClean="0"/>
              <a:t>União e diversos estados retiraram os conselhos estaduais como instância recursal</a:t>
            </a:r>
          </a:p>
          <a:p>
            <a:r>
              <a:rPr lang="pt-BR" dirty="0" smtClean="0"/>
              <a:t>Dentre os que mantêm, vários têm câmaras especializadas com caráter terminativo</a:t>
            </a:r>
          </a:p>
          <a:p>
            <a:r>
              <a:rPr lang="pt-BR" dirty="0" smtClean="0"/>
              <a:t>Adotar esse modelo pode agilizar e melhorar decisões</a:t>
            </a:r>
          </a:p>
          <a:p>
            <a:r>
              <a:rPr lang="pt-BR" dirty="0" smtClean="0"/>
              <a:t>Criação de GT pelo plenário para analisar e propor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82907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539552" y="2852935"/>
            <a:ext cx="7543800" cy="1080121"/>
          </a:xfrm>
        </p:spPr>
        <p:txBody>
          <a:bodyPr/>
          <a:lstStyle/>
          <a:p>
            <a:pPr algn="ctr"/>
            <a:r>
              <a:rPr lang="pt-BR" dirty="0" smtClean="0"/>
              <a:t>Obrigado!</a:t>
            </a:r>
            <a:endParaRPr lang="pt-BR" dirty="0"/>
          </a:p>
        </p:txBody>
      </p:sp>
      <p:sp>
        <p:nvSpPr>
          <p:cNvPr id="8" name="Subtítulo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32656"/>
            <a:ext cx="3962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613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498178"/>
          </a:xfrm>
        </p:spPr>
        <p:txBody>
          <a:bodyPr/>
          <a:lstStyle/>
          <a:p>
            <a:pPr algn="ctr"/>
            <a:r>
              <a:rPr lang="pt-BR" dirty="0" smtClean="0"/>
              <a:t>Responsabilização administrativa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916832"/>
            <a:ext cx="7620000" cy="4483968"/>
          </a:xfrm>
        </p:spPr>
        <p:txBody>
          <a:bodyPr>
            <a:normAutofit/>
          </a:bodyPr>
          <a:lstStyle/>
          <a:p>
            <a:r>
              <a:rPr lang="pt-BR" dirty="0" smtClean="0"/>
              <a:t>Objetivo: reparar o dano e evitar novas infrações (prevenção geral)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Distinto da responsabilização civil (indenização) e penal (punição): mais ágil</a:t>
            </a:r>
          </a:p>
          <a:p>
            <a:endParaRPr lang="pt-BR" dirty="0"/>
          </a:p>
          <a:p>
            <a:r>
              <a:rPr lang="pt-BR" dirty="0" smtClean="0"/>
              <a:t>Condições gerais: justa e eficiente</a:t>
            </a:r>
          </a:p>
        </p:txBody>
      </p:sp>
    </p:spTree>
    <p:extLst>
      <p:ext uri="{BB962C8B-B14F-4D97-AF65-F5344CB8AC3E}">
        <p14:creationId xmlns:p14="http://schemas.microsoft.com/office/powerpoint/2010/main" val="702289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Teorema de </a:t>
            </a:r>
            <a:r>
              <a:rPr lang="pt-BR" dirty="0" err="1" smtClean="0"/>
              <a:t>Sutinen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D = </a:t>
            </a:r>
            <a:r>
              <a:rPr lang="pt-BR" b="1" dirty="0" err="1"/>
              <a:t>Pi</a:t>
            </a:r>
            <a:r>
              <a:rPr lang="pt-BR" b="1" dirty="0"/>
              <a:t> x </a:t>
            </a:r>
            <a:r>
              <a:rPr lang="pt-BR" b="1" dirty="0" err="1"/>
              <a:t>Pa</a:t>
            </a:r>
            <a:r>
              <a:rPr lang="pt-BR" b="1" dirty="0"/>
              <a:t> x Pp x </a:t>
            </a:r>
            <a:r>
              <a:rPr lang="pt-BR" b="1" dirty="0" err="1"/>
              <a:t>Ps</a:t>
            </a:r>
            <a:r>
              <a:rPr lang="pt-BR" b="1" dirty="0"/>
              <a:t> x penalidade x </a:t>
            </a:r>
            <a:r>
              <a:rPr lang="pt-BR" b="1" dirty="0" err="1" smtClean="0"/>
              <a:t>e</a:t>
            </a:r>
            <a:r>
              <a:rPr lang="pt-BR" b="1" baseline="30000" dirty="0" err="1" smtClean="0"/>
              <a:t>-lt</a:t>
            </a:r>
            <a:endParaRPr lang="pt-BR" b="1" baseline="30000" dirty="0"/>
          </a:p>
          <a:p>
            <a:pPr marL="571500" indent="-457200">
              <a:buFont typeface="+mj-lt"/>
              <a:buAutoNum type="alphaLcPeriod"/>
            </a:pPr>
            <a:r>
              <a:rPr lang="pt-BR" sz="2000" dirty="0"/>
              <a:t>D = desincentivo ao cometimento da infração </a:t>
            </a:r>
          </a:p>
          <a:p>
            <a:pPr marL="571500" indent="-457200">
              <a:buFont typeface="+mj-lt"/>
              <a:buAutoNum type="alphaLcPeriod"/>
            </a:pPr>
            <a:r>
              <a:rPr lang="pt-BR" sz="2000" dirty="0" err="1"/>
              <a:t>Pi</a:t>
            </a:r>
            <a:r>
              <a:rPr lang="pt-BR" sz="2000" dirty="0"/>
              <a:t> = probabilidade de o infrator ser identificado </a:t>
            </a:r>
          </a:p>
          <a:p>
            <a:pPr marL="571500" indent="-457200">
              <a:buFont typeface="+mj-lt"/>
              <a:buAutoNum type="alphaLcPeriod"/>
            </a:pPr>
            <a:r>
              <a:rPr lang="pt-BR" sz="2000" dirty="0" err="1"/>
              <a:t>Pa</a:t>
            </a:r>
            <a:r>
              <a:rPr lang="pt-BR" sz="2000" dirty="0"/>
              <a:t> = probabilidade de o infrator ser autuado pela infração </a:t>
            </a:r>
          </a:p>
          <a:p>
            <a:pPr marL="571500" indent="-457200">
              <a:buFont typeface="+mj-lt"/>
              <a:buAutoNum type="alphaLcPeriod"/>
            </a:pPr>
            <a:r>
              <a:rPr lang="pt-BR" sz="2000" dirty="0"/>
              <a:t>Pp= probabilidade de o infrator ser processado, uma vez autuado</a:t>
            </a:r>
          </a:p>
          <a:p>
            <a:pPr marL="571500" indent="-457200">
              <a:buFont typeface="+mj-lt"/>
              <a:buAutoNum type="alphaLcPeriod"/>
            </a:pPr>
            <a:r>
              <a:rPr lang="pt-BR" sz="2000" dirty="0" err="1"/>
              <a:t>Ps</a:t>
            </a:r>
            <a:r>
              <a:rPr lang="pt-BR" sz="2000" dirty="0"/>
              <a:t> = probabilidade de o infrator sofrer uma sanção, uma vez processado </a:t>
            </a:r>
            <a:endParaRPr lang="pt-BR" sz="2000" dirty="0" smtClean="0"/>
          </a:p>
          <a:p>
            <a:pPr marL="571500" indent="-457200">
              <a:buFont typeface="+mj-lt"/>
              <a:buAutoNum type="alphaLcPeriod"/>
            </a:pPr>
            <a:r>
              <a:rPr lang="pt-BR" sz="2000" dirty="0" smtClean="0"/>
              <a:t>penalidade </a:t>
            </a:r>
            <a:r>
              <a:rPr lang="pt-BR" sz="2000" dirty="0"/>
              <a:t>= gravidade e eficácia da sanção imposta ao infrator </a:t>
            </a:r>
          </a:p>
          <a:p>
            <a:pPr marL="571500" indent="-457200">
              <a:buFont typeface="+mj-lt"/>
              <a:buAutoNum type="alphaLcPeriod"/>
            </a:pPr>
            <a:r>
              <a:rPr lang="pt-BR" sz="2000" dirty="0"/>
              <a:t>e = constante matemática, equivalente a 1 </a:t>
            </a:r>
          </a:p>
          <a:p>
            <a:pPr marL="571500" indent="-457200">
              <a:buFont typeface="+mj-lt"/>
              <a:buAutoNum type="alphaLcPeriod"/>
            </a:pPr>
            <a:r>
              <a:rPr lang="pt-BR" sz="2000" dirty="0"/>
              <a:t>l = lucro com a atividade ilegal </a:t>
            </a:r>
          </a:p>
          <a:p>
            <a:pPr marL="571500" indent="-457200">
              <a:buFont typeface="+mj-lt"/>
              <a:buAutoNum type="alphaLcPeriod"/>
            </a:pPr>
            <a:r>
              <a:rPr lang="pt-BR" sz="2000" dirty="0"/>
              <a:t>t = tempo entre a identificação da infração e a aplicação efetiva da sanção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0744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74" dur="indefinit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Sistemática julgamento </a:t>
            </a:r>
            <a:r>
              <a:rPr lang="pt-BR" dirty="0" err="1" smtClean="0"/>
              <a:t>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Lei Federal 9605/98: até duas instâncias de julgamento (art.71)</a:t>
            </a:r>
          </a:p>
          <a:p>
            <a:r>
              <a:rPr lang="pt-BR" dirty="0"/>
              <a:t>Lei Federal </a:t>
            </a:r>
            <a:r>
              <a:rPr lang="pt-BR" dirty="0" smtClean="0"/>
              <a:t>9784/99: pode haver, no máximo, até 3 instâncias de julgamento (art.57)</a:t>
            </a:r>
          </a:p>
          <a:p>
            <a:endParaRPr lang="pt-BR" dirty="0" smtClean="0"/>
          </a:p>
          <a:p>
            <a:r>
              <a:rPr lang="pt-BR" dirty="0" smtClean="0"/>
              <a:t>1ª Instância: IBRAM </a:t>
            </a:r>
            <a:r>
              <a:rPr lang="pt-BR" dirty="0"/>
              <a:t>(art.59 da Lei Distrital 41/89</a:t>
            </a:r>
            <a:r>
              <a:rPr lang="pt-BR" dirty="0" smtClean="0"/>
              <a:t>)</a:t>
            </a:r>
          </a:p>
          <a:p>
            <a:r>
              <a:rPr lang="pt-BR" dirty="0" smtClean="0"/>
              <a:t>2ª Instância: SEMA </a:t>
            </a:r>
            <a:r>
              <a:rPr lang="pt-BR" dirty="0"/>
              <a:t>(art.60, caput da Lei Distrital 41/89</a:t>
            </a:r>
            <a:r>
              <a:rPr lang="pt-BR" dirty="0" smtClean="0"/>
              <a:t>)</a:t>
            </a:r>
          </a:p>
          <a:p>
            <a:r>
              <a:rPr lang="pt-BR" dirty="0" smtClean="0"/>
              <a:t>3ª Instância: CONAM </a:t>
            </a:r>
            <a:r>
              <a:rPr lang="pt-BR" dirty="0"/>
              <a:t>(art.42, IV da Lei Distrital 41/89)</a:t>
            </a:r>
          </a:p>
        </p:txBody>
      </p:sp>
    </p:spTree>
    <p:extLst>
      <p:ext uri="{BB962C8B-B14F-4D97-AF65-F5344CB8AC3E}">
        <p14:creationId xmlns:p14="http://schemas.microsoft.com/office/powerpoint/2010/main" val="326193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8899608"/>
              </p:ext>
            </p:extLst>
          </p:nvPr>
        </p:nvGraphicFramePr>
        <p:xfrm>
          <a:off x="323528" y="260648"/>
          <a:ext cx="7776864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ítulo 10"/>
          <p:cNvSpPr>
            <a:spLocks noGrp="1"/>
          </p:cNvSpPr>
          <p:nvPr>
            <p:ph type="title" idx="4294967295"/>
          </p:nvPr>
        </p:nvSpPr>
        <p:spPr>
          <a:xfrm>
            <a:off x="179512" y="5495925"/>
            <a:ext cx="8136904" cy="1245443"/>
          </a:xfrm>
        </p:spPr>
        <p:txBody>
          <a:bodyPr/>
          <a:lstStyle/>
          <a:p>
            <a:pPr algn="ctr"/>
            <a:r>
              <a:rPr lang="pt-BR" sz="3000" dirty="0"/>
              <a:t/>
            </a:r>
            <a:br>
              <a:rPr lang="pt-BR" sz="3000" dirty="0"/>
            </a:br>
            <a:r>
              <a:rPr lang="pt-BR" sz="3000" dirty="0"/>
              <a:t>Tempo de vida processos julgados SEMA (2013-2015)  total = 211</a:t>
            </a:r>
            <a:r>
              <a:rPr lang="pt-BR" sz="3000" dirty="0" smtClean="0"/>
              <a:t/>
            </a:r>
            <a:br>
              <a:rPr lang="pt-BR" sz="3000" dirty="0" smtClean="0"/>
            </a:b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31234997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/>
          <p:cNvSpPr>
            <a:spLocks noGrp="1"/>
          </p:cNvSpPr>
          <p:nvPr>
            <p:ph type="title" idx="4294967295"/>
          </p:nvPr>
        </p:nvSpPr>
        <p:spPr>
          <a:xfrm>
            <a:off x="179512" y="5495925"/>
            <a:ext cx="8136904" cy="1245443"/>
          </a:xfrm>
        </p:spPr>
        <p:txBody>
          <a:bodyPr/>
          <a:lstStyle/>
          <a:p>
            <a:pPr algn="ctr"/>
            <a:r>
              <a:rPr lang="pt-BR" sz="3000" dirty="0"/>
              <a:t/>
            </a:r>
            <a:br>
              <a:rPr lang="pt-BR" sz="3000" dirty="0"/>
            </a:br>
            <a:r>
              <a:rPr lang="pt-BR" sz="3000" dirty="0"/>
              <a:t>Tempo de vida processos </a:t>
            </a:r>
            <a:r>
              <a:rPr lang="pt-BR" sz="3000" dirty="0" smtClean="0"/>
              <a:t>aguardando julgamento </a:t>
            </a:r>
            <a:r>
              <a:rPr lang="pt-BR" sz="3000" dirty="0"/>
              <a:t>SEMA </a:t>
            </a:r>
            <a:r>
              <a:rPr lang="pt-BR" sz="3000" dirty="0" smtClean="0"/>
              <a:t>(2015</a:t>
            </a:r>
            <a:r>
              <a:rPr lang="pt-BR" sz="3000" dirty="0"/>
              <a:t>)  total = </a:t>
            </a:r>
            <a:r>
              <a:rPr lang="pt-BR" sz="3000" dirty="0" smtClean="0"/>
              <a:t>63</a:t>
            </a:r>
            <a:br>
              <a:rPr lang="pt-BR" sz="3000" dirty="0" smtClean="0"/>
            </a:br>
            <a:endParaRPr lang="pt-BR" sz="3000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412669"/>
              </p:ext>
            </p:extLst>
          </p:nvPr>
        </p:nvGraphicFramePr>
        <p:xfrm>
          <a:off x="467544" y="188640"/>
          <a:ext cx="784887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61794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/>
          <p:cNvSpPr>
            <a:spLocks noGrp="1"/>
          </p:cNvSpPr>
          <p:nvPr>
            <p:ph type="title" idx="4294967295"/>
          </p:nvPr>
        </p:nvSpPr>
        <p:spPr>
          <a:xfrm>
            <a:off x="179512" y="5495925"/>
            <a:ext cx="8136904" cy="1245443"/>
          </a:xfrm>
        </p:spPr>
        <p:txBody>
          <a:bodyPr/>
          <a:lstStyle/>
          <a:p>
            <a:pPr algn="ctr"/>
            <a:r>
              <a:rPr lang="pt-BR" sz="3000" dirty="0"/>
              <a:t/>
            </a:r>
            <a:br>
              <a:rPr lang="pt-BR" sz="3000" dirty="0"/>
            </a:br>
            <a:r>
              <a:rPr lang="pt-BR" sz="3000" dirty="0" smtClean="0"/>
              <a:t>Tempo de espera </a:t>
            </a:r>
            <a:r>
              <a:rPr lang="pt-BR" sz="3000" dirty="0" smtClean="0"/>
              <a:t>processos julgados SEMA </a:t>
            </a:r>
            <a:r>
              <a:rPr lang="pt-BR" sz="3000" dirty="0" smtClean="0"/>
              <a:t>(2013-2015)</a:t>
            </a:r>
            <a:br>
              <a:rPr lang="pt-BR" sz="3000" dirty="0" smtClean="0"/>
            </a:br>
            <a:endParaRPr lang="pt-BR" sz="3000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5288695"/>
              </p:ext>
            </p:extLst>
          </p:nvPr>
        </p:nvGraphicFramePr>
        <p:xfrm>
          <a:off x="467544" y="404664"/>
          <a:ext cx="770485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23899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Total distribuído: 122; total julgados: 15 (12%)</a:t>
            </a:r>
            <a:endParaRPr lang="pt-BR" sz="2800" dirty="0"/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7344816" cy="5405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123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672887"/>
            <a:ext cx="7920880" cy="5522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80269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327</TotalTime>
  <Words>512</Words>
  <Application>Microsoft Office PowerPoint</Application>
  <PresentationFormat>Apresentação na tela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Adjacência</vt:lpstr>
      <vt:lpstr>O CONAM e o julgamento de autos de infração</vt:lpstr>
      <vt:lpstr>Responsabilização administrativa</vt:lpstr>
      <vt:lpstr>Teorema de Sutinen</vt:lpstr>
      <vt:lpstr>Sistemática julgamento AIs</vt:lpstr>
      <vt:lpstr> Tempo de vida processos julgados SEMA (2013-2015)  total = 211 </vt:lpstr>
      <vt:lpstr> Tempo de vida processos aguardando julgamento SEMA (2015)  total = 63 </vt:lpstr>
      <vt:lpstr> Tempo de espera processos julgados SEMA (2013-2015) </vt:lpstr>
      <vt:lpstr>Total distribuído: 122; total julgados: 15 (12%)</vt:lpstr>
      <vt:lpstr>Apresentação do PowerPoint</vt:lpstr>
      <vt:lpstr>Apresentação do PowerPoint</vt:lpstr>
      <vt:lpstr>Proposta de regimento interno (2014)</vt:lpstr>
      <vt:lpstr>Sugestões de aprimoramento</vt:lpstr>
      <vt:lpstr>Precedentes</vt:lpstr>
      <vt:lpstr>resumo</vt:lpstr>
      <vt:lpstr>Obrigado!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Raul Silva Telles do Valle</dc:creator>
  <cp:lastModifiedBy>Raul Silva Telles do Valle</cp:lastModifiedBy>
  <cp:revision>45</cp:revision>
  <dcterms:created xsi:type="dcterms:W3CDTF">2016-03-01T13:21:10Z</dcterms:created>
  <dcterms:modified xsi:type="dcterms:W3CDTF">2016-03-08T11:45:54Z</dcterms:modified>
</cp:coreProperties>
</file>