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72" r:id="rId5"/>
    <p:sldId id="282" r:id="rId6"/>
    <p:sldId id="283" r:id="rId7"/>
    <p:sldId id="274" r:id="rId8"/>
    <p:sldId id="276" r:id="rId9"/>
    <p:sldId id="260" r:id="rId10"/>
    <p:sldId id="261" r:id="rId11"/>
    <p:sldId id="269" r:id="rId12"/>
    <p:sldId id="262" r:id="rId13"/>
    <p:sldId id="263" r:id="rId14"/>
    <p:sldId id="264" r:id="rId15"/>
    <p:sldId id="265" r:id="rId16"/>
    <p:sldId id="266" r:id="rId17"/>
    <p:sldId id="267" r:id="rId18"/>
    <p:sldId id="284" r:id="rId19"/>
    <p:sldId id="285" r:id="rId20"/>
  </p:sldIdLst>
  <p:sldSz cx="9144000" cy="5715000" type="screen16x10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276" y="24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40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4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24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6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1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4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3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89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0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0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5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5" y="227545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46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07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C5E2-B3EF-4E87-89B2-FBED2CC7A9A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FC7F-3E3A-436B-A90A-C5E033324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54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9648cons.htm#art17%C2%A71i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://www.planalto.gov.br/ccivil_03/LEIS/L9984.htm#art4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80" y="1513352"/>
            <a:ext cx="8601040" cy="1920213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42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2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200" b="1" dirty="0">
                <a:solidFill>
                  <a:schemeClr val="tx2">
                    <a:lumMod val="50000"/>
                  </a:schemeClr>
                </a:solidFill>
              </a:rPr>
              <a:t>33ª REUNIÃO ORDINÁRIA</a:t>
            </a:r>
            <a:r>
              <a:rPr lang="pt-BR" sz="4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200" b="1" dirty="0">
                <a:solidFill>
                  <a:schemeClr val="tx2">
                    <a:lumMod val="50000"/>
                  </a:schemeClr>
                </a:solidFill>
              </a:rPr>
              <a:t>CONSELHO DE RECURSOS HÍDRICOS DO DISTRITO FEDERAL – CRH/DF</a:t>
            </a:r>
            <a:br>
              <a:rPr lang="pt-BR" sz="4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2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200" b="1" dirty="0">
                <a:solidFill>
                  <a:schemeClr val="tx2">
                    <a:lumMod val="50000"/>
                  </a:schemeClr>
                </a:solidFill>
              </a:rPr>
            </a:br>
            <a:endParaRPr lang="pt-BR" sz="4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312736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06/ 11/2019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496" y="740227"/>
            <a:ext cx="8601040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i="1" dirty="0"/>
              <a:t>II - Câmara Técnica de Planejamento e Articulação, à qual compete</a:t>
            </a:r>
            <a:r>
              <a:rPr lang="pt-BR" sz="2200" b="1" i="1" dirty="0" smtClean="0"/>
              <a:t>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i="1" dirty="0"/>
              <a:t>a) acompanhar, analisar e emitir parecer sobre o </a:t>
            </a:r>
            <a:r>
              <a:rPr lang="pt-BR" sz="2200" b="1" i="1" dirty="0"/>
              <a:t>Plano Nacional de Recursos Hídricos</a:t>
            </a:r>
            <a:r>
              <a:rPr lang="pt-BR" sz="2200" i="1" dirty="0"/>
              <a:t>, a sua implementação e as suas revisões;</a:t>
            </a:r>
            <a:endParaRPr lang="pt-BR" sz="2200" dirty="0"/>
          </a:p>
          <a:p>
            <a:pPr algn="just"/>
            <a:r>
              <a:rPr lang="pt-BR" sz="2200" i="1" dirty="0"/>
              <a:t>b) analisar </a:t>
            </a:r>
            <a:r>
              <a:rPr lang="pt-BR" sz="2200" b="1" i="1" dirty="0"/>
              <a:t>propostas de enquadramento em classes de uso</a:t>
            </a:r>
            <a:r>
              <a:rPr lang="pt-BR" sz="2200" i="1" dirty="0"/>
              <a:t>, apresentadas pelos comitês de bacia hidrográfica de rios de domínio da União;</a:t>
            </a:r>
            <a:endParaRPr lang="pt-BR" sz="2200" dirty="0"/>
          </a:p>
          <a:p>
            <a:pPr algn="just"/>
            <a:r>
              <a:rPr lang="pt-BR" sz="2200" i="1" dirty="0"/>
              <a:t>c) </a:t>
            </a:r>
            <a:r>
              <a:rPr lang="pt-BR" sz="2200" b="1" i="1" dirty="0"/>
              <a:t>propor medidas de articulação </a:t>
            </a:r>
            <a:r>
              <a:rPr lang="pt-BR" sz="2200" i="1" dirty="0"/>
              <a:t>entre:</a:t>
            </a:r>
            <a:endParaRPr lang="pt-BR" sz="2200" dirty="0"/>
          </a:p>
          <a:p>
            <a:pPr algn="just"/>
            <a:r>
              <a:rPr lang="pt-BR" sz="2200" i="1" dirty="0"/>
              <a:t>1. o Plano Nacional de Recursos Hídricos;</a:t>
            </a:r>
            <a:endParaRPr lang="pt-BR" sz="2200" dirty="0"/>
          </a:p>
          <a:p>
            <a:pPr algn="just"/>
            <a:r>
              <a:rPr lang="pt-BR" sz="2200" i="1" dirty="0"/>
              <a:t>2. os planos estaduais de recursos hídricos;</a:t>
            </a:r>
            <a:endParaRPr lang="pt-BR" sz="2200" dirty="0"/>
          </a:p>
          <a:p>
            <a:pPr algn="just"/>
            <a:r>
              <a:rPr lang="pt-BR" sz="2200" i="1" dirty="0"/>
              <a:t>3. os planos de bacias hidrográficas de rios de domínio da União; e</a:t>
            </a:r>
            <a:endParaRPr lang="pt-BR" sz="2200" dirty="0"/>
          </a:p>
          <a:p>
            <a:pPr algn="just"/>
            <a:r>
              <a:rPr lang="pt-BR" sz="2200" i="1" dirty="0"/>
              <a:t>4. os planos setoriais que possuam interface com a Política Nacional de Recursos Hídricos</a:t>
            </a:r>
            <a:r>
              <a:rPr lang="pt-BR" sz="2200" i="1" dirty="0" smtClean="0"/>
              <a:t>;</a:t>
            </a:r>
            <a:endParaRPr lang="pt-BR" sz="2200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2" y="1201316"/>
            <a:ext cx="8673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i="1" dirty="0"/>
              <a:t>d) </a:t>
            </a:r>
            <a:r>
              <a:rPr lang="pt-BR" sz="2200" b="1" i="1" dirty="0"/>
              <a:t>analisar o Relatório de Conjuntura dos Recursos Hídricos no Brasil</a:t>
            </a:r>
            <a:r>
              <a:rPr lang="pt-BR" sz="2200" i="1" dirty="0"/>
              <a:t>, elaborado pela </a:t>
            </a:r>
            <a:r>
              <a:rPr lang="pt-BR" sz="2200" b="1" i="1" dirty="0"/>
              <a:t>Agência Nacional de Águas</a:t>
            </a:r>
            <a:r>
              <a:rPr lang="pt-BR" sz="2200" i="1" dirty="0"/>
              <a:t>, e encaminhar parecer ao Plenário do Conselho Nacional de Recursos Hídricos;</a:t>
            </a:r>
            <a:endParaRPr lang="pt-BR" sz="2200" dirty="0"/>
          </a:p>
          <a:p>
            <a:pPr algn="just"/>
            <a:r>
              <a:rPr lang="pt-BR" sz="2200" i="1" dirty="0"/>
              <a:t>e) acompanhar, analisar, estudar e emitir parecer sobre </a:t>
            </a:r>
            <a:r>
              <a:rPr lang="pt-BR" sz="2200" b="1" i="1" dirty="0"/>
              <a:t>projetos de aproveitamento de recursos hídricos </a:t>
            </a:r>
            <a:r>
              <a:rPr lang="pt-BR" sz="2200" i="1" dirty="0"/>
              <a:t>que lhe forem encaminhados, cujas repercussões </a:t>
            </a:r>
            <a:r>
              <a:rPr lang="pt-BR" sz="2200" b="1" i="1" dirty="0"/>
              <a:t>extrapolem o âmbito dos entes federativos </a:t>
            </a:r>
            <a:r>
              <a:rPr lang="pt-BR" sz="2200" i="1" dirty="0"/>
              <a:t>em que serão implantados; e</a:t>
            </a:r>
            <a:endParaRPr lang="pt-BR" sz="2200" dirty="0"/>
          </a:p>
          <a:p>
            <a:pPr algn="just"/>
            <a:r>
              <a:rPr lang="pt-BR" sz="2200" i="1" dirty="0"/>
              <a:t>f) analisar, estudar e emitir pareceres sobre assuntos encaminhados pelo Plenário e aqueles de sua competência;</a:t>
            </a:r>
            <a:endParaRPr lang="pt-BR" sz="2200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567175"/>
            <a:ext cx="8601040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/>
              <a:t>III - Câmara Técnica de Outorga e Cobrança pelo Uso de Recursos Hídricos, à qual compete:</a:t>
            </a:r>
          </a:p>
          <a:p>
            <a:endParaRPr lang="pt-BR" sz="2200" b="1" i="1" dirty="0"/>
          </a:p>
          <a:p>
            <a:r>
              <a:rPr lang="pt-BR" sz="2200" i="1" dirty="0"/>
              <a:t>a) analisar e propor </a:t>
            </a:r>
            <a:r>
              <a:rPr lang="pt-BR" sz="2200" b="1" i="1" dirty="0"/>
              <a:t>diretrizes e critérios gerais para outorgas e cobrança </a:t>
            </a:r>
            <a:r>
              <a:rPr lang="pt-BR" sz="2200" i="1" dirty="0"/>
              <a:t>pelo uso de recursos hídricos;</a:t>
            </a:r>
          </a:p>
          <a:p>
            <a:r>
              <a:rPr lang="pt-BR" sz="2200" i="1" dirty="0"/>
              <a:t>b) </a:t>
            </a:r>
            <a:r>
              <a:rPr lang="pt-BR" sz="2200" b="1" i="1" dirty="0"/>
              <a:t>acompanhar a aplicação dos recursos da cobrança pelo uso da água</a:t>
            </a:r>
            <a:r>
              <a:rPr lang="pt-BR" sz="2200" i="1" dirty="0"/>
              <a:t>, de que trata o </a:t>
            </a:r>
            <a:r>
              <a:rPr lang="pt-BR" sz="2200" i="1" dirty="0">
                <a:hlinkClick r:id="rId3"/>
              </a:rPr>
              <a:t>inciso II do §1º do art. 17 da Lei nº 9.648, de 27 de maio de 1998 </a:t>
            </a:r>
            <a:r>
              <a:rPr lang="pt-BR" sz="2200" i="1" dirty="0"/>
              <a:t>, em conformidade com as prioridades estabelecidas pelo Conselho Nacional de Recursos Hídricos;</a:t>
            </a:r>
          </a:p>
          <a:p>
            <a:r>
              <a:rPr lang="pt-BR" sz="2200" i="1" dirty="0"/>
              <a:t>c) </a:t>
            </a:r>
            <a:r>
              <a:rPr lang="pt-BR" sz="2200" b="1" i="1" dirty="0"/>
              <a:t>analisar e emitir parecer sobre os valores a serem cobrados </a:t>
            </a:r>
            <a:r>
              <a:rPr lang="pt-BR" sz="2200" i="1" dirty="0"/>
              <a:t>pelo uso de recursos hídricos de domínio da União sugeridos pelos comitês de bacia hidrográfica, nos termos do disposto no </a:t>
            </a:r>
            <a:r>
              <a:rPr lang="pt-BR" sz="2200" i="1" dirty="0">
                <a:hlinkClick r:id="rId4"/>
              </a:rPr>
              <a:t>inciso VI do caput do art. 4º da Lei nº 9.984, de 2000 </a:t>
            </a:r>
            <a:r>
              <a:rPr lang="pt-BR" sz="2200" i="1" dirty="0"/>
              <a:t>;</a:t>
            </a:r>
          </a:p>
          <a:p>
            <a:r>
              <a:rPr lang="pt-BR" sz="2200" i="1" dirty="0"/>
              <a:t>desempenharem as funções de agências de águas; e</a:t>
            </a: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2" y="1"/>
            <a:ext cx="1909987" cy="12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711191"/>
            <a:ext cx="8660015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i="1" dirty="0"/>
              <a:t>d) analisar e emitir parecer sobre propostas relativas ao estabelecimento de </a:t>
            </a:r>
            <a:r>
              <a:rPr lang="pt-BR" sz="2200" b="1" i="1" dirty="0"/>
              <a:t>incentivos, inclusive financeiros, para a conservação qualitativa e quantitativa de recursos hídricos</a:t>
            </a:r>
            <a:r>
              <a:rPr lang="pt-BR" sz="2200" i="1" dirty="0"/>
              <a:t>, incluídas as propostas encaminhadas pela Agência Nacional de Águas;</a:t>
            </a:r>
          </a:p>
          <a:p>
            <a:pPr algn="just"/>
            <a:r>
              <a:rPr lang="pt-BR" sz="2200" i="1" dirty="0"/>
              <a:t>e) analisar e emitir parecer sobre o relatório encaminhado pela </a:t>
            </a:r>
            <a:r>
              <a:rPr lang="pt-BR" sz="2200" b="1" i="1" dirty="0"/>
              <a:t>Agência Nacional de Águas </a:t>
            </a:r>
            <a:r>
              <a:rPr lang="pt-BR" sz="2200" i="1" dirty="0"/>
              <a:t>referente à </a:t>
            </a:r>
            <a:r>
              <a:rPr lang="pt-BR" sz="2200" b="1" i="1" dirty="0"/>
              <a:t>aplicação dos recursos oriundos da Compensação Financeira </a:t>
            </a:r>
            <a:r>
              <a:rPr lang="pt-BR" sz="2200" i="1" dirty="0"/>
              <a:t>pela Utilização de Recursos Hídricos para </a:t>
            </a:r>
            <a:r>
              <a:rPr lang="pt-BR" sz="2200" b="1" i="1" dirty="0"/>
              <a:t>geração de energia elétrica;</a:t>
            </a:r>
          </a:p>
          <a:p>
            <a:pPr algn="just"/>
            <a:r>
              <a:rPr lang="pt-BR" sz="2200" i="1" dirty="0"/>
              <a:t>f) analisar e emitir parecer sobre propostas encaminhadas pelos comitês de bacia hidrográfica de rios de domínio da União referentes à </a:t>
            </a:r>
            <a:r>
              <a:rPr lang="pt-BR" sz="2200" b="1" i="1" dirty="0"/>
              <a:t>delegação de competência para as organizações civis de recursos hídricos sem fins lucrativos </a:t>
            </a:r>
          </a:p>
          <a:p>
            <a:pPr algn="just"/>
            <a:r>
              <a:rPr lang="pt-BR" sz="2200" i="1" dirty="0"/>
              <a:t>g) analisar, estudar e emitir pareceres sobre os assuntos encaminhados pelo Plenário e aqueles de sua competência;</a:t>
            </a:r>
          </a:p>
          <a:p>
            <a:pPr algn="just"/>
            <a:endParaRPr lang="pt-BR" sz="2200" b="1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60" y="1"/>
            <a:ext cx="1477939" cy="9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515491"/>
            <a:ext cx="8601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/>
              <a:t>IV - Câmara Técnica de Integração com a Gestão Ambiental e Territorial, à qual compete</a:t>
            </a:r>
            <a:r>
              <a:rPr lang="pt-BR" sz="2200" b="1" i="1" dirty="0" smtClean="0"/>
              <a:t>:</a:t>
            </a:r>
            <a:endParaRPr lang="pt-BR" sz="2200" dirty="0"/>
          </a:p>
          <a:p>
            <a:pPr algn="just"/>
            <a:r>
              <a:rPr lang="pt-BR" sz="2000" i="1" dirty="0"/>
              <a:t>a) propor diretrizes para a </a:t>
            </a:r>
            <a:r>
              <a:rPr lang="pt-BR" sz="2000" b="1" i="1" dirty="0"/>
              <a:t>integração das políticas de gestão de recursos hídricos, de gestão ambiental e das políticas públicas correlatas</a:t>
            </a:r>
            <a:r>
              <a:rPr lang="pt-BR" sz="2000" i="1" dirty="0"/>
              <a:t>;</a:t>
            </a:r>
            <a:endParaRPr lang="pt-BR" sz="2000" dirty="0"/>
          </a:p>
          <a:p>
            <a:pPr algn="just"/>
            <a:r>
              <a:rPr lang="pt-BR" sz="2000" i="1" dirty="0"/>
              <a:t>b) propor diretrizes gerais para a </a:t>
            </a:r>
            <a:r>
              <a:rPr lang="pt-BR" sz="2000" b="1" i="1" dirty="0"/>
              <a:t>gestão integrada de recursos hídricos </a:t>
            </a:r>
            <a:r>
              <a:rPr lang="pt-BR" sz="2000" i="1" dirty="0"/>
              <a:t>na zona costeira e nos sistemas estuarinos;</a:t>
            </a:r>
            <a:endParaRPr lang="pt-BR" sz="2000" dirty="0"/>
          </a:p>
          <a:p>
            <a:pPr algn="just"/>
            <a:r>
              <a:rPr lang="pt-BR" sz="2000" i="1" dirty="0"/>
              <a:t>c) propor diretrizes gerais para a gestão de recursos hídricos fronteiriços e </a:t>
            </a:r>
            <a:r>
              <a:rPr lang="pt-BR" sz="2000" i="1" dirty="0" err="1"/>
              <a:t>transfronteiriços</a:t>
            </a:r>
            <a:r>
              <a:rPr lang="pt-BR" sz="2000" i="1" dirty="0"/>
              <a:t>;</a:t>
            </a:r>
            <a:endParaRPr lang="pt-BR" sz="2000" dirty="0"/>
          </a:p>
          <a:p>
            <a:pPr algn="just"/>
            <a:r>
              <a:rPr lang="pt-BR" sz="2000" i="1" dirty="0"/>
              <a:t>d) propor diretrizes gerais e analisar propostas de </a:t>
            </a:r>
            <a:r>
              <a:rPr lang="pt-BR" sz="2000" b="1" i="1" dirty="0"/>
              <a:t>ações de revitalização de bacias hidrográficas;</a:t>
            </a:r>
            <a:endParaRPr lang="pt-BR" sz="2000" b="1" dirty="0"/>
          </a:p>
          <a:p>
            <a:pPr algn="just"/>
            <a:r>
              <a:rPr lang="pt-BR" sz="2000" i="1" dirty="0"/>
              <a:t>e) propor diretrizes gerais para a </a:t>
            </a:r>
            <a:r>
              <a:rPr lang="pt-BR" sz="2000" b="1" i="1" dirty="0"/>
              <a:t>gestão das águas subterrâneas</a:t>
            </a:r>
            <a:r>
              <a:rPr lang="pt-BR" sz="2000" i="1" dirty="0"/>
              <a:t>, incluída a proteção de </a:t>
            </a:r>
            <a:r>
              <a:rPr lang="pt-BR" sz="2000" b="1" i="1" dirty="0"/>
              <a:t>áreas de recarga</a:t>
            </a:r>
            <a:r>
              <a:rPr lang="pt-BR" sz="2000" i="1" dirty="0"/>
              <a:t>;</a:t>
            </a:r>
            <a:endParaRPr lang="pt-BR" sz="2000" dirty="0"/>
          </a:p>
          <a:p>
            <a:pPr algn="just"/>
            <a:r>
              <a:rPr lang="pt-BR" sz="2000" i="1" dirty="0"/>
              <a:t>f) analisar e propor ações para a </a:t>
            </a:r>
            <a:r>
              <a:rPr lang="pt-BR" sz="2000" b="1" i="1" dirty="0"/>
              <a:t>gestão integrada </a:t>
            </a:r>
            <a:r>
              <a:rPr lang="pt-BR" sz="2000" i="1" dirty="0"/>
              <a:t>de recursos hídricos </a:t>
            </a:r>
            <a:r>
              <a:rPr lang="pt-BR" sz="2000" b="1" i="1" dirty="0"/>
              <a:t>subterrâneos e superficiais</a:t>
            </a:r>
            <a:r>
              <a:rPr lang="pt-BR" sz="2000" i="1" dirty="0"/>
              <a:t>; e</a:t>
            </a:r>
            <a:endParaRPr lang="pt-BR" sz="2000" dirty="0"/>
          </a:p>
          <a:p>
            <a:pPr algn="just"/>
            <a:r>
              <a:rPr lang="pt-BR" sz="2000" i="1" dirty="0"/>
              <a:t>g) analisar, estudar e emitir pareceres sobre assuntos encaminhados pelo Plenário e aqueles de sua competência;</a:t>
            </a:r>
            <a:endParaRPr lang="pt-BR" sz="2000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"/>
            <a:ext cx="1259632" cy="8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372637"/>
            <a:ext cx="8588863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i="1" dirty="0"/>
              <a:t>V - Câmara Técnica de Educação, Informação e Ciência e Tecnologia</a:t>
            </a:r>
            <a:r>
              <a:rPr lang="pt-BR" sz="2200" b="1" i="1" dirty="0" smtClean="0"/>
              <a:t>,</a:t>
            </a:r>
          </a:p>
          <a:p>
            <a:pPr algn="just"/>
            <a:r>
              <a:rPr lang="pt-BR" sz="2200" b="1" i="1" dirty="0" smtClean="0"/>
              <a:t> </a:t>
            </a:r>
            <a:r>
              <a:rPr lang="pt-BR" sz="2200" b="1" i="1" dirty="0"/>
              <a:t>à qual compete</a:t>
            </a:r>
            <a:r>
              <a:rPr lang="pt-BR" sz="2200" b="1" i="1" dirty="0" smtClean="0"/>
              <a:t>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i="1" dirty="0"/>
              <a:t>a) propor diretrizes, planos e programas para </a:t>
            </a:r>
            <a:r>
              <a:rPr lang="pt-BR" sz="2200" b="1" i="1" dirty="0"/>
              <a:t>desenvolvimento de capacidades, mobilização social, educação e capacitação técnica </a:t>
            </a:r>
            <a:r>
              <a:rPr lang="pt-BR" sz="2200" i="1" dirty="0"/>
              <a:t>e inovações nos aspectos associados à gestão integrada e sustentável dos recursos hídricos;</a:t>
            </a:r>
            <a:endParaRPr lang="pt-BR" sz="2200" dirty="0"/>
          </a:p>
          <a:p>
            <a:pPr algn="just"/>
            <a:r>
              <a:rPr lang="pt-BR" sz="2200" i="1" dirty="0"/>
              <a:t>b) propor e analisar medidas de difusão da Política Nacional de Recursos Hídricos </a:t>
            </a:r>
            <a:r>
              <a:rPr lang="pt-BR" sz="2200" b="1" i="1" dirty="0"/>
              <a:t>nos sistemas de ensino e planos de mídias </a:t>
            </a:r>
            <a:r>
              <a:rPr lang="pt-BR" sz="2200" i="1" dirty="0"/>
              <a:t>relacionados com o tema de recursos hídricos;</a:t>
            </a:r>
            <a:endParaRPr lang="pt-BR" sz="2200" dirty="0"/>
          </a:p>
          <a:p>
            <a:pPr algn="just"/>
            <a:r>
              <a:rPr lang="pt-BR" sz="2200" i="1" dirty="0"/>
              <a:t>c) analisar propostas de articulação e cooperação entre o Poder Público, os setores usuários e as organizações da sociedade civil para disseminação de informações e fomento científico e tecnológico em matérias relacionadas ao desenvolvimento sustentável dos recursos hídricos;</a:t>
            </a:r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38" y="0"/>
            <a:ext cx="1693962" cy="11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5516" y="1107817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i="1" dirty="0"/>
              <a:t>d) propor diretrizes gerais para o aprimoramento dos processos de </a:t>
            </a:r>
            <a:r>
              <a:rPr lang="pt-BR" sz="2200" b="1" i="1" dirty="0"/>
              <a:t>informação e comunicação de planos de recursos hídricos</a:t>
            </a:r>
            <a:r>
              <a:rPr lang="pt-BR" sz="2200" i="1" dirty="0"/>
              <a:t>;</a:t>
            </a:r>
            <a:endParaRPr lang="pt-BR" sz="2200" dirty="0"/>
          </a:p>
          <a:p>
            <a:pPr algn="just"/>
            <a:r>
              <a:rPr lang="pt-BR" sz="2200" i="1" dirty="0"/>
              <a:t>e) analisar e propor </a:t>
            </a:r>
            <a:r>
              <a:rPr lang="pt-BR" sz="2200" b="1" i="1" dirty="0"/>
              <a:t>diretrizes, ações, estudos e pesquisas</a:t>
            </a:r>
            <a:r>
              <a:rPr lang="pt-BR" sz="2200" i="1" dirty="0"/>
              <a:t>, com vistas à melhoria dos métodos e das tecnologias para o uso sustentável dos recursos hídricos;</a:t>
            </a:r>
            <a:endParaRPr lang="pt-BR" sz="2200" dirty="0"/>
          </a:p>
          <a:p>
            <a:pPr algn="just"/>
            <a:r>
              <a:rPr lang="pt-BR" sz="2200" i="1" dirty="0"/>
              <a:t>f) propor e analisar ações para </a:t>
            </a:r>
            <a:r>
              <a:rPr lang="pt-BR" sz="2200" b="1" i="1" dirty="0"/>
              <a:t>promover o fortalecimento do Sistema Nacional de Informações sobre Recursos Hídricos e do Sistema Nacional de Gerenciamento de Recursos Hídricos</a:t>
            </a:r>
            <a:r>
              <a:rPr lang="pt-BR" sz="2200" i="1" dirty="0"/>
              <a:t>; e</a:t>
            </a:r>
            <a:endParaRPr lang="pt-BR" sz="2200" dirty="0"/>
          </a:p>
          <a:p>
            <a:pPr algn="just"/>
            <a:r>
              <a:rPr lang="pt-BR" sz="2200" i="1" dirty="0"/>
              <a:t>g) analisar, estudar e emitir pareceres sobre assuntos encaminhados pelo Plenário e aqueles de sua competência;</a:t>
            </a:r>
            <a:endParaRPr lang="pt-BR" sz="2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2" y="1"/>
            <a:ext cx="1909987" cy="12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43483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i="1" dirty="0"/>
              <a:t>VI - Câmara Técnica de Segurança de Barragens, à qual compete</a:t>
            </a:r>
            <a:r>
              <a:rPr lang="pt-BR" sz="2200" b="1" i="1" dirty="0" smtClean="0"/>
              <a:t>:</a:t>
            </a:r>
          </a:p>
          <a:p>
            <a:pPr algn="just"/>
            <a:endParaRPr lang="pt-BR" sz="2200" dirty="0"/>
          </a:p>
          <a:p>
            <a:pPr algn="just"/>
            <a:r>
              <a:rPr lang="pt-BR" sz="2000" i="1" dirty="0"/>
              <a:t>a) propor </a:t>
            </a:r>
            <a:r>
              <a:rPr lang="pt-BR" sz="2000" b="1" i="1" dirty="0"/>
              <a:t>diretrizes</a:t>
            </a:r>
            <a:r>
              <a:rPr lang="pt-BR" sz="2000" i="1" dirty="0"/>
              <a:t> para implementação da </a:t>
            </a:r>
            <a:r>
              <a:rPr lang="pt-BR" sz="2000" b="1" i="1" dirty="0"/>
              <a:t>Política Nacional de Segurança de Barragens</a:t>
            </a:r>
            <a:r>
              <a:rPr lang="pt-BR" sz="2000" i="1" dirty="0"/>
              <a:t>, aplicação de seus instrumentos e atuação do Sistema Nacional de Informações sobre Segurança de Barragens;</a:t>
            </a:r>
            <a:endParaRPr lang="pt-BR" sz="2000" dirty="0"/>
          </a:p>
          <a:p>
            <a:pPr algn="just"/>
            <a:r>
              <a:rPr lang="pt-BR" sz="2000" i="1" dirty="0"/>
              <a:t>b) emitir </a:t>
            </a:r>
            <a:r>
              <a:rPr lang="pt-BR" sz="2000" b="1" i="1" dirty="0"/>
              <a:t>parecer sobre o Relatório de Segurança de Barragens</a:t>
            </a:r>
            <a:r>
              <a:rPr lang="pt-BR" sz="2000" i="1" dirty="0"/>
              <a:t>, encaminhado pela Agência Nacional de Águas, e submetê-lo à apreciação do Plenário;</a:t>
            </a:r>
            <a:endParaRPr lang="pt-BR" sz="2000" dirty="0"/>
          </a:p>
          <a:p>
            <a:pPr algn="just"/>
            <a:r>
              <a:rPr lang="pt-BR" sz="2000" i="1" dirty="0"/>
              <a:t>c) monitorar a implementação da Política Nacional de Segurança de Barragens e propor, sempre que necessário, </a:t>
            </a:r>
            <a:r>
              <a:rPr lang="pt-BR" sz="2000" b="1" i="1" dirty="0"/>
              <a:t>recomendações para a melhoria da segurança de barragens;</a:t>
            </a:r>
            <a:endParaRPr lang="pt-BR" sz="2000" b="1" dirty="0"/>
          </a:p>
          <a:p>
            <a:pPr algn="just"/>
            <a:r>
              <a:rPr lang="pt-BR" sz="2000" i="1" dirty="0"/>
              <a:t>d) promover </a:t>
            </a:r>
            <a:r>
              <a:rPr lang="pt-BR" sz="2000" b="1" i="1" dirty="0"/>
              <a:t>a integração da Política Nacional de Segurança de Barragens </a:t>
            </a:r>
            <a:r>
              <a:rPr lang="pt-BR" sz="2000" i="1" dirty="0"/>
              <a:t>com a Política Nacional de Proteção e Defesa Civil, a Política Nacional de Recursos Hídricos, a Política Nacional do Meio Ambiente e outras políticas públicas correlatas; e</a:t>
            </a:r>
            <a:endParaRPr lang="pt-BR" sz="2000" dirty="0"/>
          </a:p>
          <a:p>
            <a:pPr algn="just"/>
            <a:r>
              <a:rPr lang="pt-BR" sz="2000" i="1" dirty="0"/>
              <a:t>e) analisar, estudar e emitir pareceres sobre assuntos encaminhados pelo Plenário e aqueles de sua competência.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979711" cy="13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2434"/>
              </p:ext>
            </p:extLst>
          </p:nvPr>
        </p:nvGraphicFramePr>
        <p:xfrm>
          <a:off x="251520" y="371890"/>
          <a:ext cx="8568953" cy="4883303"/>
        </p:xfrm>
        <a:graphic>
          <a:graphicData uri="http://schemas.openxmlformats.org/drawingml/2006/table">
            <a:tbl>
              <a:tblPr/>
              <a:tblGrid>
                <a:gridCol w="769522"/>
                <a:gridCol w="6957766"/>
                <a:gridCol w="841665"/>
              </a:tblGrid>
              <a:tr h="3503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Representatividade do CRH/DF nas </a:t>
                      </a:r>
                      <a:r>
                        <a:rPr lang="pt-BR" sz="1800" b="1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CTs</a:t>
                      </a:r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 do CNRH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(Indicações Pleiteadas)</a:t>
                      </a:r>
                      <a:endParaRPr lang="pt-BR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16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Câmaras Técnicas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Órgão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616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Câmara Técnica de Assuntos Legais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ADASA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03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SEMA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(2º)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90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CAESB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90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 Técnica de Planejamento e Articulação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CAESB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90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SODF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25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SEDUH (2º)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25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 Técnica de Outorga e Cobrança pelo Uso de Recursos Hídricos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ADASA</a:t>
                      </a:r>
                      <a:endParaRPr lang="pt-BR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40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CAESB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40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SEMA (2º)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40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SODF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89994"/>
              </p:ext>
            </p:extLst>
          </p:nvPr>
        </p:nvGraphicFramePr>
        <p:xfrm>
          <a:off x="179513" y="1057297"/>
          <a:ext cx="8846640" cy="3521865"/>
        </p:xfrm>
        <a:graphic>
          <a:graphicData uri="http://schemas.openxmlformats.org/drawingml/2006/table">
            <a:tbl>
              <a:tblPr/>
              <a:tblGrid>
                <a:gridCol w="794459"/>
                <a:gridCol w="7183241"/>
                <a:gridCol w="868940"/>
              </a:tblGrid>
              <a:tr h="3172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 Técnica de Integração com a Gestão Ambiental e Territorial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SEDUH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SEMA (2º)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sng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CAESB</a:t>
                      </a:r>
                    </a:p>
                  </a:txBody>
                  <a:tcPr marL="8254" marR="8254" marT="8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 Técnica de Educação, Informação e Ciência e Tecnologia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Fórum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ONG</a:t>
                      </a:r>
                      <a:endParaRPr lang="pt-BR" sz="18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25185">
                <a:tc v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CAESB (2º)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7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 Técnica de Segurança de Barragens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CAESB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SODF (2º)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55552"/>
              </p:ext>
            </p:extLst>
          </p:nvPr>
        </p:nvGraphicFramePr>
        <p:xfrm>
          <a:off x="323527" y="193204"/>
          <a:ext cx="8568953" cy="711928"/>
        </p:xfrm>
        <a:graphic>
          <a:graphicData uri="http://schemas.openxmlformats.org/drawingml/2006/table">
            <a:tbl>
              <a:tblPr/>
              <a:tblGrid>
                <a:gridCol w="769522"/>
                <a:gridCol w="6957766"/>
                <a:gridCol w="841665"/>
              </a:tblGrid>
              <a:tr h="3503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Representatividade do CRH/DF nas </a:t>
                      </a:r>
                      <a:r>
                        <a:rPr lang="pt-BR" sz="1800" b="1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CTs</a:t>
                      </a:r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 do CNRH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(Indicações Pleiteadas)</a:t>
                      </a:r>
                      <a:endParaRPr lang="pt-BR" sz="1800" b="1" i="0" u="none" strike="noStrike" dirty="0">
                        <a:solidFill>
                          <a:srgbClr val="0F243E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16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Câmaras Técnicas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/>
                        </a:rPr>
                        <a:t>Órgão</a:t>
                      </a:r>
                    </a:p>
                  </a:txBody>
                  <a:tcPr marL="8254" marR="8254" marT="8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5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7340"/>
            <a:ext cx="8568952" cy="377163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pt-BR" dirty="0" smtClean="0"/>
              <a:t>PLENÁRIA</a:t>
            </a:r>
          </a:p>
          <a:p>
            <a:pPr>
              <a:buFont typeface="Wingdings" charset="2"/>
              <a:buChar char="§"/>
            </a:pPr>
            <a:r>
              <a:rPr lang="pt-BR" dirty="0" smtClean="0"/>
              <a:t>SECRETARIA EXECUTIVA</a:t>
            </a:r>
          </a:p>
          <a:p>
            <a:pPr>
              <a:buFont typeface="Wingdings" charset="2"/>
              <a:buChar char="§"/>
            </a:pPr>
            <a:r>
              <a:rPr lang="pt-BR" dirty="0" smtClean="0"/>
              <a:t>CÂMARAS TÉCNICAS</a:t>
            </a:r>
          </a:p>
          <a:p>
            <a:pPr algn="just">
              <a:buFont typeface="Wingdings" charset="2"/>
              <a:buChar char="§"/>
            </a:pPr>
            <a:r>
              <a:rPr lang="pt-BR" dirty="0" smtClean="0"/>
              <a:t>COMISSÃO PERMANENTE DE ÉTICA</a:t>
            </a:r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E5490F3-2B09-438F-953A-BFBB6886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9"/>
            <a:ext cx="9144000" cy="546797"/>
          </a:xfrm>
        </p:spPr>
        <p:txBody>
          <a:bodyPr>
            <a:normAutofit fontScale="90000"/>
          </a:bodyPr>
          <a:lstStyle/>
          <a:p>
            <a:pPr lvl="0"/>
            <a: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CONSELHO DE RECURSOS HÍDRICOS/DF</a:t>
            </a:r>
            <a: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dirty="0">
                <a:solidFill>
                  <a:srgbClr val="0000FF"/>
                </a:solidFill>
              </a:rPr>
              <a:t/>
            </a:r>
            <a:br>
              <a:rPr lang="pt-BR" dirty="0">
                <a:solidFill>
                  <a:srgbClr val="0000FF"/>
                </a:solidFill>
              </a:rPr>
            </a:b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AF48DA9-4C32-4934-9832-3A0556B82F82}"/>
              </a:ext>
            </a:extLst>
          </p:cNvPr>
          <p:cNvSpPr/>
          <p:nvPr/>
        </p:nvSpPr>
        <p:spPr>
          <a:xfrm>
            <a:off x="2779044" y="457234"/>
            <a:ext cx="3462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F497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ESTRUTURA DO CNRH</a:t>
            </a: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F497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046" y="3649588"/>
            <a:ext cx="8731442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600" b="1" baseline="30000" dirty="0"/>
          </a:p>
          <a:p>
            <a:r>
              <a:rPr lang="en-US" sz="3600" b="1" baseline="30000" dirty="0" smtClean="0"/>
              <a:t>O </a:t>
            </a:r>
            <a:r>
              <a:rPr lang="en-US" sz="3600" b="1" baseline="30000" dirty="0" err="1"/>
              <a:t>Conselho</a:t>
            </a:r>
            <a:r>
              <a:rPr lang="en-US" sz="3600" b="1" baseline="30000" dirty="0"/>
              <a:t> Nacional de </a:t>
            </a:r>
            <a:r>
              <a:rPr lang="en-US" sz="3600" b="1" baseline="30000" dirty="0" err="1"/>
              <a:t>Recursos</a:t>
            </a:r>
            <a:r>
              <a:rPr lang="en-US" sz="3600" b="1" baseline="30000" dirty="0"/>
              <a:t> </a:t>
            </a:r>
            <a:r>
              <a:rPr lang="en-US" sz="3600" b="1" baseline="30000" dirty="0" err="1"/>
              <a:t>Hídricos</a:t>
            </a:r>
            <a:r>
              <a:rPr lang="en-US" sz="3600" b="1" baseline="30000" dirty="0"/>
              <a:t> </a:t>
            </a:r>
            <a:r>
              <a:rPr lang="en-US" sz="3600" b="1" baseline="30000" dirty="0" smtClean="0"/>
              <a:t>é </a:t>
            </a:r>
            <a:r>
              <a:rPr lang="en-US" sz="3600" b="1" baseline="30000" dirty="0" err="1"/>
              <a:t>p</a:t>
            </a:r>
            <a:r>
              <a:rPr lang="en-US" sz="3600" b="1" baseline="30000" dirty="0" err="1" smtClean="0"/>
              <a:t>residido</a:t>
            </a:r>
            <a:r>
              <a:rPr lang="en-US" sz="3600" b="1" baseline="30000" dirty="0" smtClean="0"/>
              <a:t> </a:t>
            </a:r>
            <a:r>
              <a:rPr lang="en-US" sz="3600" b="1" baseline="30000" dirty="0" err="1"/>
              <a:t>pelo</a:t>
            </a:r>
            <a:r>
              <a:rPr lang="en-US" sz="3600" b="1" baseline="30000" dirty="0"/>
              <a:t> </a:t>
            </a:r>
            <a:r>
              <a:rPr lang="en-US" sz="3600" b="1" baseline="30000" dirty="0" err="1"/>
              <a:t>Ministro</a:t>
            </a:r>
            <a:r>
              <a:rPr lang="en-US" sz="3600" b="1" baseline="30000" dirty="0"/>
              <a:t> de Estado do </a:t>
            </a:r>
            <a:r>
              <a:rPr lang="en-US" sz="3600" b="1" baseline="30000" dirty="0" err="1"/>
              <a:t>Desenvolvimento</a:t>
            </a:r>
            <a:r>
              <a:rPr lang="en-US" sz="3600" b="1" baseline="30000" dirty="0"/>
              <a:t> </a:t>
            </a:r>
            <a:r>
              <a:rPr lang="en-US" sz="3600" b="1" baseline="30000" dirty="0" smtClean="0"/>
              <a:t>Regional</a:t>
            </a:r>
            <a:endParaRPr lang="en-US" sz="3600" b="1" baseline="30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17374"/>
            <a:ext cx="8568952" cy="3771636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pt-BR" sz="2400" dirty="0">
                <a:solidFill>
                  <a:srgbClr val="0000FF"/>
                </a:solidFill>
              </a:rPr>
              <a:t>19</a:t>
            </a:r>
            <a:r>
              <a:rPr lang="pt-BR" sz="2400" dirty="0"/>
              <a:t> Governo </a:t>
            </a:r>
            <a:r>
              <a:rPr lang="pt-BR" sz="2400" dirty="0" smtClean="0"/>
              <a:t>Federal (Ministérios);</a:t>
            </a:r>
            <a:endParaRPr lang="pt-BR" sz="2400" dirty="0"/>
          </a:p>
          <a:p>
            <a:pPr>
              <a:buFont typeface="Wingdings" charset="2"/>
              <a:buChar char="§"/>
            </a:pPr>
            <a:r>
              <a:rPr lang="pt-BR" sz="2400" dirty="0">
                <a:solidFill>
                  <a:srgbClr val="0000FF"/>
                </a:solidFill>
              </a:rPr>
              <a:t>09</a:t>
            </a:r>
            <a:r>
              <a:rPr lang="pt-BR" sz="2400" dirty="0"/>
              <a:t> CRH Estaduais e Distrital;</a:t>
            </a:r>
          </a:p>
          <a:p>
            <a:pPr>
              <a:buFont typeface="Wingdings" charset="2"/>
              <a:buChar char="§"/>
            </a:pPr>
            <a:r>
              <a:rPr lang="pt-BR" sz="2400" dirty="0">
                <a:solidFill>
                  <a:srgbClr val="0000FF"/>
                </a:solidFill>
              </a:rPr>
              <a:t>06</a:t>
            </a:r>
            <a:r>
              <a:rPr lang="pt-BR" sz="2400" dirty="0"/>
              <a:t> setores usuários de recursos hídricos (irrigantes; saneamento; energia elétrica; hidroviário e portuário; industrial e </a:t>
            </a:r>
            <a:r>
              <a:rPr lang="pt-BR" sz="2400" dirty="0" err="1"/>
              <a:t>minerometalúrgico</a:t>
            </a:r>
            <a:r>
              <a:rPr lang="pt-BR" sz="2400" dirty="0"/>
              <a:t>; pescadores, lazer e turismo);</a:t>
            </a:r>
          </a:p>
          <a:p>
            <a:pPr>
              <a:buFont typeface="Wingdings" charset="2"/>
              <a:buChar char="§"/>
            </a:pPr>
            <a:r>
              <a:rPr lang="pt-BR" sz="2400" dirty="0">
                <a:solidFill>
                  <a:srgbClr val="0000FF"/>
                </a:solidFill>
              </a:rPr>
              <a:t>03</a:t>
            </a:r>
            <a:r>
              <a:rPr lang="pt-BR" sz="2400" dirty="0"/>
              <a:t> organizações da sociedade civil de recursos hídricos (organizações técnicas de ensino e de pesquisa; ONG com representação em comitês de bacia hidrográfica de rios de domínio da União; comitês de bacia hidrográfica de rios de domínio da União);</a:t>
            </a:r>
          </a:p>
          <a:p>
            <a:pPr>
              <a:buFont typeface="Wingdings" charset="2"/>
              <a:buChar char="§"/>
            </a:pPr>
            <a:r>
              <a:rPr lang="pt-BR" sz="2400" b="1" dirty="0">
                <a:solidFill>
                  <a:srgbClr val="0000FF"/>
                </a:solidFill>
              </a:rPr>
              <a:t>TOTAL: 37</a:t>
            </a:r>
          </a:p>
          <a:p>
            <a:pPr>
              <a:buFont typeface="Wingdings" charset="2"/>
              <a:buChar char="§"/>
            </a:pPr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E5490F3-2B09-438F-953A-BFBB6886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9"/>
            <a:ext cx="9144000" cy="546797"/>
          </a:xfrm>
        </p:spPr>
        <p:txBody>
          <a:bodyPr>
            <a:normAutofit fontScale="90000"/>
          </a:bodyPr>
          <a:lstStyle/>
          <a:p>
            <a:pPr lvl="0"/>
            <a: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CONSELHO DE RECURSOS HÍDRICOS/DF</a:t>
            </a:r>
            <a: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dirty="0">
                <a:solidFill>
                  <a:srgbClr val="0000FF"/>
                </a:solidFill>
              </a:rPr>
              <a:t/>
            </a:r>
            <a:br>
              <a:rPr lang="pt-BR" dirty="0">
                <a:solidFill>
                  <a:srgbClr val="0000FF"/>
                </a:solidFill>
              </a:rPr>
            </a:b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AF48DA9-4C32-4934-9832-3A0556B82F82}"/>
              </a:ext>
            </a:extLst>
          </p:cNvPr>
          <p:cNvSpPr/>
          <p:nvPr/>
        </p:nvSpPr>
        <p:spPr>
          <a:xfrm>
            <a:off x="2132700" y="457234"/>
            <a:ext cx="47553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F497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Decreto 10.000 de 03/09/2019</a:t>
            </a: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F497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tângulo 13">
            <a:extLst>
              <a:ext uri="{FF2B5EF4-FFF2-40B4-BE49-F238E27FC236}">
                <a16:creationId xmlns:a16="http://schemas.microsoft.com/office/drawing/2014/main" xmlns="" id="{3AF48DA9-4C32-4934-9832-3A0556B82F82}"/>
              </a:ext>
            </a:extLst>
          </p:cNvPr>
          <p:cNvSpPr/>
          <p:nvPr/>
        </p:nvSpPr>
        <p:spPr>
          <a:xfrm>
            <a:off x="2024095" y="985292"/>
            <a:ext cx="49514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NOVA COMPOSIÇÃO DO CNRH</a:t>
            </a:r>
            <a:endParaRPr lang="pt-B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  <p:sp>
        <p:nvSpPr>
          <p:cNvPr id="12" name="Fluxograma: Processo 13"/>
          <p:cNvSpPr/>
          <p:nvPr/>
        </p:nvSpPr>
        <p:spPr>
          <a:xfrm>
            <a:off x="251520" y="2137420"/>
            <a:ext cx="4104456" cy="480053"/>
          </a:xfrm>
          <a:prstGeom prst="flowChartProcess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474475"/>
              </p:ext>
            </p:extLst>
          </p:nvPr>
        </p:nvGraphicFramePr>
        <p:xfrm>
          <a:off x="395288" y="1057300"/>
          <a:ext cx="82296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TITULAR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1º SUPLENTE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2º SUPLENTE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MT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MS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MG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RJ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CE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PI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RN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PB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tx1"/>
                          </a:solidFill>
                        </a:rPr>
                        <a:t>DF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ES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E5490F3-2B09-438F-953A-BFBB6886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40"/>
            <a:ext cx="9144000" cy="546797"/>
          </a:xfrm>
        </p:spPr>
        <p:txBody>
          <a:bodyPr>
            <a:normAutofit fontScale="90000"/>
          </a:bodyPr>
          <a:lstStyle/>
          <a:p>
            <a:pPr lvl="0"/>
            <a: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CONSELHO DE RECURSOS HÍDRICOS/DF</a:t>
            </a:r>
            <a: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dirty="0">
                <a:solidFill>
                  <a:srgbClr val="0000FF"/>
                </a:solidFill>
              </a:rPr>
              <a:t/>
            </a:r>
            <a:br>
              <a:rPr lang="pt-BR" dirty="0">
                <a:solidFill>
                  <a:srgbClr val="0000FF"/>
                </a:solidFill>
              </a:rPr>
            </a:b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AF48DA9-4C32-4934-9832-3A0556B82F82}"/>
              </a:ext>
            </a:extLst>
          </p:cNvPr>
          <p:cNvSpPr/>
          <p:nvPr/>
        </p:nvSpPr>
        <p:spPr>
          <a:xfrm>
            <a:off x="2111187" y="457234"/>
            <a:ext cx="479830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F497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RESULTADOS (08/10/2019)</a:t>
            </a:r>
            <a:endParaRPr lang="pt-B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F497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Fluxograma: Processo 13"/>
          <p:cNvSpPr/>
          <p:nvPr/>
        </p:nvSpPr>
        <p:spPr>
          <a:xfrm>
            <a:off x="395536" y="4117640"/>
            <a:ext cx="8208912" cy="480053"/>
          </a:xfrm>
          <a:prstGeom prst="flowChartProcess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73324"/>
            <a:ext cx="8712968" cy="377163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pt-BR" dirty="0" smtClean="0">
                <a:solidFill>
                  <a:srgbClr val="0000FF"/>
                </a:solidFill>
              </a:rPr>
              <a:t>DF</a:t>
            </a:r>
            <a:r>
              <a:rPr lang="pt-BR" dirty="0" smtClean="0"/>
              <a:t> Titular e </a:t>
            </a:r>
            <a:r>
              <a:rPr lang="pt-BR" dirty="0" smtClean="0">
                <a:solidFill>
                  <a:srgbClr val="0000FF"/>
                </a:solidFill>
              </a:rPr>
              <a:t>ES</a:t>
            </a:r>
            <a:r>
              <a:rPr lang="pt-BR" dirty="0" smtClean="0"/>
              <a:t> Suplente para o Pleno</a:t>
            </a:r>
          </a:p>
          <a:p>
            <a:pPr>
              <a:buFont typeface="Wingdings" charset="2"/>
              <a:buChar char="§"/>
            </a:pPr>
            <a:r>
              <a:rPr lang="pt-BR" dirty="0"/>
              <a:t>Mandato: </a:t>
            </a:r>
            <a:r>
              <a:rPr lang="pt-BR" dirty="0">
                <a:solidFill>
                  <a:srgbClr val="0000FF"/>
                </a:solidFill>
              </a:rPr>
              <a:t>2019/2023 </a:t>
            </a:r>
            <a:r>
              <a:rPr lang="pt-BR" dirty="0"/>
              <a:t>(Dez a Dez)</a:t>
            </a:r>
            <a:r>
              <a:rPr lang="pt-BR" dirty="0" smtClean="0"/>
              <a:t>;</a:t>
            </a:r>
          </a:p>
          <a:p>
            <a:pPr>
              <a:buFont typeface="Wingdings" charset="2"/>
              <a:buChar char="§"/>
            </a:pPr>
            <a:r>
              <a:rPr lang="pt-BR" dirty="0" smtClean="0"/>
              <a:t>Rodízio anual durante os 4 anos </a:t>
            </a:r>
          </a:p>
          <a:p>
            <a:pPr>
              <a:buFont typeface="Wingdings" charset="2"/>
              <a:buChar char="§"/>
            </a:pPr>
            <a:r>
              <a:rPr lang="pt-BR" dirty="0"/>
              <a:t>No caso do DF, sua titularidade se dará no primeiro e no terceiro ano do </a:t>
            </a:r>
            <a:r>
              <a:rPr lang="pt-BR" dirty="0" smtClean="0"/>
              <a:t>mandato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E5490F3-2B09-438F-953A-BFBB6886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9"/>
            <a:ext cx="9144000" cy="546797"/>
          </a:xfrm>
        </p:spPr>
        <p:txBody>
          <a:bodyPr>
            <a:normAutofit fontScale="90000"/>
          </a:bodyPr>
          <a:lstStyle/>
          <a:p>
            <a:pPr lvl="0"/>
            <a: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CONSELHO DE RECURSOS HÍDRICOS/DF</a:t>
            </a:r>
            <a: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dirty="0">
                <a:solidFill>
                  <a:srgbClr val="0000FF"/>
                </a:solidFill>
              </a:rPr>
              <a:t/>
            </a:r>
            <a:br>
              <a:rPr lang="pt-BR" dirty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AF48DA9-4C32-4934-9832-3A0556B82F82}"/>
              </a:ext>
            </a:extLst>
          </p:cNvPr>
          <p:cNvSpPr/>
          <p:nvPr/>
        </p:nvSpPr>
        <p:spPr>
          <a:xfrm>
            <a:off x="2434879" y="457234"/>
            <a:ext cx="41509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F497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DELIBERADO EM 08/10/19 </a:t>
            </a: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F497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73324"/>
            <a:ext cx="8712968" cy="377163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pt-BR" dirty="0" smtClean="0"/>
              <a:t>DF titular, ES 1º Suplente </a:t>
            </a:r>
          </a:p>
          <a:p>
            <a:pPr>
              <a:buFont typeface="Wingdings" charset="2"/>
              <a:buChar char="§"/>
            </a:pPr>
            <a:r>
              <a:rPr lang="pt-BR" dirty="0" smtClean="0"/>
              <a:t>DF pode pleitear 2º suplência</a:t>
            </a:r>
          </a:p>
          <a:p>
            <a:pPr>
              <a:buFont typeface="Wingdings" charset="2"/>
              <a:buChar char="§"/>
            </a:pPr>
            <a:r>
              <a:rPr lang="pt-BR" dirty="0" smtClean="0"/>
              <a:t>As vagas de cada “grupo” de estados serão deliberadas em reunião do Pleno do CNRH</a:t>
            </a:r>
          </a:p>
          <a:p>
            <a:pPr>
              <a:buFont typeface="Wingdings" charset="2"/>
              <a:buChar char="§"/>
            </a:pPr>
            <a:r>
              <a:rPr lang="pt-BR" dirty="0"/>
              <a:t>P</a:t>
            </a:r>
            <a:r>
              <a:rPr lang="pt-BR" dirty="0" smtClean="0"/>
              <a:t>leitear vagas em todas as Câmaras (titular e 2ª suplência)  </a:t>
            </a:r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E5490F3-2B09-438F-953A-BFBB6886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9"/>
            <a:ext cx="9144000" cy="546797"/>
          </a:xfrm>
        </p:spPr>
        <p:txBody>
          <a:bodyPr>
            <a:normAutofit fontScale="90000"/>
          </a:bodyPr>
          <a:lstStyle/>
          <a:p>
            <a:pPr lvl="0"/>
            <a: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2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CONSELHO DE RECURSOS HÍDRICOS/DF</a:t>
            </a:r>
            <a: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t-BR" sz="31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t-BR" dirty="0">
                <a:solidFill>
                  <a:srgbClr val="0000FF"/>
                </a:solidFill>
              </a:rPr>
              <a:t/>
            </a:r>
            <a:br>
              <a:rPr lang="pt-BR" dirty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AF48DA9-4C32-4934-9832-3A0556B82F82}"/>
              </a:ext>
            </a:extLst>
          </p:cNvPr>
          <p:cNvSpPr/>
          <p:nvPr/>
        </p:nvSpPr>
        <p:spPr>
          <a:xfrm>
            <a:off x="2885553" y="457234"/>
            <a:ext cx="3249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F497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CÂMARAS TÉCNICAS</a:t>
            </a: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F497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95027" y="1120775"/>
            <a:ext cx="4500489" cy="531283"/>
          </a:xfrm>
          <a:custGeom>
            <a:avLst/>
            <a:gdLst/>
            <a:ahLst/>
            <a:cxnLst/>
            <a:rect l="l" t="t" r="r" b="b"/>
            <a:pathLst>
              <a:path w="4875530" h="637539">
                <a:moveTo>
                  <a:pt x="4769104" y="0"/>
                </a:moveTo>
                <a:lnTo>
                  <a:pt x="106171" y="0"/>
                </a:lnTo>
                <a:lnTo>
                  <a:pt x="64829" y="8338"/>
                </a:lnTo>
                <a:lnTo>
                  <a:pt x="31083" y="31083"/>
                </a:lnTo>
                <a:lnTo>
                  <a:pt x="8338" y="64829"/>
                </a:lnTo>
                <a:lnTo>
                  <a:pt x="0" y="106172"/>
                </a:lnTo>
                <a:lnTo>
                  <a:pt x="0" y="530860"/>
                </a:lnTo>
                <a:lnTo>
                  <a:pt x="8338" y="572202"/>
                </a:lnTo>
                <a:lnTo>
                  <a:pt x="31083" y="605948"/>
                </a:lnTo>
                <a:lnTo>
                  <a:pt x="64829" y="628693"/>
                </a:lnTo>
                <a:lnTo>
                  <a:pt x="106171" y="637032"/>
                </a:lnTo>
                <a:lnTo>
                  <a:pt x="4769104" y="637032"/>
                </a:lnTo>
                <a:lnTo>
                  <a:pt x="4810446" y="628693"/>
                </a:lnTo>
                <a:lnTo>
                  <a:pt x="4844192" y="605948"/>
                </a:lnTo>
                <a:lnTo>
                  <a:pt x="4866937" y="572202"/>
                </a:lnTo>
                <a:lnTo>
                  <a:pt x="4875275" y="530860"/>
                </a:lnTo>
                <a:lnTo>
                  <a:pt x="4875275" y="106172"/>
                </a:lnTo>
                <a:lnTo>
                  <a:pt x="4866937" y="64829"/>
                </a:lnTo>
                <a:lnTo>
                  <a:pt x="4844192" y="31083"/>
                </a:lnTo>
                <a:lnTo>
                  <a:pt x="4810446" y="8338"/>
                </a:lnTo>
                <a:lnTo>
                  <a:pt x="47691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5027" y="1120775"/>
            <a:ext cx="4500489" cy="531283"/>
          </a:xfrm>
          <a:custGeom>
            <a:avLst/>
            <a:gdLst/>
            <a:ahLst/>
            <a:cxnLst/>
            <a:rect l="l" t="t" r="r" b="b"/>
            <a:pathLst>
              <a:path w="4875530" h="637539">
                <a:moveTo>
                  <a:pt x="0" y="106172"/>
                </a:moveTo>
                <a:lnTo>
                  <a:pt x="8338" y="64829"/>
                </a:lnTo>
                <a:lnTo>
                  <a:pt x="31083" y="31083"/>
                </a:lnTo>
                <a:lnTo>
                  <a:pt x="64829" y="8338"/>
                </a:lnTo>
                <a:lnTo>
                  <a:pt x="106171" y="0"/>
                </a:lnTo>
                <a:lnTo>
                  <a:pt x="4769104" y="0"/>
                </a:lnTo>
                <a:lnTo>
                  <a:pt x="4810446" y="8338"/>
                </a:lnTo>
                <a:lnTo>
                  <a:pt x="4844192" y="31083"/>
                </a:lnTo>
                <a:lnTo>
                  <a:pt x="4866937" y="64829"/>
                </a:lnTo>
                <a:lnTo>
                  <a:pt x="4875275" y="106172"/>
                </a:lnTo>
                <a:lnTo>
                  <a:pt x="4875275" y="530860"/>
                </a:lnTo>
                <a:lnTo>
                  <a:pt x="4866937" y="572202"/>
                </a:lnTo>
                <a:lnTo>
                  <a:pt x="4844192" y="605948"/>
                </a:lnTo>
                <a:lnTo>
                  <a:pt x="4810446" y="628693"/>
                </a:lnTo>
                <a:lnTo>
                  <a:pt x="4769104" y="637032"/>
                </a:lnTo>
                <a:lnTo>
                  <a:pt x="106171" y="637032"/>
                </a:lnTo>
                <a:lnTo>
                  <a:pt x="64829" y="628693"/>
                </a:lnTo>
                <a:lnTo>
                  <a:pt x="31083" y="605948"/>
                </a:lnTo>
                <a:lnTo>
                  <a:pt x="8338" y="572202"/>
                </a:lnTo>
                <a:lnTo>
                  <a:pt x="0" y="530860"/>
                </a:lnTo>
                <a:lnTo>
                  <a:pt x="0" y="106172"/>
                </a:lnTo>
                <a:close/>
              </a:path>
            </a:pathLst>
          </a:custGeom>
          <a:ln w="2895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2238" y="1159299"/>
            <a:ext cx="4465906" cy="447347"/>
          </a:xfrm>
          <a:prstGeom prst="rect">
            <a:avLst/>
          </a:prstGeom>
        </p:spPr>
        <p:txBody>
          <a:bodyPr vert="horz" wrap="square" lIns="0" tIns="13507" rIns="0" bIns="0" rtlCol="0">
            <a:spAutoFit/>
          </a:bodyPr>
          <a:lstStyle/>
          <a:p>
            <a:pPr marL="1126" algn="ctr">
              <a:spcBef>
                <a:spcPts val="106"/>
              </a:spcBef>
            </a:pP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Plenário </a:t>
            </a:r>
            <a:r>
              <a:rPr sz="1400" spc="9" dirty="0">
                <a:solidFill>
                  <a:srgbClr val="FFFFFF"/>
                </a:solidFill>
                <a:latin typeface="Calibri Light"/>
                <a:cs typeface="Calibri Light"/>
              </a:rPr>
              <a:t>do 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Conselho </a:t>
            </a:r>
            <a:r>
              <a:rPr sz="1400" spc="-4" dirty="0">
                <a:solidFill>
                  <a:srgbClr val="FFFFFF"/>
                </a:solidFill>
                <a:latin typeface="Calibri Light"/>
                <a:cs typeface="Calibri Light"/>
              </a:rPr>
              <a:t>Nacional </a:t>
            </a:r>
            <a:r>
              <a:rPr sz="1400" spc="9" dirty="0">
                <a:solidFill>
                  <a:srgbClr val="FFFFFF"/>
                </a:solidFill>
                <a:latin typeface="Calibri Light"/>
                <a:cs typeface="Calibri Light"/>
              </a:rPr>
              <a:t>de </a:t>
            </a:r>
            <a:r>
              <a:rPr sz="1400" spc="-9" dirty="0">
                <a:solidFill>
                  <a:srgbClr val="FFFFFF"/>
                </a:solidFill>
                <a:latin typeface="Calibri Light"/>
                <a:cs typeface="Calibri Light"/>
              </a:rPr>
              <a:t>Recursos</a:t>
            </a:r>
            <a:r>
              <a:rPr sz="1400" spc="-239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 Light"/>
                <a:cs typeface="Calibri Light"/>
              </a:rPr>
              <a:t>Hídricos</a:t>
            </a:r>
            <a:endParaRPr sz="1400">
              <a:latin typeface="Calibri Light"/>
              <a:cs typeface="Calibri Light"/>
            </a:endParaRPr>
          </a:p>
          <a:p>
            <a:pPr marL="1126" algn="ctr">
              <a:spcBef>
                <a:spcPts val="22"/>
              </a:spcBef>
            </a:pPr>
            <a:r>
              <a:rPr sz="1400" b="1" spc="-4" dirty="0">
                <a:solidFill>
                  <a:srgbClr val="FFFFFF"/>
                </a:solidFill>
                <a:latin typeface="Calibri"/>
                <a:cs typeface="Calibri"/>
              </a:rPr>
              <a:t>Presidente </a:t>
            </a:r>
            <a:r>
              <a:rPr sz="1400" b="1" spc="9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" dirty="0">
                <a:solidFill>
                  <a:srgbClr val="FFFFFF"/>
                </a:solidFill>
                <a:latin typeface="Calibri"/>
                <a:cs typeface="Calibri"/>
              </a:rPr>
              <a:t>MDR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4448" y="1651636"/>
            <a:ext cx="586" cy="229129"/>
          </a:xfrm>
          <a:custGeom>
            <a:avLst/>
            <a:gdLst/>
            <a:ahLst/>
            <a:cxnLst/>
            <a:rect l="l" t="t" r="r" b="b"/>
            <a:pathLst>
              <a:path w="635" h="274955">
                <a:moveTo>
                  <a:pt x="380" y="0"/>
                </a:moveTo>
                <a:lnTo>
                  <a:pt x="0" y="274447"/>
                </a:lnTo>
              </a:path>
            </a:pathLst>
          </a:custGeom>
          <a:ln w="2895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8973" y="2591437"/>
            <a:ext cx="5537982" cy="529"/>
          </a:xfrm>
          <a:custGeom>
            <a:avLst/>
            <a:gdLst/>
            <a:ahLst/>
            <a:cxnLst/>
            <a:rect l="l" t="t" r="r" b="b"/>
            <a:pathLst>
              <a:path w="5999480" h="635">
                <a:moveTo>
                  <a:pt x="0" y="126"/>
                </a:moveTo>
                <a:lnTo>
                  <a:pt x="5999099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9" y="1880235"/>
            <a:ext cx="1993509" cy="546100"/>
          </a:xfrm>
          <a:custGeom>
            <a:avLst/>
            <a:gdLst/>
            <a:ahLst/>
            <a:cxnLst/>
            <a:rect l="l" t="t" r="r" b="b"/>
            <a:pathLst>
              <a:path w="2159635" h="655319">
                <a:moveTo>
                  <a:pt x="2050288" y="0"/>
                </a:moveTo>
                <a:lnTo>
                  <a:pt x="109219" y="0"/>
                </a:lnTo>
                <a:lnTo>
                  <a:pt x="66704" y="8582"/>
                </a:lnTo>
                <a:lnTo>
                  <a:pt x="31988" y="31988"/>
                </a:lnTo>
                <a:lnTo>
                  <a:pt x="8582" y="66704"/>
                </a:lnTo>
                <a:lnTo>
                  <a:pt x="0" y="109219"/>
                </a:lnTo>
                <a:lnTo>
                  <a:pt x="0" y="546100"/>
                </a:lnTo>
                <a:lnTo>
                  <a:pt x="8582" y="588615"/>
                </a:lnTo>
                <a:lnTo>
                  <a:pt x="31988" y="623331"/>
                </a:lnTo>
                <a:lnTo>
                  <a:pt x="66704" y="646737"/>
                </a:lnTo>
                <a:lnTo>
                  <a:pt x="109219" y="655319"/>
                </a:lnTo>
                <a:lnTo>
                  <a:pt x="2050288" y="655319"/>
                </a:lnTo>
                <a:lnTo>
                  <a:pt x="2092803" y="646737"/>
                </a:lnTo>
                <a:lnTo>
                  <a:pt x="2127519" y="623331"/>
                </a:lnTo>
                <a:lnTo>
                  <a:pt x="2150925" y="588615"/>
                </a:lnTo>
                <a:lnTo>
                  <a:pt x="2159507" y="546100"/>
                </a:lnTo>
                <a:lnTo>
                  <a:pt x="2159507" y="109219"/>
                </a:lnTo>
                <a:lnTo>
                  <a:pt x="2150925" y="66704"/>
                </a:lnTo>
                <a:lnTo>
                  <a:pt x="2127519" y="31988"/>
                </a:lnTo>
                <a:lnTo>
                  <a:pt x="2092803" y="8582"/>
                </a:lnTo>
                <a:lnTo>
                  <a:pt x="205028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8459" y="1880235"/>
            <a:ext cx="1993509" cy="546100"/>
          </a:xfrm>
          <a:custGeom>
            <a:avLst/>
            <a:gdLst/>
            <a:ahLst/>
            <a:cxnLst/>
            <a:rect l="l" t="t" r="r" b="b"/>
            <a:pathLst>
              <a:path w="2159635" h="655319">
                <a:moveTo>
                  <a:pt x="0" y="109219"/>
                </a:moveTo>
                <a:lnTo>
                  <a:pt x="8582" y="66704"/>
                </a:lnTo>
                <a:lnTo>
                  <a:pt x="31988" y="31988"/>
                </a:lnTo>
                <a:lnTo>
                  <a:pt x="66704" y="8582"/>
                </a:lnTo>
                <a:lnTo>
                  <a:pt x="109219" y="0"/>
                </a:lnTo>
                <a:lnTo>
                  <a:pt x="2050288" y="0"/>
                </a:lnTo>
                <a:lnTo>
                  <a:pt x="2092803" y="8582"/>
                </a:lnTo>
                <a:lnTo>
                  <a:pt x="2127519" y="31988"/>
                </a:lnTo>
                <a:lnTo>
                  <a:pt x="2150925" y="66704"/>
                </a:lnTo>
                <a:lnTo>
                  <a:pt x="2159507" y="109219"/>
                </a:lnTo>
                <a:lnTo>
                  <a:pt x="2159507" y="546100"/>
                </a:lnTo>
                <a:lnTo>
                  <a:pt x="2150925" y="588615"/>
                </a:lnTo>
                <a:lnTo>
                  <a:pt x="2127519" y="623331"/>
                </a:lnTo>
                <a:lnTo>
                  <a:pt x="2092803" y="646737"/>
                </a:lnTo>
                <a:lnTo>
                  <a:pt x="2050288" y="655319"/>
                </a:lnTo>
                <a:lnTo>
                  <a:pt x="109219" y="655319"/>
                </a:lnTo>
                <a:lnTo>
                  <a:pt x="66704" y="646737"/>
                </a:lnTo>
                <a:lnTo>
                  <a:pt x="31988" y="623331"/>
                </a:lnTo>
                <a:lnTo>
                  <a:pt x="8582" y="588615"/>
                </a:lnTo>
                <a:lnTo>
                  <a:pt x="0" y="546100"/>
                </a:lnTo>
                <a:lnTo>
                  <a:pt x="0" y="109219"/>
                </a:lnTo>
                <a:close/>
              </a:path>
            </a:pathLst>
          </a:custGeom>
          <a:ln w="2895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63810" y="1979296"/>
            <a:ext cx="2011680" cy="349865"/>
          </a:xfrm>
          <a:prstGeom prst="rect">
            <a:avLst/>
          </a:prstGeom>
        </p:spPr>
        <p:txBody>
          <a:bodyPr vert="horz" wrap="square" lIns="0" tIns="10693" rIns="0" bIns="0" rtlCol="0">
            <a:spAutoFit/>
          </a:bodyPr>
          <a:lstStyle/>
          <a:p>
            <a:pPr marL="11256">
              <a:spcBef>
                <a:spcPts val="84"/>
              </a:spcBef>
              <a:tabLst>
                <a:tab pos="1802650" algn="l"/>
              </a:tabLst>
            </a:pPr>
            <a:r>
              <a:rPr sz="1200" b="1" spc="-9" dirty="0">
                <a:solidFill>
                  <a:srgbClr val="FFFFFF"/>
                </a:solidFill>
                <a:latin typeface="Calibri"/>
                <a:cs typeface="Calibri"/>
              </a:rPr>
              <a:t>Secretário Executivo 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FFFFFF"/>
                </a:solidFill>
                <a:latin typeface="Calibri"/>
                <a:cs typeface="Calibri"/>
              </a:rPr>
              <a:t>SNSH	</a:t>
            </a:r>
            <a:r>
              <a:rPr sz="1200" b="1" u="heavy" spc="-9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heavy" spc="-124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marL="146328">
              <a:spcBef>
                <a:spcPts val="4"/>
              </a:spcBef>
            </a:pPr>
            <a:r>
              <a:rPr sz="1000" spc="-13" dirty="0">
                <a:solidFill>
                  <a:srgbClr val="FFFFFF"/>
                </a:solidFill>
                <a:latin typeface="Calibri Light"/>
                <a:cs typeface="Calibri Light"/>
              </a:rPr>
              <a:t>Secretaria Executiva </a:t>
            </a:r>
            <a:r>
              <a:rPr sz="1000" spc="-4" dirty="0">
                <a:solidFill>
                  <a:srgbClr val="FFFFFF"/>
                </a:solidFill>
                <a:latin typeface="Calibri Light"/>
                <a:cs typeface="Calibri Light"/>
              </a:rPr>
              <a:t>-</a:t>
            </a:r>
            <a:r>
              <a:rPr sz="1000" spc="-93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00" spc="-13" dirty="0">
                <a:solidFill>
                  <a:srgbClr val="FFFFFF"/>
                </a:solidFill>
                <a:latin typeface="Calibri Light"/>
                <a:cs typeface="Calibri Light"/>
              </a:rPr>
              <a:t>DRHB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7601" y="2787014"/>
            <a:ext cx="1311226" cy="584200"/>
          </a:xfrm>
          <a:custGeom>
            <a:avLst/>
            <a:gdLst/>
            <a:ahLst/>
            <a:cxnLst/>
            <a:rect l="l" t="t" r="r" b="b"/>
            <a:pathLst>
              <a:path w="1420495" h="701039">
                <a:moveTo>
                  <a:pt x="1303527" y="0"/>
                </a:moveTo>
                <a:lnTo>
                  <a:pt x="116839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39" y="701040"/>
                </a:lnTo>
                <a:lnTo>
                  <a:pt x="1303527" y="701040"/>
                </a:lnTo>
                <a:lnTo>
                  <a:pt x="1349001" y="691856"/>
                </a:lnTo>
                <a:lnTo>
                  <a:pt x="1386141" y="666813"/>
                </a:lnTo>
                <a:lnTo>
                  <a:pt x="1411184" y="629673"/>
                </a:lnTo>
                <a:lnTo>
                  <a:pt x="1420367" y="584200"/>
                </a:lnTo>
                <a:lnTo>
                  <a:pt x="1420367" y="116840"/>
                </a:lnTo>
                <a:lnTo>
                  <a:pt x="1411184" y="71366"/>
                </a:lnTo>
                <a:lnTo>
                  <a:pt x="1386141" y="34226"/>
                </a:lnTo>
                <a:lnTo>
                  <a:pt x="1349001" y="9183"/>
                </a:lnTo>
                <a:lnTo>
                  <a:pt x="1303527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7601" y="2787014"/>
            <a:ext cx="1311226" cy="584200"/>
          </a:xfrm>
          <a:custGeom>
            <a:avLst/>
            <a:gdLst/>
            <a:ahLst/>
            <a:cxnLst/>
            <a:rect l="l" t="t" r="r" b="b"/>
            <a:pathLst>
              <a:path w="1420495" h="701039">
                <a:moveTo>
                  <a:pt x="0" y="116840"/>
                </a:moveTo>
                <a:lnTo>
                  <a:pt x="9183" y="71366"/>
                </a:lnTo>
                <a:lnTo>
                  <a:pt x="34226" y="34226"/>
                </a:lnTo>
                <a:lnTo>
                  <a:pt x="71366" y="9183"/>
                </a:lnTo>
                <a:lnTo>
                  <a:pt x="116839" y="0"/>
                </a:lnTo>
                <a:lnTo>
                  <a:pt x="1303527" y="0"/>
                </a:lnTo>
                <a:lnTo>
                  <a:pt x="1349001" y="9183"/>
                </a:lnTo>
                <a:lnTo>
                  <a:pt x="1386141" y="34226"/>
                </a:lnTo>
                <a:lnTo>
                  <a:pt x="1411184" y="71366"/>
                </a:lnTo>
                <a:lnTo>
                  <a:pt x="1420367" y="116840"/>
                </a:lnTo>
                <a:lnTo>
                  <a:pt x="1420367" y="584200"/>
                </a:lnTo>
                <a:lnTo>
                  <a:pt x="1411184" y="629673"/>
                </a:lnTo>
                <a:lnTo>
                  <a:pt x="1386141" y="666813"/>
                </a:lnTo>
                <a:lnTo>
                  <a:pt x="1349001" y="691856"/>
                </a:lnTo>
                <a:lnTo>
                  <a:pt x="1303527" y="701040"/>
                </a:lnTo>
                <a:lnTo>
                  <a:pt x="116839" y="701040"/>
                </a:lnTo>
                <a:lnTo>
                  <a:pt x="71366" y="691856"/>
                </a:lnTo>
                <a:lnTo>
                  <a:pt x="34226" y="666813"/>
                </a:lnTo>
                <a:lnTo>
                  <a:pt x="9183" y="629673"/>
                </a:lnTo>
                <a:lnTo>
                  <a:pt x="0" y="584200"/>
                </a:lnTo>
                <a:lnTo>
                  <a:pt x="0" y="116840"/>
                </a:lnTo>
                <a:close/>
              </a:path>
            </a:pathLst>
          </a:custGeom>
          <a:ln w="28956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32017" y="2818448"/>
            <a:ext cx="1080868" cy="550997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688" algn="ctr">
              <a:spcBef>
                <a:spcPts val="80"/>
              </a:spcBef>
            </a:pPr>
            <a:r>
              <a:rPr sz="1000" spc="-13" dirty="0">
                <a:solidFill>
                  <a:srgbClr val="205F9E"/>
                </a:solidFill>
                <a:latin typeface="Calibri Light"/>
                <a:cs typeface="Calibri Light"/>
              </a:rPr>
              <a:t>CTIGAT</a:t>
            </a:r>
            <a:endParaRPr sz="1000">
              <a:latin typeface="Calibri Light"/>
              <a:cs typeface="Calibri Light"/>
            </a:endParaRPr>
          </a:p>
          <a:p>
            <a:pPr marL="11256" marR="4502" indent="-563" algn="ctr">
              <a:lnSpc>
                <a:spcPct val="104700"/>
              </a:lnSpc>
              <a:spcBef>
                <a:spcPts val="9"/>
              </a:spcBef>
            </a:pP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Câmara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Técnica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Integração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com a Gestão  Ambiental e</a:t>
            </a:r>
            <a:r>
              <a:rPr sz="800" spc="-18" dirty="0">
                <a:solidFill>
                  <a:srgbClr val="205F9E"/>
                </a:solidFill>
                <a:latin typeface="Calibri"/>
                <a:cs typeface="Calibri"/>
              </a:rPr>
              <a:t>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Territorial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17601" y="3451225"/>
            <a:ext cx="1311226" cy="1509183"/>
          </a:xfrm>
          <a:custGeom>
            <a:avLst/>
            <a:gdLst/>
            <a:ahLst/>
            <a:cxnLst/>
            <a:rect l="l" t="t" r="r" b="b"/>
            <a:pathLst>
              <a:path w="1420495" h="1811020">
                <a:moveTo>
                  <a:pt x="1183639" y="0"/>
                </a:moveTo>
                <a:lnTo>
                  <a:pt x="236727" y="0"/>
                </a:lnTo>
                <a:lnTo>
                  <a:pt x="189035" y="4811"/>
                </a:lnTo>
                <a:lnTo>
                  <a:pt x="144607" y="18611"/>
                </a:lnTo>
                <a:lnTo>
                  <a:pt x="104396" y="40444"/>
                </a:lnTo>
                <a:lnTo>
                  <a:pt x="69357" y="69357"/>
                </a:lnTo>
                <a:lnTo>
                  <a:pt x="40444" y="104396"/>
                </a:lnTo>
                <a:lnTo>
                  <a:pt x="18611" y="144607"/>
                </a:lnTo>
                <a:lnTo>
                  <a:pt x="4811" y="189035"/>
                </a:lnTo>
                <a:lnTo>
                  <a:pt x="0" y="236727"/>
                </a:lnTo>
                <a:lnTo>
                  <a:pt x="0" y="1573783"/>
                </a:lnTo>
                <a:lnTo>
                  <a:pt x="4811" y="1621490"/>
                </a:lnTo>
                <a:lnTo>
                  <a:pt x="18611" y="1665926"/>
                </a:lnTo>
                <a:lnTo>
                  <a:pt x="40444" y="1706137"/>
                </a:lnTo>
                <a:lnTo>
                  <a:pt x="69357" y="1741173"/>
                </a:lnTo>
                <a:lnTo>
                  <a:pt x="104396" y="1770080"/>
                </a:lnTo>
                <a:lnTo>
                  <a:pt x="144607" y="1791907"/>
                </a:lnTo>
                <a:lnTo>
                  <a:pt x="189035" y="1805702"/>
                </a:lnTo>
                <a:lnTo>
                  <a:pt x="236727" y="1810511"/>
                </a:lnTo>
                <a:lnTo>
                  <a:pt x="1183639" y="1810511"/>
                </a:lnTo>
                <a:lnTo>
                  <a:pt x="1231332" y="1805702"/>
                </a:lnTo>
                <a:lnTo>
                  <a:pt x="1275760" y="1791907"/>
                </a:lnTo>
                <a:lnTo>
                  <a:pt x="1315971" y="1770080"/>
                </a:lnTo>
                <a:lnTo>
                  <a:pt x="1351010" y="1741173"/>
                </a:lnTo>
                <a:lnTo>
                  <a:pt x="1379923" y="1706137"/>
                </a:lnTo>
                <a:lnTo>
                  <a:pt x="1401756" y="1665926"/>
                </a:lnTo>
                <a:lnTo>
                  <a:pt x="1415556" y="1621490"/>
                </a:lnTo>
                <a:lnTo>
                  <a:pt x="1420367" y="1573783"/>
                </a:lnTo>
                <a:lnTo>
                  <a:pt x="1420367" y="236727"/>
                </a:lnTo>
                <a:lnTo>
                  <a:pt x="1415556" y="189035"/>
                </a:lnTo>
                <a:lnTo>
                  <a:pt x="1401756" y="144607"/>
                </a:lnTo>
                <a:lnTo>
                  <a:pt x="1379923" y="104396"/>
                </a:lnTo>
                <a:lnTo>
                  <a:pt x="1351010" y="69357"/>
                </a:lnTo>
                <a:lnTo>
                  <a:pt x="1315971" y="40444"/>
                </a:lnTo>
                <a:lnTo>
                  <a:pt x="1275760" y="18611"/>
                </a:lnTo>
                <a:lnTo>
                  <a:pt x="1231332" y="4811"/>
                </a:lnTo>
                <a:lnTo>
                  <a:pt x="118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7601" y="3451225"/>
            <a:ext cx="1311226" cy="1509183"/>
          </a:xfrm>
          <a:custGeom>
            <a:avLst/>
            <a:gdLst/>
            <a:ahLst/>
            <a:cxnLst/>
            <a:rect l="l" t="t" r="r" b="b"/>
            <a:pathLst>
              <a:path w="1420495" h="1811020">
                <a:moveTo>
                  <a:pt x="0" y="236727"/>
                </a:moveTo>
                <a:lnTo>
                  <a:pt x="4811" y="189035"/>
                </a:lnTo>
                <a:lnTo>
                  <a:pt x="18611" y="144607"/>
                </a:lnTo>
                <a:lnTo>
                  <a:pt x="40444" y="104396"/>
                </a:lnTo>
                <a:lnTo>
                  <a:pt x="69357" y="69357"/>
                </a:lnTo>
                <a:lnTo>
                  <a:pt x="104396" y="40444"/>
                </a:lnTo>
                <a:lnTo>
                  <a:pt x="144607" y="18611"/>
                </a:lnTo>
                <a:lnTo>
                  <a:pt x="189035" y="4811"/>
                </a:lnTo>
                <a:lnTo>
                  <a:pt x="236727" y="0"/>
                </a:lnTo>
                <a:lnTo>
                  <a:pt x="1183639" y="0"/>
                </a:lnTo>
                <a:lnTo>
                  <a:pt x="1231332" y="4811"/>
                </a:lnTo>
                <a:lnTo>
                  <a:pt x="1275760" y="18611"/>
                </a:lnTo>
                <a:lnTo>
                  <a:pt x="1315971" y="40444"/>
                </a:lnTo>
                <a:lnTo>
                  <a:pt x="1351010" y="69357"/>
                </a:lnTo>
                <a:lnTo>
                  <a:pt x="1379923" y="104396"/>
                </a:lnTo>
                <a:lnTo>
                  <a:pt x="1401756" y="144607"/>
                </a:lnTo>
                <a:lnTo>
                  <a:pt x="1415556" y="189035"/>
                </a:lnTo>
                <a:lnTo>
                  <a:pt x="1420367" y="236727"/>
                </a:lnTo>
                <a:lnTo>
                  <a:pt x="1420367" y="1573783"/>
                </a:lnTo>
                <a:lnTo>
                  <a:pt x="1415556" y="1621490"/>
                </a:lnTo>
                <a:lnTo>
                  <a:pt x="1401756" y="1665926"/>
                </a:lnTo>
                <a:lnTo>
                  <a:pt x="1379923" y="1706137"/>
                </a:lnTo>
                <a:lnTo>
                  <a:pt x="1351010" y="1741173"/>
                </a:lnTo>
                <a:lnTo>
                  <a:pt x="1315971" y="1770080"/>
                </a:lnTo>
                <a:lnTo>
                  <a:pt x="1275760" y="1791907"/>
                </a:lnTo>
                <a:lnTo>
                  <a:pt x="1231332" y="1805702"/>
                </a:lnTo>
                <a:lnTo>
                  <a:pt x="1183639" y="1810511"/>
                </a:lnTo>
                <a:lnTo>
                  <a:pt x="236727" y="1810511"/>
                </a:lnTo>
                <a:lnTo>
                  <a:pt x="189035" y="1805702"/>
                </a:lnTo>
                <a:lnTo>
                  <a:pt x="144607" y="1791907"/>
                </a:lnTo>
                <a:lnTo>
                  <a:pt x="104396" y="1770080"/>
                </a:lnTo>
                <a:lnTo>
                  <a:pt x="69357" y="1741173"/>
                </a:lnTo>
                <a:lnTo>
                  <a:pt x="40444" y="1706137"/>
                </a:lnTo>
                <a:lnTo>
                  <a:pt x="18611" y="1665926"/>
                </a:lnTo>
                <a:lnTo>
                  <a:pt x="4811" y="1621490"/>
                </a:lnTo>
                <a:lnTo>
                  <a:pt x="0" y="1573783"/>
                </a:lnTo>
                <a:lnTo>
                  <a:pt x="0" y="236727"/>
                </a:lnTo>
                <a:close/>
              </a:path>
            </a:pathLst>
          </a:custGeom>
          <a:ln w="2895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14651" y="3509328"/>
            <a:ext cx="1168087" cy="1297022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1256" marR="4502" algn="ctr">
              <a:lnSpc>
                <a:spcPct val="104600"/>
              </a:lnSpc>
              <a:spcBef>
                <a:spcPts val="80"/>
              </a:spcBef>
            </a:pPr>
            <a:r>
              <a:rPr sz="800" b="1" spc="13" dirty="0">
                <a:solidFill>
                  <a:srgbClr val="205F9E"/>
                </a:solidFill>
                <a:latin typeface="Calibri"/>
                <a:cs typeface="Calibri"/>
              </a:rPr>
              <a:t>Proposta de junção</a:t>
            </a:r>
            <a:r>
              <a:rPr sz="800" b="1" spc="-80" dirty="0">
                <a:solidFill>
                  <a:srgbClr val="205F9E"/>
                </a:solidFill>
                <a:latin typeface="Calibri"/>
                <a:cs typeface="Calibri"/>
              </a:rPr>
              <a:t>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das  atuais </a:t>
            </a:r>
            <a:r>
              <a:rPr sz="800" b="1" spc="13" dirty="0">
                <a:solidFill>
                  <a:srgbClr val="205F9E"/>
                </a:solidFill>
                <a:latin typeface="Calibri"/>
                <a:cs typeface="Calibri"/>
              </a:rPr>
              <a:t>CTCOST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(CT de  Integração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da Gestão 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das Bacias  Hidrográficas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e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dos  Sistemas Estuarinos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e  Zona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Costeira);  </a:t>
            </a:r>
            <a:r>
              <a:rPr sz="800" b="1" spc="13" dirty="0">
                <a:solidFill>
                  <a:srgbClr val="205F9E"/>
                </a:solidFill>
                <a:latin typeface="Calibri"/>
                <a:cs typeface="Calibri"/>
              </a:rPr>
              <a:t>CTGRHT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(CT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Gestão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de  </a:t>
            </a:r>
            <a:r>
              <a:rPr sz="800" spc="-9" dirty="0">
                <a:solidFill>
                  <a:srgbClr val="205F9E"/>
                </a:solidFill>
                <a:latin typeface="Calibri"/>
                <a:cs typeface="Calibri"/>
              </a:rPr>
              <a:t>Recursos Hídricos 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Transfronteiriços)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e  </a:t>
            </a:r>
            <a:r>
              <a:rPr sz="800" b="1" spc="13" dirty="0">
                <a:solidFill>
                  <a:srgbClr val="205F9E"/>
                </a:solidFill>
                <a:latin typeface="Calibri"/>
                <a:cs typeface="Calibri"/>
              </a:rPr>
              <a:t>CTAS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(CT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de Águas 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Subterrâneas).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25778" y="2795904"/>
            <a:ext cx="1221545" cy="584200"/>
          </a:xfrm>
          <a:custGeom>
            <a:avLst/>
            <a:gdLst/>
            <a:ahLst/>
            <a:cxnLst/>
            <a:rect l="l" t="t" r="r" b="b"/>
            <a:pathLst>
              <a:path w="1323340" h="701039">
                <a:moveTo>
                  <a:pt x="1205992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39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39"/>
                </a:lnTo>
                <a:lnTo>
                  <a:pt x="1205992" y="701039"/>
                </a:lnTo>
                <a:lnTo>
                  <a:pt x="1251465" y="691856"/>
                </a:lnTo>
                <a:lnTo>
                  <a:pt x="1288605" y="666813"/>
                </a:lnTo>
                <a:lnTo>
                  <a:pt x="1313648" y="629673"/>
                </a:lnTo>
                <a:lnTo>
                  <a:pt x="1322832" y="584200"/>
                </a:lnTo>
                <a:lnTo>
                  <a:pt x="1322832" y="116839"/>
                </a:lnTo>
                <a:lnTo>
                  <a:pt x="1313648" y="71366"/>
                </a:lnTo>
                <a:lnTo>
                  <a:pt x="1288605" y="34226"/>
                </a:lnTo>
                <a:lnTo>
                  <a:pt x="1251465" y="9183"/>
                </a:lnTo>
                <a:lnTo>
                  <a:pt x="120599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5778" y="2795904"/>
            <a:ext cx="1221545" cy="584200"/>
          </a:xfrm>
          <a:custGeom>
            <a:avLst/>
            <a:gdLst/>
            <a:ahLst/>
            <a:cxnLst/>
            <a:rect l="l" t="t" r="r" b="b"/>
            <a:pathLst>
              <a:path w="1323340" h="701039">
                <a:moveTo>
                  <a:pt x="0" y="116839"/>
                </a:moveTo>
                <a:lnTo>
                  <a:pt x="9183" y="71366"/>
                </a:lnTo>
                <a:lnTo>
                  <a:pt x="34226" y="34226"/>
                </a:lnTo>
                <a:lnTo>
                  <a:pt x="71366" y="9183"/>
                </a:lnTo>
                <a:lnTo>
                  <a:pt x="116840" y="0"/>
                </a:lnTo>
                <a:lnTo>
                  <a:pt x="1205992" y="0"/>
                </a:lnTo>
                <a:lnTo>
                  <a:pt x="1251465" y="9183"/>
                </a:lnTo>
                <a:lnTo>
                  <a:pt x="1288605" y="34226"/>
                </a:lnTo>
                <a:lnTo>
                  <a:pt x="1313648" y="71366"/>
                </a:lnTo>
                <a:lnTo>
                  <a:pt x="1322832" y="116839"/>
                </a:lnTo>
                <a:lnTo>
                  <a:pt x="1322832" y="584200"/>
                </a:lnTo>
                <a:lnTo>
                  <a:pt x="1313648" y="629673"/>
                </a:lnTo>
                <a:lnTo>
                  <a:pt x="1288605" y="666813"/>
                </a:lnTo>
                <a:lnTo>
                  <a:pt x="1251465" y="691856"/>
                </a:lnTo>
                <a:lnTo>
                  <a:pt x="1205992" y="701039"/>
                </a:lnTo>
                <a:lnTo>
                  <a:pt x="116840" y="701039"/>
                </a:lnTo>
                <a:lnTo>
                  <a:pt x="71366" y="691856"/>
                </a:lnTo>
                <a:lnTo>
                  <a:pt x="34226" y="666813"/>
                </a:lnTo>
                <a:lnTo>
                  <a:pt x="9183" y="629673"/>
                </a:lnTo>
                <a:lnTo>
                  <a:pt x="0" y="584200"/>
                </a:lnTo>
                <a:lnTo>
                  <a:pt x="0" y="116839"/>
                </a:lnTo>
                <a:close/>
              </a:path>
            </a:pathLst>
          </a:custGeom>
          <a:ln w="28956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50979" y="2827126"/>
            <a:ext cx="968912" cy="550997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4502" algn="ctr">
              <a:spcBef>
                <a:spcPts val="80"/>
              </a:spcBef>
            </a:pPr>
            <a:r>
              <a:rPr sz="1000" spc="-9" dirty="0">
                <a:solidFill>
                  <a:srgbClr val="205F9E"/>
                </a:solidFill>
                <a:latin typeface="Calibri Light"/>
                <a:cs typeface="Calibri Light"/>
              </a:rPr>
              <a:t>CTECT</a:t>
            </a:r>
            <a:endParaRPr sz="1000">
              <a:latin typeface="Calibri Light"/>
              <a:cs typeface="Calibri Light"/>
            </a:endParaRPr>
          </a:p>
          <a:p>
            <a:pPr marL="10693" marR="4502" indent="1126" algn="ctr">
              <a:lnSpc>
                <a:spcPct val="104700"/>
              </a:lnSpc>
              <a:spcBef>
                <a:spcPts val="9"/>
              </a:spcBef>
            </a:pP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Câmara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Técnica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Educação,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Informação  e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Ciência </a:t>
            </a:r>
            <a:r>
              <a:rPr sz="800" spc="22" dirty="0">
                <a:solidFill>
                  <a:srgbClr val="205F9E"/>
                </a:solidFill>
                <a:latin typeface="Calibri Light"/>
                <a:cs typeface="Calibri Light"/>
              </a:rPr>
              <a:t>&amp;</a:t>
            </a:r>
            <a:r>
              <a:rPr sz="800" spc="-22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Tecnologia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20150" y="3467735"/>
            <a:ext cx="1221545" cy="1492250"/>
          </a:xfrm>
          <a:custGeom>
            <a:avLst/>
            <a:gdLst/>
            <a:ahLst/>
            <a:cxnLst/>
            <a:rect l="l" t="t" r="r" b="b"/>
            <a:pathLst>
              <a:path w="1323340" h="1790700">
                <a:moveTo>
                  <a:pt x="1102360" y="0"/>
                </a:moveTo>
                <a:lnTo>
                  <a:pt x="220472" y="0"/>
                </a:lnTo>
                <a:lnTo>
                  <a:pt x="176030" y="4477"/>
                </a:lnTo>
                <a:lnTo>
                  <a:pt x="134641" y="17321"/>
                </a:lnTo>
                <a:lnTo>
                  <a:pt x="97190" y="37645"/>
                </a:lnTo>
                <a:lnTo>
                  <a:pt x="64563" y="64563"/>
                </a:lnTo>
                <a:lnTo>
                  <a:pt x="37645" y="97190"/>
                </a:lnTo>
                <a:lnTo>
                  <a:pt x="17321" y="134641"/>
                </a:lnTo>
                <a:lnTo>
                  <a:pt x="4477" y="176030"/>
                </a:lnTo>
                <a:lnTo>
                  <a:pt x="0" y="220472"/>
                </a:lnTo>
                <a:lnTo>
                  <a:pt x="0" y="1570228"/>
                </a:lnTo>
                <a:lnTo>
                  <a:pt x="4477" y="1614658"/>
                </a:lnTo>
                <a:lnTo>
                  <a:pt x="17321" y="1656042"/>
                </a:lnTo>
                <a:lnTo>
                  <a:pt x="37645" y="1693492"/>
                </a:lnTo>
                <a:lnTo>
                  <a:pt x="64563" y="1726122"/>
                </a:lnTo>
                <a:lnTo>
                  <a:pt x="97190" y="1753044"/>
                </a:lnTo>
                <a:lnTo>
                  <a:pt x="134641" y="1773373"/>
                </a:lnTo>
                <a:lnTo>
                  <a:pt x="176030" y="1786220"/>
                </a:lnTo>
                <a:lnTo>
                  <a:pt x="220472" y="1790700"/>
                </a:lnTo>
                <a:lnTo>
                  <a:pt x="1102360" y="1790700"/>
                </a:lnTo>
                <a:lnTo>
                  <a:pt x="1146801" y="1786220"/>
                </a:lnTo>
                <a:lnTo>
                  <a:pt x="1188190" y="1773373"/>
                </a:lnTo>
                <a:lnTo>
                  <a:pt x="1225641" y="1753044"/>
                </a:lnTo>
                <a:lnTo>
                  <a:pt x="1258268" y="1726122"/>
                </a:lnTo>
                <a:lnTo>
                  <a:pt x="1285186" y="1693492"/>
                </a:lnTo>
                <a:lnTo>
                  <a:pt x="1305510" y="1656042"/>
                </a:lnTo>
                <a:lnTo>
                  <a:pt x="1318354" y="1614658"/>
                </a:lnTo>
                <a:lnTo>
                  <a:pt x="1322832" y="1570228"/>
                </a:lnTo>
                <a:lnTo>
                  <a:pt x="1322832" y="220472"/>
                </a:lnTo>
                <a:lnTo>
                  <a:pt x="1318354" y="176030"/>
                </a:lnTo>
                <a:lnTo>
                  <a:pt x="1305510" y="134641"/>
                </a:lnTo>
                <a:lnTo>
                  <a:pt x="1285186" y="97190"/>
                </a:lnTo>
                <a:lnTo>
                  <a:pt x="1258268" y="64563"/>
                </a:lnTo>
                <a:lnTo>
                  <a:pt x="1225641" y="37645"/>
                </a:lnTo>
                <a:lnTo>
                  <a:pt x="1188190" y="17321"/>
                </a:lnTo>
                <a:lnTo>
                  <a:pt x="1146801" y="4477"/>
                </a:lnTo>
                <a:lnTo>
                  <a:pt x="1102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20150" y="3467735"/>
            <a:ext cx="1221545" cy="1492250"/>
          </a:xfrm>
          <a:custGeom>
            <a:avLst/>
            <a:gdLst/>
            <a:ahLst/>
            <a:cxnLst/>
            <a:rect l="l" t="t" r="r" b="b"/>
            <a:pathLst>
              <a:path w="1323340" h="1790700">
                <a:moveTo>
                  <a:pt x="0" y="220472"/>
                </a:moveTo>
                <a:lnTo>
                  <a:pt x="4477" y="176030"/>
                </a:lnTo>
                <a:lnTo>
                  <a:pt x="17321" y="134641"/>
                </a:lnTo>
                <a:lnTo>
                  <a:pt x="37645" y="97190"/>
                </a:lnTo>
                <a:lnTo>
                  <a:pt x="64563" y="64563"/>
                </a:lnTo>
                <a:lnTo>
                  <a:pt x="97190" y="37645"/>
                </a:lnTo>
                <a:lnTo>
                  <a:pt x="134641" y="17321"/>
                </a:lnTo>
                <a:lnTo>
                  <a:pt x="176030" y="4477"/>
                </a:lnTo>
                <a:lnTo>
                  <a:pt x="220472" y="0"/>
                </a:lnTo>
                <a:lnTo>
                  <a:pt x="1102360" y="0"/>
                </a:lnTo>
                <a:lnTo>
                  <a:pt x="1146801" y="4477"/>
                </a:lnTo>
                <a:lnTo>
                  <a:pt x="1188190" y="17321"/>
                </a:lnTo>
                <a:lnTo>
                  <a:pt x="1225641" y="37645"/>
                </a:lnTo>
                <a:lnTo>
                  <a:pt x="1258268" y="64563"/>
                </a:lnTo>
                <a:lnTo>
                  <a:pt x="1285186" y="97190"/>
                </a:lnTo>
                <a:lnTo>
                  <a:pt x="1305510" y="134641"/>
                </a:lnTo>
                <a:lnTo>
                  <a:pt x="1318354" y="176030"/>
                </a:lnTo>
                <a:lnTo>
                  <a:pt x="1322832" y="220472"/>
                </a:lnTo>
                <a:lnTo>
                  <a:pt x="1322832" y="1570228"/>
                </a:lnTo>
                <a:lnTo>
                  <a:pt x="1318354" y="1614658"/>
                </a:lnTo>
                <a:lnTo>
                  <a:pt x="1305510" y="1656042"/>
                </a:lnTo>
                <a:lnTo>
                  <a:pt x="1285186" y="1693492"/>
                </a:lnTo>
                <a:lnTo>
                  <a:pt x="1258268" y="1726122"/>
                </a:lnTo>
                <a:lnTo>
                  <a:pt x="1225641" y="1753044"/>
                </a:lnTo>
                <a:lnTo>
                  <a:pt x="1188190" y="1773373"/>
                </a:lnTo>
                <a:lnTo>
                  <a:pt x="1146801" y="1786220"/>
                </a:lnTo>
                <a:lnTo>
                  <a:pt x="1102360" y="1790700"/>
                </a:lnTo>
                <a:lnTo>
                  <a:pt x="220472" y="1790700"/>
                </a:lnTo>
                <a:lnTo>
                  <a:pt x="176030" y="1786220"/>
                </a:lnTo>
                <a:lnTo>
                  <a:pt x="134641" y="1773373"/>
                </a:lnTo>
                <a:lnTo>
                  <a:pt x="97190" y="1753044"/>
                </a:lnTo>
                <a:lnTo>
                  <a:pt x="64563" y="1726122"/>
                </a:lnTo>
                <a:lnTo>
                  <a:pt x="37645" y="1693492"/>
                </a:lnTo>
                <a:lnTo>
                  <a:pt x="17321" y="1656042"/>
                </a:lnTo>
                <a:lnTo>
                  <a:pt x="4477" y="1614658"/>
                </a:lnTo>
                <a:lnTo>
                  <a:pt x="0" y="1570228"/>
                </a:lnTo>
                <a:lnTo>
                  <a:pt x="0" y="220472"/>
                </a:lnTo>
                <a:close/>
              </a:path>
            </a:pathLst>
          </a:custGeom>
          <a:ln w="2895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68915" y="3630718"/>
            <a:ext cx="924364" cy="1296452"/>
          </a:xfrm>
          <a:prstGeom prst="rect">
            <a:avLst/>
          </a:prstGeom>
        </p:spPr>
        <p:txBody>
          <a:bodyPr vert="horz" wrap="square" lIns="0" tIns="9005" rIns="0" bIns="0" rtlCol="0">
            <a:spAutoFit/>
          </a:bodyPr>
          <a:lstStyle/>
          <a:p>
            <a:pPr marL="20261" marR="14633" indent="-563" algn="ctr">
              <a:lnSpc>
                <a:spcPct val="105300"/>
              </a:lnSpc>
              <a:spcBef>
                <a:spcPts val="71"/>
              </a:spcBef>
            </a:pP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Proposta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de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junção  das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competências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da 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CTEM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(CT</a:t>
            </a:r>
            <a:r>
              <a:rPr sz="800" spc="-58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</a:t>
            </a:r>
            <a:endParaRPr sz="800">
              <a:latin typeface="Calibri Light"/>
              <a:cs typeface="Calibri Light"/>
            </a:endParaRPr>
          </a:p>
          <a:p>
            <a:pPr marL="11256" marR="4502" indent="1126" algn="ctr">
              <a:lnSpc>
                <a:spcPct val="104299"/>
              </a:lnSpc>
              <a:spcBef>
                <a:spcPts val="4"/>
              </a:spcBef>
            </a:pP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Educação,  Capacitação,  </a:t>
            </a:r>
            <a:r>
              <a:rPr sz="800" spc="-9" dirty="0">
                <a:solidFill>
                  <a:srgbClr val="205F9E"/>
                </a:solidFill>
                <a:latin typeface="Calibri Light"/>
                <a:cs typeface="Calibri Light"/>
              </a:rPr>
              <a:t>Mobilização Social </a:t>
            </a:r>
            <a:r>
              <a:rPr sz="800" spc="-4" dirty="0">
                <a:solidFill>
                  <a:srgbClr val="205F9E"/>
                </a:solidFill>
                <a:latin typeface="Calibri Light"/>
                <a:cs typeface="Calibri Light"/>
              </a:rPr>
              <a:t>e 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Informação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em 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Recursos Hídricos)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e  CTCT (CT de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Ciência</a:t>
            </a:r>
            <a:r>
              <a:rPr sz="800" spc="-62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e 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Tecnologia).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1174" y="2773044"/>
            <a:ext cx="1311226" cy="584200"/>
          </a:xfrm>
          <a:custGeom>
            <a:avLst/>
            <a:gdLst/>
            <a:ahLst/>
            <a:cxnLst/>
            <a:rect l="l" t="t" r="r" b="b"/>
            <a:pathLst>
              <a:path w="1420495" h="701039">
                <a:moveTo>
                  <a:pt x="1303527" y="0"/>
                </a:moveTo>
                <a:lnTo>
                  <a:pt x="116839" y="0"/>
                </a:lnTo>
                <a:lnTo>
                  <a:pt x="71360" y="9183"/>
                </a:lnTo>
                <a:lnTo>
                  <a:pt x="34221" y="34226"/>
                </a:lnTo>
                <a:lnTo>
                  <a:pt x="9181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1" y="629673"/>
                </a:lnTo>
                <a:lnTo>
                  <a:pt x="34221" y="666813"/>
                </a:lnTo>
                <a:lnTo>
                  <a:pt x="71360" y="691856"/>
                </a:lnTo>
                <a:lnTo>
                  <a:pt x="116839" y="701040"/>
                </a:lnTo>
                <a:lnTo>
                  <a:pt x="1303527" y="701040"/>
                </a:lnTo>
                <a:lnTo>
                  <a:pt x="1349001" y="691856"/>
                </a:lnTo>
                <a:lnTo>
                  <a:pt x="1386141" y="666813"/>
                </a:lnTo>
                <a:lnTo>
                  <a:pt x="1411184" y="629673"/>
                </a:lnTo>
                <a:lnTo>
                  <a:pt x="1420368" y="584200"/>
                </a:lnTo>
                <a:lnTo>
                  <a:pt x="1420368" y="116840"/>
                </a:lnTo>
                <a:lnTo>
                  <a:pt x="1411184" y="71366"/>
                </a:lnTo>
                <a:lnTo>
                  <a:pt x="1386141" y="34226"/>
                </a:lnTo>
                <a:lnTo>
                  <a:pt x="1349001" y="9183"/>
                </a:lnTo>
                <a:lnTo>
                  <a:pt x="1303527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1174" y="2773044"/>
            <a:ext cx="1311226" cy="584200"/>
          </a:xfrm>
          <a:custGeom>
            <a:avLst/>
            <a:gdLst/>
            <a:ahLst/>
            <a:cxnLst/>
            <a:rect l="l" t="t" r="r" b="b"/>
            <a:pathLst>
              <a:path w="1420495" h="701039">
                <a:moveTo>
                  <a:pt x="0" y="116840"/>
                </a:moveTo>
                <a:lnTo>
                  <a:pt x="9181" y="71366"/>
                </a:lnTo>
                <a:lnTo>
                  <a:pt x="34221" y="34226"/>
                </a:lnTo>
                <a:lnTo>
                  <a:pt x="71360" y="9183"/>
                </a:lnTo>
                <a:lnTo>
                  <a:pt x="116839" y="0"/>
                </a:lnTo>
                <a:lnTo>
                  <a:pt x="1303527" y="0"/>
                </a:lnTo>
                <a:lnTo>
                  <a:pt x="1349001" y="9183"/>
                </a:lnTo>
                <a:lnTo>
                  <a:pt x="1386141" y="34226"/>
                </a:lnTo>
                <a:lnTo>
                  <a:pt x="1411184" y="71366"/>
                </a:lnTo>
                <a:lnTo>
                  <a:pt x="1420368" y="116840"/>
                </a:lnTo>
                <a:lnTo>
                  <a:pt x="1420368" y="584200"/>
                </a:lnTo>
                <a:lnTo>
                  <a:pt x="1411184" y="629673"/>
                </a:lnTo>
                <a:lnTo>
                  <a:pt x="1386141" y="666813"/>
                </a:lnTo>
                <a:lnTo>
                  <a:pt x="1349001" y="691856"/>
                </a:lnTo>
                <a:lnTo>
                  <a:pt x="1303527" y="701040"/>
                </a:lnTo>
                <a:lnTo>
                  <a:pt x="116839" y="701040"/>
                </a:lnTo>
                <a:lnTo>
                  <a:pt x="71360" y="691856"/>
                </a:lnTo>
                <a:lnTo>
                  <a:pt x="34221" y="666813"/>
                </a:lnTo>
                <a:lnTo>
                  <a:pt x="9181" y="629673"/>
                </a:lnTo>
                <a:lnTo>
                  <a:pt x="0" y="584200"/>
                </a:lnTo>
                <a:lnTo>
                  <a:pt x="0" y="116840"/>
                </a:lnTo>
                <a:close/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6187" y="2861099"/>
            <a:ext cx="818856" cy="422101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3377" algn="ctr">
              <a:spcBef>
                <a:spcPts val="80"/>
              </a:spcBef>
            </a:pPr>
            <a:r>
              <a:rPr sz="1000" spc="-9" dirty="0">
                <a:solidFill>
                  <a:srgbClr val="385622"/>
                </a:solidFill>
                <a:latin typeface="Calibri Light"/>
                <a:cs typeface="Calibri Light"/>
              </a:rPr>
              <a:t>CTAL</a:t>
            </a:r>
            <a:endParaRPr sz="1000">
              <a:latin typeface="Calibri Light"/>
              <a:cs typeface="Calibri Light"/>
            </a:endParaRPr>
          </a:p>
          <a:p>
            <a:pPr marL="10693" marR="4502" algn="ctr">
              <a:lnSpc>
                <a:spcPct val="104700"/>
              </a:lnSpc>
              <a:spcBef>
                <a:spcPts val="9"/>
              </a:spcBef>
            </a:pPr>
            <a:r>
              <a:rPr sz="800" spc="18" dirty="0">
                <a:solidFill>
                  <a:srgbClr val="385622"/>
                </a:solidFill>
                <a:latin typeface="Calibri Light"/>
                <a:cs typeface="Calibri Light"/>
              </a:rPr>
              <a:t>Câmara </a:t>
            </a:r>
            <a:r>
              <a:rPr sz="800" spc="9" dirty="0">
                <a:solidFill>
                  <a:srgbClr val="385622"/>
                </a:solidFill>
                <a:latin typeface="Calibri Light"/>
                <a:cs typeface="Calibri Light"/>
              </a:rPr>
              <a:t>Técnica</a:t>
            </a:r>
            <a:r>
              <a:rPr sz="800" spc="-31" dirty="0">
                <a:solidFill>
                  <a:srgbClr val="385622"/>
                </a:solidFill>
                <a:latin typeface="Calibri Light"/>
                <a:cs typeface="Calibri Light"/>
              </a:rPr>
              <a:t> </a:t>
            </a:r>
            <a:r>
              <a:rPr sz="800" spc="13" dirty="0">
                <a:solidFill>
                  <a:srgbClr val="385622"/>
                </a:solidFill>
                <a:latin typeface="Calibri Light"/>
                <a:cs typeface="Calibri Light"/>
              </a:rPr>
              <a:t>de  Assuntos</a:t>
            </a:r>
            <a:r>
              <a:rPr sz="800" spc="4" dirty="0">
                <a:solidFill>
                  <a:srgbClr val="385622"/>
                </a:solidFill>
                <a:latin typeface="Calibri Light"/>
                <a:cs typeface="Calibri Light"/>
              </a:rPr>
              <a:t> </a:t>
            </a:r>
            <a:r>
              <a:rPr sz="800" spc="9" dirty="0">
                <a:solidFill>
                  <a:srgbClr val="385622"/>
                </a:solidFill>
                <a:latin typeface="Calibri Light"/>
                <a:cs typeface="Calibri Light"/>
              </a:rPr>
              <a:t>Legais.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1174" y="3455034"/>
            <a:ext cx="1311226" cy="1506538"/>
          </a:xfrm>
          <a:custGeom>
            <a:avLst/>
            <a:gdLst/>
            <a:ahLst/>
            <a:cxnLst/>
            <a:rect l="l" t="t" r="r" b="b"/>
            <a:pathLst>
              <a:path w="1420495" h="1807845">
                <a:moveTo>
                  <a:pt x="1183639" y="0"/>
                </a:moveTo>
                <a:lnTo>
                  <a:pt x="236728" y="0"/>
                </a:lnTo>
                <a:lnTo>
                  <a:pt x="189021" y="4811"/>
                </a:lnTo>
                <a:lnTo>
                  <a:pt x="144585" y="18611"/>
                </a:lnTo>
                <a:lnTo>
                  <a:pt x="104374" y="40444"/>
                </a:lnTo>
                <a:lnTo>
                  <a:pt x="69338" y="69357"/>
                </a:lnTo>
                <a:lnTo>
                  <a:pt x="40431" y="104396"/>
                </a:lnTo>
                <a:lnTo>
                  <a:pt x="18604" y="144607"/>
                </a:lnTo>
                <a:lnTo>
                  <a:pt x="4809" y="189035"/>
                </a:lnTo>
                <a:lnTo>
                  <a:pt x="0" y="236727"/>
                </a:lnTo>
                <a:lnTo>
                  <a:pt x="0" y="1570735"/>
                </a:lnTo>
                <a:lnTo>
                  <a:pt x="4809" y="1618442"/>
                </a:lnTo>
                <a:lnTo>
                  <a:pt x="18604" y="1662878"/>
                </a:lnTo>
                <a:lnTo>
                  <a:pt x="40431" y="1703089"/>
                </a:lnTo>
                <a:lnTo>
                  <a:pt x="69338" y="1738125"/>
                </a:lnTo>
                <a:lnTo>
                  <a:pt x="104374" y="1767032"/>
                </a:lnTo>
                <a:lnTo>
                  <a:pt x="144585" y="1788859"/>
                </a:lnTo>
                <a:lnTo>
                  <a:pt x="189021" y="1802654"/>
                </a:lnTo>
                <a:lnTo>
                  <a:pt x="236728" y="1807463"/>
                </a:lnTo>
                <a:lnTo>
                  <a:pt x="1183639" y="1807463"/>
                </a:lnTo>
                <a:lnTo>
                  <a:pt x="1231332" y="1802654"/>
                </a:lnTo>
                <a:lnTo>
                  <a:pt x="1275760" y="1788859"/>
                </a:lnTo>
                <a:lnTo>
                  <a:pt x="1315971" y="1767032"/>
                </a:lnTo>
                <a:lnTo>
                  <a:pt x="1351010" y="1738125"/>
                </a:lnTo>
                <a:lnTo>
                  <a:pt x="1379923" y="1703089"/>
                </a:lnTo>
                <a:lnTo>
                  <a:pt x="1401756" y="1662878"/>
                </a:lnTo>
                <a:lnTo>
                  <a:pt x="1415556" y="1618442"/>
                </a:lnTo>
                <a:lnTo>
                  <a:pt x="1420368" y="1570735"/>
                </a:lnTo>
                <a:lnTo>
                  <a:pt x="1420368" y="236727"/>
                </a:lnTo>
                <a:lnTo>
                  <a:pt x="1415556" y="189035"/>
                </a:lnTo>
                <a:lnTo>
                  <a:pt x="1401756" y="144607"/>
                </a:lnTo>
                <a:lnTo>
                  <a:pt x="1379923" y="104396"/>
                </a:lnTo>
                <a:lnTo>
                  <a:pt x="1351010" y="69357"/>
                </a:lnTo>
                <a:lnTo>
                  <a:pt x="1315971" y="40444"/>
                </a:lnTo>
                <a:lnTo>
                  <a:pt x="1275760" y="18611"/>
                </a:lnTo>
                <a:lnTo>
                  <a:pt x="1231332" y="4811"/>
                </a:lnTo>
                <a:lnTo>
                  <a:pt x="118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1174" y="3455034"/>
            <a:ext cx="1311226" cy="1506538"/>
          </a:xfrm>
          <a:custGeom>
            <a:avLst/>
            <a:gdLst/>
            <a:ahLst/>
            <a:cxnLst/>
            <a:rect l="l" t="t" r="r" b="b"/>
            <a:pathLst>
              <a:path w="1420495" h="1807845">
                <a:moveTo>
                  <a:pt x="0" y="236727"/>
                </a:moveTo>
                <a:lnTo>
                  <a:pt x="4809" y="189035"/>
                </a:lnTo>
                <a:lnTo>
                  <a:pt x="18604" y="144607"/>
                </a:lnTo>
                <a:lnTo>
                  <a:pt x="40431" y="104396"/>
                </a:lnTo>
                <a:lnTo>
                  <a:pt x="69338" y="69357"/>
                </a:lnTo>
                <a:lnTo>
                  <a:pt x="104374" y="40444"/>
                </a:lnTo>
                <a:lnTo>
                  <a:pt x="144585" y="18611"/>
                </a:lnTo>
                <a:lnTo>
                  <a:pt x="189021" y="4811"/>
                </a:lnTo>
                <a:lnTo>
                  <a:pt x="236728" y="0"/>
                </a:lnTo>
                <a:lnTo>
                  <a:pt x="1183639" y="0"/>
                </a:lnTo>
                <a:lnTo>
                  <a:pt x="1231332" y="4811"/>
                </a:lnTo>
                <a:lnTo>
                  <a:pt x="1275760" y="18611"/>
                </a:lnTo>
                <a:lnTo>
                  <a:pt x="1315971" y="40444"/>
                </a:lnTo>
                <a:lnTo>
                  <a:pt x="1351010" y="69357"/>
                </a:lnTo>
                <a:lnTo>
                  <a:pt x="1379923" y="104396"/>
                </a:lnTo>
                <a:lnTo>
                  <a:pt x="1401756" y="144607"/>
                </a:lnTo>
                <a:lnTo>
                  <a:pt x="1415556" y="189035"/>
                </a:lnTo>
                <a:lnTo>
                  <a:pt x="1420368" y="236727"/>
                </a:lnTo>
                <a:lnTo>
                  <a:pt x="1420368" y="1570735"/>
                </a:lnTo>
                <a:lnTo>
                  <a:pt x="1415556" y="1618442"/>
                </a:lnTo>
                <a:lnTo>
                  <a:pt x="1401756" y="1662878"/>
                </a:lnTo>
                <a:lnTo>
                  <a:pt x="1379923" y="1703089"/>
                </a:lnTo>
                <a:lnTo>
                  <a:pt x="1351010" y="1738125"/>
                </a:lnTo>
                <a:lnTo>
                  <a:pt x="1315971" y="1767032"/>
                </a:lnTo>
                <a:lnTo>
                  <a:pt x="1275760" y="1788859"/>
                </a:lnTo>
                <a:lnTo>
                  <a:pt x="1231332" y="1802654"/>
                </a:lnTo>
                <a:lnTo>
                  <a:pt x="1183639" y="1807463"/>
                </a:lnTo>
                <a:lnTo>
                  <a:pt x="236728" y="1807463"/>
                </a:lnTo>
                <a:lnTo>
                  <a:pt x="189021" y="1802654"/>
                </a:lnTo>
                <a:lnTo>
                  <a:pt x="144585" y="1788859"/>
                </a:lnTo>
                <a:lnTo>
                  <a:pt x="104374" y="1767032"/>
                </a:lnTo>
                <a:lnTo>
                  <a:pt x="69338" y="1738125"/>
                </a:lnTo>
                <a:lnTo>
                  <a:pt x="40431" y="1703089"/>
                </a:lnTo>
                <a:lnTo>
                  <a:pt x="18604" y="1662878"/>
                </a:lnTo>
                <a:lnTo>
                  <a:pt x="4809" y="1618442"/>
                </a:lnTo>
                <a:lnTo>
                  <a:pt x="0" y="1570735"/>
                </a:lnTo>
                <a:lnTo>
                  <a:pt x="0" y="236727"/>
                </a:lnTo>
                <a:close/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5953" y="4067598"/>
            <a:ext cx="900332" cy="262988"/>
          </a:xfrm>
          <a:prstGeom prst="rect">
            <a:avLst/>
          </a:prstGeom>
        </p:spPr>
        <p:txBody>
          <a:bodyPr vert="horz" wrap="square" lIns="0" tIns="9005" rIns="0" bIns="0" rtlCol="0">
            <a:spAutoFit/>
          </a:bodyPr>
          <a:lstStyle/>
          <a:p>
            <a:pPr marL="11256" marR="4502" indent="1126">
              <a:lnSpc>
                <a:spcPct val="103400"/>
              </a:lnSpc>
              <a:spcBef>
                <a:spcPts val="71"/>
              </a:spcBef>
            </a:pPr>
            <a:r>
              <a:rPr sz="800" spc="4" dirty="0">
                <a:solidFill>
                  <a:srgbClr val="385622"/>
                </a:solidFill>
                <a:latin typeface="Calibri Light"/>
                <a:cs typeface="Calibri Light"/>
              </a:rPr>
              <a:t>Apoio Jurídico </a:t>
            </a:r>
            <a:r>
              <a:rPr sz="800" spc="9" dirty="0">
                <a:solidFill>
                  <a:srgbClr val="385622"/>
                </a:solidFill>
                <a:latin typeface="Calibri Light"/>
                <a:cs typeface="Calibri Light"/>
              </a:rPr>
              <a:t>e de  </a:t>
            </a:r>
            <a:r>
              <a:rPr sz="800" spc="4" dirty="0">
                <a:solidFill>
                  <a:srgbClr val="385622"/>
                </a:solidFill>
                <a:latin typeface="Calibri Light"/>
                <a:cs typeface="Calibri Light"/>
              </a:rPr>
              <a:t>Técnica</a:t>
            </a:r>
            <a:r>
              <a:rPr sz="800" spc="-4" dirty="0">
                <a:solidFill>
                  <a:srgbClr val="385622"/>
                </a:solidFill>
                <a:latin typeface="Calibri Light"/>
                <a:cs typeface="Calibri Light"/>
              </a:rPr>
              <a:t> </a:t>
            </a:r>
            <a:r>
              <a:rPr sz="800" spc="4" dirty="0">
                <a:solidFill>
                  <a:srgbClr val="385622"/>
                </a:solidFill>
                <a:latin typeface="Calibri Light"/>
                <a:cs typeface="Calibri Light"/>
              </a:rPr>
              <a:t>Legislativa.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88006" y="1097915"/>
            <a:ext cx="1934308" cy="580496"/>
          </a:xfrm>
          <a:custGeom>
            <a:avLst/>
            <a:gdLst/>
            <a:ahLst/>
            <a:cxnLst/>
            <a:rect l="l" t="t" r="r" b="b"/>
            <a:pathLst>
              <a:path w="2095500" h="696594">
                <a:moveTo>
                  <a:pt x="1979422" y="0"/>
                </a:moveTo>
                <a:lnTo>
                  <a:pt x="116077" y="0"/>
                </a:lnTo>
                <a:lnTo>
                  <a:pt x="70883" y="9118"/>
                </a:lnTo>
                <a:lnTo>
                  <a:pt x="33988" y="33988"/>
                </a:lnTo>
                <a:lnTo>
                  <a:pt x="9118" y="70883"/>
                </a:lnTo>
                <a:lnTo>
                  <a:pt x="0" y="116077"/>
                </a:lnTo>
                <a:lnTo>
                  <a:pt x="0" y="580389"/>
                </a:lnTo>
                <a:lnTo>
                  <a:pt x="9118" y="625584"/>
                </a:lnTo>
                <a:lnTo>
                  <a:pt x="33988" y="662479"/>
                </a:lnTo>
                <a:lnTo>
                  <a:pt x="70883" y="687349"/>
                </a:lnTo>
                <a:lnTo>
                  <a:pt x="116077" y="696467"/>
                </a:lnTo>
                <a:lnTo>
                  <a:pt x="1979422" y="696467"/>
                </a:lnTo>
                <a:lnTo>
                  <a:pt x="2024616" y="687349"/>
                </a:lnTo>
                <a:lnTo>
                  <a:pt x="2061511" y="662479"/>
                </a:lnTo>
                <a:lnTo>
                  <a:pt x="2086381" y="625584"/>
                </a:lnTo>
                <a:lnTo>
                  <a:pt x="2095500" y="580389"/>
                </a:lnTo>
                <a:lnTo>
                  <a:pt x="2095500" y="116077"/>
                </a:lnTo>
                <a:lnTo>
                  <a:pt x="2086381" y="70883"/>
                </a:lnTo>
                <a:lnTo>
                  <a:pt x="2061511" y="33988"/>
                </a:lnTo>
                <a:lnTo>
                  <a:pt x="2024616" y="9118"/>
                </a:lnTo>
                <a:lnTo>
                  <a:pt x="1979422" y="0"/>
                </a:lnTo>
                <a:close/>
              </a:path>
            </a:pathLst>
          </a:custGeom>
          <a:solidFill>
            <a:srgbClr val="4F81B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8006" y="1097915"/>
            <a:ext cx="1934308" cy="580496"/>
          </a:xfrm>
          <a:custGeom>
            <a:avLst/>
            <a:gdLst/>
            <a:ahLst/>
            <a:cxnLst/>
            <a:rect l="l" t="t" r="r" b="b"/>
            <a:pathLst>
              <a:path w="2095500" h="696594">
                <a:moveTo>
                  <a:pt x="0" y="116077"/>
                </a:moveTo>
                <a:lnTo>
                  <a:pt x="9118" y="70883"/>
                </a:lnTo>
                <a:lnTo>
                  <a:pt x="33988" y="33988"/>
                </a:lnTo>
                <a:lnTo>
                  <a:pt x="70883" y="9118"/>
                </a:lnTo>
                <a:lnTo>
                  <a:pt x="116077" y="0"/>
                </a:lnTo>
                <a:lnTo>
                  <a:pt x="1979422" y="0"/>
                </a:lnTo>
                <a:lnTo>
                  <a:pt x="2024616" y="9118"/>
                </a:lnTo>
                <a:lnTo>
                  <a:pt x="2061511" y="33988"/>
                </a:lnTo>
                <a:lnTo>
                  <a:pt x="2086381" y="70883"/>
                </a:lnTo>
                <a:lnTo>
                  <a:pt x="2095500" y="116077"/>
                </a:lnTo>
                <a:lnTo>
                  <a:pt x="2095500" y="580389"/>
                </a:lnTo>
                <a:lnTo>
                  <a:pt x="2086381" y="625584"/>
                </a:lnTo>
                <a:lnTo>
                  <a:pt x="2061511" y="662479"/>
                </a:lnTo>
                <a:lnTo>
                  <a:pt x="2024616" y="687349"/>
                </a:lnTo>
                <a:lnTo>
                  <a:pt x="1979422" y="696467"/>
                </a:lnTo>
                <a:lnTo>
                  <a:pt x="116077" y="696467"/>
                </a:lnTo>
                <a:lnTo>
                  <a:pt x="70883" y="687349"/>
                </a:lnTo>
                <a:lnTo>
                  <a:pt x="33988" y="662479"/>
                </a:lnTo>
                <a:lnTo>
                  <a:pt x="9118" y="625584"/>
                </a:lnTo>
                <a:lnTo>
                  <a:pt x="0" y="580389"/>
                </a:lnTo>
                <a:lnTo>
                  <a:pt x="0" y="116077"/>
                </a:lnTo>
                <a:close/>
              </a:path>
            </a:pathLst>
          </a:custGeom>
          <a:ln w="2895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449780" y="1152270"/>
            <a:ext cx="1212166" cy="482196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algn="ctr">
              <a:lnSpc>
                <a:spcPts val="1219"/>
              </a:lnSpc>
              <a:spcBef>
                <a:spcPts val="80"/>
              </a:spcBef>
            </a:pPr>
            <a:r>
              <a:rPr sz="1000" spc="-4" dirty="0">
                <a:solidFill>
                  <a:srgbClr val="008080"/>
                </a:solidFill>
                <a:latin typeface="Calibri Light"/>
                <a:cs typeface="Calibri Light"/>
              </a:rPr>
              <a:t>CPE</a:t>
            </a:r>
            <a:endParaRPr sz="1000">
              <a:latin typeface="Calibri Light"/>
              <a:cs typeface="Calibri Light"/>
            </a:endParaRPr>
          </a:p>
          <a:p>
            <a:pPr marL="11256" marR="4502" algn="ctr">
              <a:lnSpc>
                <a:spcPts val="1205"/>
              </a:lnSpc>
              <a:spcBef>
                <a:spcPts val="53"/>
              </a:spcBef>
            </a:pPr>
            <a:r>
              <a:rPr sz="1000" spc="-9" dirty="0">
                <a:solidFill>
                  <a:srgbClr val="008080"/>
                </a:solidFill>
                <a:latin typeface="Calibri Light"/>
                <a:cs typeface="Calibri Light"/>
              </a:rPr>
              <a:t>Comissão</a:t>
            </a:r>
            <a:r>
              <a:rPr sz="1000" spc="-89" dirty="0">
                <a:solidFill>
                  <a:srgbClr val="008080"/>
                </a:solidFill>
                <a:latin typeface="Calibri Light"/>
                <a:cs typeface="Calibri Light"/>
              </a:rPr>
              <a:t> </a:t>
            </a:r>
            <a:r>
              <a:rPr sz="1000" spc="-18" dirty="0">
                <a:solidFill>
                  <a:srgbClr val="008080"/>
                </a:solidFill>
                <a:latin typeface="Calibri Light"/>
                <a:cs typeface="Calibri Light"/>
              </a:rPr>
              <a:t>Permanente  </a:t>
            </a:r>
            <a:r>
              <a:rPr sz="1000" spc="-4" dirty="0">
                <a:solidFill>
                  <a:srgbClr val="008080"/>
                </a:solidFill>
                <a:latin typeface="Calibri Light"/>
                <a:cs typeface="Calibri Light"/>
              </a:rPr>
              <a:t>de</a:t>
            </a:r>
            <a:r>
              <a:rPr sz="1000" spc="-49" dirty="0">
                <a:solidFill>
                  <a:srgbClr val="008080"/>
                </a:solidFill>
                <a:latin typeface="Calibri Light"/>
                <a:cs typeface="Calibri Light"/>
              </a:rPr>
              <a:t> </a:t>
            </a:r>
            <a:r>
              <a:rPr sz="1000" spc="-4" dirty="0">
                <a:solidFill>
                  <a:srgbClr val="008080"/>
                </a:solidFill>
                <a:latin typeface="Calibri Light"/>
                <a:cs typeface="Calibri Light"/>
              </a:rPr>
              <a:t>Ética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95279" y="1386204"/>
            <a:ext cx="192258" cy="1588"/>
          </a:xfrm>
          <a:custGeom>
            <a:avLst/>
            <a:gdLst/>
            <a:ahLst/>
            <a:cxnLst/>
            <a:rect l="l" t="t" r="r" b="b"/>
            <a:pathLst>
              <a:path w="208279" h="1905">
                <a:moveTo>
                  <a:pt x="-14477" y="762"/>
                </a:moveTo>
                <a:lnTo>
                  <a:pt x="222503" y="762"/>
                </a:lnTo>
              </a:path>
            </a:pathLst>
          </a:custGeom>
          <a:ln w="3047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64142" y="2426336"/>
            <a:ext cx="0" cy="165629"/>
          </a:xfrm>
          <a:custGeom>
            <a:avLst/>
            <a:gdLst/>
            <a:ahLst/>
            <a:cxnLst/>
            <a:rect l="l" t="t" r="r" b="b"/>
            <a:pathLst>
              <a:path h="198755">
                <a:moveTo>
                  <a:pt x="0" y="0"/>
                </a:moveTo>
                <a:lnTo>
                  <a:pt x="0" y="198374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1592" y="2159634"/>
            <a:ext cx="0" cy="613833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0"/>
                </a:moveTo>
                <a:lnTo>
                  <a:pt x="0" y="736346"/>
                </a:lnTo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35481" y="2797174"/>
            <a:ext cx="1221545" cy="584200"/>
          </a:xfrm>
          <a:custGeom>
            <a:avLst/>
            <a:gdLst/>
            <a:ahLst/>
            <a:cxnLst/>
            <a:rect l="l" t="t" r="r" b="b"/>
            <a:pathLst>
              <a:path w="1323340" h="701039">
                <a:moveTo>
                  <a:pt x="1205992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39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39"/>
                </a:lnTo>
                <a:lnTo>
                  <a:pt x="1205992" y="701039"/>
                </a:lnTo>
                <a:lnTo>
                  <a:pt x="1251465" y="691856"/>
                </a:lnTo>
                <a:lnTo>
                  <a:pt x="1288605" y="666813"/>
                </a:lnTo>
                <a:lnTo>
                  <a:pt x="1313648" y="629673"/>
                </a:lnTo>
                <a:lnTo>
                  <a:pt x="1322831" y="584200"/>
                </a:lnTo>
                <a:lnTo>
                  <a:pt x="1322831" y="116839"/>
                </a:lnTo>
                <a:lnTo>
                  <a:pt x="1313648" y="71366"/>
                </a:lnTo>
                <a:lnTo>
                  <a:pt x="1288605" y="34226"/>
                </a:lnTo>
                <a:lnTo>
                  <a:pt x="1251465" y="9183"/>
                </a:lnTo>
                <a:lnTo>
                  <a:pt x="120599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35481" y="2797174"/>
            <a:ext cx="1221545" cy="584200"/>
          </a:xfrm>
          <a:custGeom>
            <a:avLst/>
            <a:gdLst/>
            <a:ahLst/>
            <a:cxnLst/>
            <a:rect l="l" t="t" r="r" b="b"/>
            <a:pathLst>
              <a:path w="1323340" h="701039">
                <a:moveTo>
                  <a:pt x="0" y="116839"/>
                </a:moveTo>
                <a:lnTo>
                  <a:pt x="9183" y="71366"/>
                </a:lnTo>
                <a:lnTo>
                  <a:pt x="34226" y="34226"/>
                </a:lnTo>
                <a:lnTo>
                  <a:pt x="71366" y="9183"/>
                </a:lnTo>
                <a:lnTo>
                  <a:pt x="116840" y="0"/>
                </a:lnTo>
                <a:lnTo>
                  <a:pt x="1205992" y="0"/>
                </a:lnTo>
                <a:lnTo>
                  <a:pt x="1251465" y="9183"/>
                </a:lnTo>
                <a:lnTo>
                  <a:pt x="1288605" y="34226"/>
                </a:lnTo>
                <a:lnTo>
                  <a:pt x="1313648" y="71366"/>
                </a:lnTo>
                <a:lnTo>
                  <a:pt x="1322831" y="116839"/>
                </a:lnTo>
                <a:lnTo>
                  <a:pt x="1322831" y="584200"/>
                </a:lnTo>
                <a:lnTo>
                  <a:pt x="1313648" y="629673"/>
                </a:lnTo>
                <a:lnTo>
                  <a:pt x="1288605" y="666813"/>
                </a:lnTo>
                <a:lnTo>
                  <a:pt x="1251465" y="691856"/>
                </a:lnTo>
                <a:lnTo>
                  <a:pt x="1205992" y="701039"/>
                </a:lnTo>
                <a:lnTo>
                  <a:pt x="116840" y="701039"/>
                </a:lnTo>
                <a:lnTo>
                  <a:pt x="71366" y="691856"/>
                </a:lnTo>
                <a:lnTo>
                  <a:pt x="34226" y="666813"/>
                </a:lnTo>
                <a:lnTo>
                  <a:pt x="9183" y="629673"/>
                </a:lnTo>
                <a:lnTo>
                  <a:pt x="0" y="584200"/>
                </a:lnTo>
                <a:lnTo>
                  <a:pt x="0" y="116839"/>
                </a:lnTo>
                <a:close/>
              </a:path>
            </a:pathLst>
          </a:custGeom>
          <a:ln w="28956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36881" y="2829138"/>
            <a:ext cx="818856" cy="550997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126" algn="ctr">
              <a:spcBef>
                <a:spcPts val="80"/>
              </a:spcBef>
            </a:pPr>
            <a:r>
              <a:rPr sz="1000" spc="-9" dirty="0">
                <a:solidFill>
                  <a:srgbClr val="205F9E"/>
                </a:solidFill>
                <a:latin typeface="Calibri Light"/>
                <a:cs typeface="Calibri Light"/>
              </a:rPr>
              <a:t>CTSB</a:t>
            </a:r>
            <a:endParaRPr sz="1000">
              <a:latin typeface="Calibri Light"/>
              <a:cs typeface="Calibri Light"/>
            </a:endParaRPr>
          </a:p>
          <a:p>
            <a:pPr marL="11256" marR="4502" algn="ctr">
              <a:lnSpc>
                <a:spcPct val="104700"/>
              </a:lnSpc>
              <a:spcBef>
                <a:spcPts val="9"/>
              </a:spcBef>
            </a:pP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Câmara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Técnica</a:t>
            </a:r>
            <a:r>
              <a:rPr sz="800" spc="-31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Segurança de  Barragens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435481" y="3467735"/>
            <a:ext cx="1221545" cy="1484842"/>
          </a:xfrm>
          <a:custGeom>
            <a:avLst/>
            <a:gdLst/>
            <a:ahLst/>
            <a:cxnLst/>
            <a:rect l="l" t="t" r="r" b="b"/>
            <a:pathLst>
              <a:path w="1323340" h="1781810">
                <a:moveTo>
                  <a:pt x="1102359" y="0"/>
                </a:moveTo>
                <a:lnTo>
                  <a:pt x="220472" y="0"/>
                </a:lnTo>
                <a:lnTo>
                  <a:pt x="176030" y="4477"/>
                </a:lnTo>
                <a:lnTo>
                  <a:pt x="134641" y="17321"/>
                </a:lnTo>
                <a:lnTo>
                  <a:pt x="97190" y="37645"/>
                </a:lnTo>
                <a:lnTo>
                  <a:pt x="64563" y="64563"/>
                </a:lnTo>
                <a:lnTo>
                  <a:pt x="37645" y="97190"/>
                </a:lnTo>
                <a:lnTo>
                  <a:pt x="17321" y="134641"/>
                </a:lnTo>
                <a:lnTo>
                  <a:pt x="4477" y="176030"/>
                </a:lnTo>
                <a:lnTo>
                  <a:pt x="0" y="220472"/>
                </a:lnTo>
                <a:lnTo>
                  <a:pt x="0" y="1561084"/>
                </a:lnTo>
                <a:lnTo>
                  <a:pt x="4477" y="1605518"/>
                </a:lnTo>
                <a:lnTo>
                  <a:pt x="17321" y="1646903"/>
                </a:lnTo>
                <a:lnTo>
                  <a:pt x="37645" y="1684353"/>
                </a:lnTo>
                <a:lnTo>
                  <a:pt x="64563" y="1716982"/>
                </a:lnTo>
                <a:lnTo>
                  <a:pt x="97190" y="1743903"/>
                </a:lnTo>
                <a:lnTo>
                  <a:pt x="134641" y="1764230"/>
                </a:lnTo>
                <a:lnTo>
                  <a:pt x="176030" y="1777076"/>
                </a:lnTo>
                <a:lnTo>
                  <a:pt x="220472" y="1781556"/>
                </a:lnTo>
                <a:lnTo>
                  <a:pt x="1102359" y="1781556"/>
                </a:lnTo>
                <a:lnTo>
                  <a:pt x="1146801" y="1777076"/>
                </a:lnTo>
                <a:lnTo>
                  <a:pt x="1188190" y="1764230"/>
                </a:lnTo>
                <a:lnTo>
                  <a:pt x="1225641" y="1743903"/>
                </a:lnTo>
                <a:lnTo>
                  <a:pt x="1258268" y="1716982"/>
                </a:lnTo>
                <a:lnTo>
                  <a:pt x="1285186" y="1684353"/>
                </a:lnTo>
                <a:lnTo>
                  <a:pt x="1305510" y="1646903"/>
                </a:lnTo>
                <a:lnTo>
                  <a:pt x="1318354" y="1605518"/>
                </a:lnTo>
                <a:lnTo>
                  <a:pt x="1322831" y="1561084"/>
                </a:lnTo>
                <a:lnTo>
                  <a:pt x="1322831" y="220472"/>
                </a:lnTo>
                <a:lnTo>
                  <a:pt x="1318354" y="176030"/>
                </a:lnTo>
                <a:lnTo>
                  <a:pt x="1305510" y="134641"/>
                </a:lnTo>
                <a:lnTo>
                  <a:pt x="1285186" y="97190"/>
                </a:lnTo>
                <a:lnTo>
                  <a:pt x="1258268" y="64563"/>
                </a:lnTo>
                <a:lnTo>
                  <a:pt x="1225641" y="37645"/>
                </a:lnTo>
                <a:lnTo>
                  <a:pt x="1188190" y="17321"/>
                </a:lnTo>
                <a:lnTo>
                  <a:pt x="1146801" y="4477"/>
                </a:lnTo>
                <a:lnTo>
                  <a:pt x="1102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35481" y="3467735"/>
            <a:ext cx="1221545" cy="1484842"/>
          </a:xfrm>
          <a:custGeom>
            <a:avLst/>
            <a:gdLst/>
            <a:ahLst/>
            <a:cxnLst/>
            <a:rect l="l" t="t" r="r" b="b"/>
            <a:pathLst>
              <a:path w="1323340" h="1781810">
                <a:moveTo>
                  <a:pt x="0" y="220472"/>
                </a:moveTo>
                <a:lnTo>
                  <a:pt x="4477" y="176030"/>
                </a:lnTo>
                <a:lnTo>
                  <a:pt x="17321" y="134641"/>
                </a:lnTo>
                <a:lnTo>
                  <a:pt x="37645" y="97190"/>
                </a:lnTo>
                <a:lnTo>
                  <a:pt x="64563" y="64563"/>
                </a:lnTo>
                <a:lnTo>
                  <a:pt x="97190" y="37645"/>
                </a:lnTo>
                <a:lnTo>
                  <a:pt x="134641" y="17321"/>
                </a:lnTo>
                <a:lnTo>
                  <a:pt x="176030" y="4477"/>
                </a:lnTo>
                <a:lnTo>
                  <a:pt x="220472" y="0"/>
                </a:lnTo>
                <a:lnTo>
                  <a:pt x="1102359" y="0"/>
                </a:lnTo>
                <a:lnTo>
                  <a:pt x="1146801" y="4477"/>
                </a:lnTo>
                <a:lnTo>
                  <a:pt x="1188190" y="17321"/>
                </a:lnTo>
                <a:lnTo>
                  <a:pt x="1225641" y="37645"/>
                </a:lnTo>
                <a:lnTo>
                  <a:pt x="1258268" y="64563"/>
                </a:lnTo>
                <a:lnTo>
                  <a:pt x="1285186" y="97190"/>
                </a:lnTo>
                <a:lnTo>
                  <a:pt x="1305510" y="134641"/>
                </a:lnTo>
                <a:lnTo>
                  <a:pt x="1318354" y="176030"/>
                </a:lnTo>
                <a:lnTo>
                  <a:pt x="1322831" y="220472"/>
                </a:lnTo>
                <a:lnTo>
                  <a:pt x="1322831" y="1561084"/>
                </a:lnTo>
                <a:lnTo>
                  <a:pt x="1318354" y="1605518"/>
                </a:lnTo>
                <a:lnTo>
                  <a:pt x="1305510" y="1646903"/>
                </a:lnTo>
                <a:lnTo>
                  <a:pt x="1285186" y="1684353"/>
                </a:lnTo>
                <a:lnTo>
                  <a:pt x="1258268" y="1716982"/>
                </a:lnTo>
                <a:lnTo>
                  <a:pt x="1225641" y="1743903"/>
                </a:lnTo>
                <a:lnTo>
                  <a:pt x="1188190" y="1764230"/>
                </a:lnTo>
                <a:lnTo>
                  <a:pt x="1146801" y="1777076"/>
                </a:lnTo>
                <a:lnTo>
                  <a:pt x="1102359" y="1781556"/>
                </a:lnTo>
                <a:lnTo>
                  <a:pt x="220472" y="1781556"/>
                </a:lnTo>
                <a:lnTo>
                  <a:pt x="176030" y="1777076"/>
                </a:lnTo>
                <a:lnTo>
                  <a:pt x="134641" y="1764230"/>
                </a:lnTo>
                <a:lnTo>
                  <a:pt x="97190" y="1743903"/>
                </a:lnTo>
                <a:lnTo>
                  <a:pt x="64563" y="1716982"/>
                </a:lnTo>
                <a:lnTo>
                  <a:pt x="37645" y="1684353"/>
                </a:lnTo>
                <a:lnTo>
                  <a:pt x="17321" y="1646903"/>
                </a:lnTo>
                <a:lnTo>
                  <a:pt x="4477" y="1605518"/>
                </a:lnTo>
                <a:lnTo>
                  <a:pt x="0" y="1561084"/>
                </a:lnTo>
                <a:lnTo>
                  <a:pt x="0" y="220472"/>
                </a:lnTo>
                <a:close/>
              </a:path>
            </a:pathLst>
          </a:custGeom>
          <a:ln w="2895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573343" y="3740257"/>
            <a:ext cx="946638" cy="1044693"/>
          </a:xfrm>
          <a:prstGeom prst="rect">
            <a:avLst/>
          </a:prstGeom>
        </p:spPr>
        <p:txBody>
          <a:bodyPr vert="horz" wrap="square" lIns="0" tIns="9568" rIns="0" bIns="0" rtlCol="0">
            <a:spAutoFit/>
          </a:bodyPr>
          <a:lstStyle/>
          <a:p>
            <a:pPr marL="10693" marR="4502" indent="-1688" algn="ctr">
              <a:lnSpc>
                <a:spcPct val="105200"/>
              </a:lnSpc>
              <a:spcBef>
                <a:spcPts val="75"/>
              </a:spcBef>
            </a:pP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Proposta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de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Criação  de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Câmara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Técnica</a:t>
            </a:r>
            <a:r>
              <a:rPr sz="800" spc="-35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Segurança de  Barragens: 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competências  relativas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à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Lei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12.334,  de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20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setembro</a:t>
            </a:r>
            <a:r>
              <a:rPr sz="800" spc="-75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2010.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46691" y="2591435"/>
            <a:ext cx="0" cy="194733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46017" y="2597786"/>
            <a:ext cx="0" cy="200554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157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30474" y="1880235"/>
            <a:ext cx="1903828" cy="546100"/>
          </a:xfrm>
          <a:custGeom>
            <a:avLst/>
            <a:gdLst/>
            <a:ahLst/>
            <a:cxnLst/>
            <a:rect l="l" t="t" r="r" b="b"/>
            <a:pathLst>
              <a:path w="2062479" h="655319">
                <a:moveTo>
                  <a:pt x="1952752" y="0"/>
                </a:moveTo>
                <a:lnTo>
                  <a:pt x="109220" y="0"/>
                </a:lnTo>
                <a:lnTo>
                  <a:pt x="66704" y="8582"/>
                </a:lnTo>
                <a:lnTo>
                  <a:pt x="31988" y="31988"/>
                </a:lnTo>
                <a:lnTo>
                  <a:pt x="8582" y="66704"/>
                </a:lnTo>
                <a:lnTo>
                  <a:pt x="0" y="109219"/>
                </a:lnTo>
                <a:lnTo>
                  <a:pt x="0" y="546100"/>
                </a:lnTo>
                <a:lnTo>
                  <a:pt x="8582" y="588615"/>
                </a:lnTo>
                <a:lnTo>
                  <a:pt x="31988" y="623331"/>
                </a:lnTo>
                <a:lnTo>
                  <a:pt x="66704" y="646737"/>
                </a:lnTo>
                <a:lnTo>
                  <a:pt x="109220" y="655319"/>
                </a:lnTo>
                <a:lnTo>
                  <a:pt x="1952752" y="655319"/>
                </a:lnTo>
                <a:lnTo>
                  <a:pt x="1995267" y="646737"/>
                </a:lnTo>
                <a:lnTo>
                  <a:pt x="2029983" y="623331"/>
                </a:lnTo>
                <a:lnTo>
                  <a:pt x="2053389" y="588615"/>
                </a:lnTo>
                <a:lnTo>
                  <a:pt x="2061971" y="546100"/>
                </a:lnTo>
                <a:lnTo>
                  <a:pt x="2061971" y="109219"/>
                </a:lnTo>
                <a:lnTo>
                  <a:pt x="2053389" y="66704"/>
                </a:lnTo>
                <a:lnTo>
                  <a:pt x="2029983" y="31988"/>
                </a:lnTo>
                <a:lnTo>
                  <a:pt x="1995267" y="8582"/>
                </a:lnTo>
                <a:lnTo>
                  <a:pt x="195275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30474" y="1880235"/>
            <a:ext cx="1903828" cy="546100"/>
          </a:xfrm>
          <a:custGeom>
            <a:avLst/>
            <a:gdLst/>
            <a:ahLst/>
            <a:cxnLst/>
            <a:rect l="l" t="t" r="r" b="b"/>
            <a:pathLst>
              <a:path w="2062479" h="655319">
                <a:moveTo>
                  <a:pt x="0" y="109219"/>
                </a:moveTo>
                <a:lnTo>
                  <a:pt x="8582" y="66704"/>
                </a:lnTo>
                <a:lnTo>
                  <a:pt x="31988" y="31988"/>
                </a:lnTo>
                <a:lnTo>
                  <a:pt x="66704" y="8582"/>
                </a:lnTo>
                <a:lnTo>
                  <a:pt x="109220" y="0"/>
                </a:lnTo>
                <a:lnTo>
                  <a:pt x="1952752" y="0"/>
                </a:lnTo>
                <a:lnTo>
                  <a:pt x="1995267" y="8582"/>
                </a:lnTo>
                <a:lnTo>
                  <a:pt x="2029983" y="31988"/>
                </a:lnTo>
                <a:lnTo>
                  <a:pt x="2053389" y="66704"/>
                </a:lnTo>
                <a:lnTo>
                  <a:pt x="2061971" y="109219"/>
                </a:lnTo>
                <a:lnTo>
                  <a:pt x="2061971" y="546100"/>
                </a:lnTo>
                <a:lnTo>
                  <a:pt x="2053389" y="588615"/>
                </a:lnTo>
                <a:lnTo>
                  <a:pt x="2029983" y="623331"/>
                </a:lnTo>
                <a:lnTo>
                  <a:pt x="1995267" y="646737"/>
                </a:lnTo>
                <a:lnTo>
                  <a:pt x="1952752" y="655319"/>
                </a:lnTo>
                <a:lnTo>
                  <a:pt x="109220" y="655319"/>
                </a:lnTo>
                <a:lnTo>
                  <a:pt x="66704" y="646737"/>
                </a:lnTo>
                <a:lnTo>
                  <a:pt x="31988" y="623331"/>
                </a:lnTo>
                <a:lnTo>
                  <a:pt x="8582" y="588615"/>
                </a:lnTo>
                <a:lnTo>
                  <a:pt x="0" y="546100"/>
                </a:lnTo>
                <a:lnTo>
                  <a:pt x="0" y="109219"/>
                </a:lnTo>
                <a:close/>
              </a:path>
            </a:pathLst>
          </a:custGeom>
          <a:ln w="2895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70565" y="1918546"/>
            <a:ext cx="1621888" cy="481683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2251" algn="ctr">
              <a:lnSpc>
                <a:spcPts val="1219"/>
              </a:lnSpc>
              <a:spcBef>
                <a:spcPts val="80"/>
              </a:spcBef>
            </a:pPr>
            <a:r>
              <a:rPr sz="1000" spc="-9" dirty="0">
                <a:solidFill>
                  <a:srgbClr val="FFFFFF"/>
                </a:solidFill>
                <a:latin typeface="Calibri Light"/>
                <a:cs typeface="Calibri Light"/>
              </a:rPr>
              <a:t>ANA</a:t>
            </a:r>
            <a:endParaRPr sz="1000">
              <a:latin typeface="Calibri Light"/>
              <a:cs typeface="Calibri Light"/>
            </a:endParaRPr>
          </a:p>
          <a:p>
            <a:pPr marL="11256" marR="4502" algn="ctr">
              <a:lnSpc>
                <a:spcPts val="1205"/>
              </a:lnSpc>
              <a:spcBef>
                <a:spcPts val="49"/>
              </a:spcBef>
            </a:pPr>
            <a:r>
              <a:rPr sz="1000" spc="-9" dirty="0">
                <a:solidFill>
                  <a:srgbClr val="FFFFFF"/>
                </a:solidFill>
                <a:latin typeface="Calibri Light"/>
                <a:cs typeface="Calibri Light"/>
              </a:rPr>
              <a:t>Apoio técnico </a:t>
            </a:r>
            <a:r>
              <a:rPr sz="1000" spc="-4" dirty="0">
                <a:solidFill>
                  <a:srgbClr val="FFFFFF"/>
                </a:solidFill>
                <a:latin typeface="Calibri Light"/>
                <a:cs typeface="Calibri Light"/>
              </a:rPr>
              <a:t>ao </a:t>
            </a:r>
            <a:r>
              <a:rPr sz="1000" spc="-9" dirty="0">
                <a:solidFill>
                  <a:srgbClr val="FFFFFF"/>
                </a:solidFill>
                <a:latin typeface="Calibri Light"/>
                <a:cs typeface="Calibri Light"/>
              </a:rPr>
              <a:t>CNRH </a:t>
            </a:r>
            <a:r>
              <a:rPr sz="1000" spc="-4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000" spc="-58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00" spc="-4" dirty="0">
                <a:solidFill>
                  <a:srgbClr val="FFFFFF"/>
                </a:solidFill>
                <a:latin typeface="Calibri Light"/>
                <a:cs typeface="Calibri Light"/>
              </a:rPr>
              <a:t>suas  </a:t>
            </a:r>
            <a:r>
              <a:rPr sz="1000" spc="-9" dirty="0">
                <a:solidFill>
                  <a:srgbClr val="FFFFFF"/>
                </a:solidFill>
                <a:latin typeface="Calibri Light"/>
                <a:cs typeface="Calibri Light"/>
              </a:rPr>
              <a:t>instâncias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853419" y="2771774"/>
            <a:ext cx="1311226" cy="584200"/>
          </a:xfrm>
          <a:custGeom>
            <a:avLst/>
            <a:gdLst/>
            <a:ahLst/>
            <a:cxnLst/>
            <a:rect l="l" t="t" r="r" b="b"/>
            <a:pathLst>
              <a:path w="1420495" h="701039">
                <a:moveTo>
                  <a:pt x="1303528" y="0"/>
                </a:moveTo>
                <a:lnTo>
                  <a:pt x="116840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40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40" y="701040"/>
                </a:lnTo>
                <a:lnTo>
                  <a:pt x="1303528" y="701040"/>
                </a:lnTo>
                <a:lnTo>
                  <a:pt x="1349001" y="691856"/>
                </a:lnTo>
                <a:lnTo>
                  <a:pt x="1386141" y="666813"/>
                </a:lnTo>
                <a:lnTo>
                  <a:pt x="1411184" y="629673"/>
                </a:lnTo>
                <a:lnTo>
                  <a:pt x="1420368" y="584200"/>
                </a:lnTo>
                <a:lnTo>
                  <a:pt x="1420368" y="116840"/>
                </a:lnTo>
                <a:lnTo>
                  <a:pt x="1411184" y="71366"/>
                </a:lnTo>
                <a:lnTo>
                  <a:pt x="1386141" y="34226"/>
                </a:lnTo>
                <a:lnTo>
                  <a:pt x="1349001" y="9183"/>
                </a:lnTo>
                <a:lnTo>
                  <a:pt x="130352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3419" y="2771774"/>
            <a:ext cx="1311226" cy="584200"/>
          </a:xfrm>
          <a:custGeom>
            <a:avLst/>
            <a:gdLst/>
            <a:ahLst/>
            <a:cxnLst/>
            <a:rect l="l" t="t" r="r" b="b"/>
            <a:pathLst>
              <a:path w="1420495" h="701039">
                <a:moveTo>
                  <a:pt x="0" y="116840"/>
                </a:moveTo>
                <a:lnTo>
                  <a:pt x="9183" y="71366"/>
                </a:lnTo>
                <a:lnTo>
                  <a:pt x="34226" y="34226"/>
                </a:lnTo>
                <a:lnTo>
                  <a:pt x="71366" y="9183"/>
                </a:lnTo>
                <a:lnTo>
                  <a:pt x="116840" y="0"/>
                </a:lnTo>
                <a:lnTo>
                  <a:pt x="1303528" y="0"/>
                </a:lnTo>
                <a:lnTo>
                  <a:pt x="1349001" y="9183"/>
                </a:lnTo>
                <a:lnTo>
                  <a:pt x="1386141" y="34226"/>
                </a:lnTo>
                <a:lnTo>
                  <a:pt x="1411184" y="71366"/>
                </a:lnTo>
                <a:lnTo>
                  <a:pt x="1420368" y="116840"/>
                </a:lnTo>
                <a:lnTo>
                  <a:pt x="1420368" y="584200"/>
                </a:lnTo>
                <a:lnTo>
                  <a:pt x="1411184" y="629673"/>
                </a:lnTo>
                <a:lnTo>
                  <a:pt x="1386141" y="666813"/>
                </a:lnTo>
                <a:lnTo>
                  <a:pt x="1349001" y="691856"/>
                </a:lnTo>
                <a:lnTo>
                  <a:pt x="1303528" y="701040"/>
                </a:lnTo>
                <a:lnTo>
                  <a:pt x="116840" y="701040"/>
                </a:lnTo>
                <a:lnTo>
                  <a:pt x="71366" y="691856"/>
                </a:lnTo>
                <a:lnTo>
                  <a:pt x="34226" y="666813"/>
                </a:lnTo>
                <a:lnTo>
                  <a:pt x="9183" y="629673"/>
                </a:lnTo>
                <a:lnTo>
                  <a:pt x="0" y="584200"/>
                </a:lnTo>
                <a:lnTo>
                  <a:pt x="0" y="116840"/>
                </a:lnTo>
                <a:close/>
              </a:path>
            </a:pathLst>
          </a:custGeom>
          <a:ln w="28956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985304" y="2802996"/>
            <a:ext cx="1045112" cy="551510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3940" algn="ctr">
              <a:spcBef>
                <a:spcPts val="80"/>
              </a:spcBef>
            </a:pPr>
            <a:r>
              <a:rPr sz="1000" spc="-9" dirty="0">
                <a:solidFill>
                  <a:srgbClr val="205F9E"/>
                </a:solidFill>
                <a:latin typeface="Calibri Light"/>
                <a:cs typeface="Calibri Light"/>
              </a:rPr>
              <a:t>CTPA</a:t>
            </a:r>
            <a:endParaRPr sz="1000">
              <a:latin typeface="Calibri Light"/>
              <a:cs typeface="Calibri Light"/>
            </a:endParaRPr>
          </a:p>
          <a:p>
            <a:pPr marL="10693" marR="4502" indent="-1126" algn="ctr">
              <a:lnSpc>
                <a:spcPct val="104700"/>
              </a:lnSpc>
              <a:spcBef>
                <a:spcPts val="13"/>
              </a:spcBef>
            </a:pP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Câmara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Técnica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Planejamento e 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Articulação</a:t>
            </a:r>
            <a:r>
              <a:rPr sz="800" spc="-13" dirty="0">
                <a:solidFill>
                  <a:srgbClr val="205F9E"/>
                </a:solidFill>
                <a:latin typeface="Calibri"/>
                <a:cs typeface="Calibri"/>
              </a:rPr>
              <a:t>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Intersetorial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53419" y="3451226"/>
            <a:ext cx="1311226" cy="1510241"/>
          </a:xfrm>
          <a:custGeom>
            <a:avLst/>
            <a:gdLst/>
            <a:ahLst/>
            <a:cxnLst/>
            <a:rect l="l" t="t" r="r" b="b"/>
            <a:pathLst>
              <a:path w="1420495" h="1812289">
                <a:moveTo>
                  <a:pt x="1183640" y="0"/>
                </a:moveTo>
                <a:lnTo>
                  <a:pt x="236728" y="0"/>
                </a:lnTo>
                <a:lnTo>
                  <a:pt x="189035" y="4811"/>
                </a:lnTo>
                <a:lnTo>
                  <a:pt x="144607" y="18611"/>
                </a:lnTo>
                <a:lnTo>
                  <a:pt x="104396" y="40444"/>
                </a:lnTo>
                <a:lnTo>
                  <a:pt x="69357" y="69357"/>
                </a:lnTo>
                <a:lnTo>
                  <a:pt x="40444" y="104396"/>
                </a:lnTo>
                <a:lnTo>
                  <a:pt x="18611" y="144607"/>
                </a:lnTo>
                <a:lnTo>
                  <a:pt x="4811" y="189035"/>
                </a:lnTo>
                <a:lnTo>
                  <a:pt x="0" y="236727"/>
                </a:lnTo>
                <a:lnTo>
                  <a:pt x="0" y="1575307"/>
                </a:lnTo>
                <a:lnTo>
                  <a:pt x="4811" y="1623014"/>
                </a:lnTo>
                <a:lnTo>
                  <a:pt x="18611" y="1667450"/>
                </a:lnTo>
                <a:lnTo>
                  <a:pt x="40444" y="1707661"/>
                </a:lnTo>
                <a:lnTo>
                  <a:pt x="69357" y="1742697"/>
                </a:lnTo>
                <a:lnTo>
                  <a:pt x="104396" y="1771604"/>
                </a:lnTo>
                <a:lnTo>
                  <a:pt x="144607" y="1793431"/>
                </a:lnTo>
                <a:lnTo>
                  <a:pt x="189035" y="1807226"/>
                </a:lnTo>
                <a:lnTo>
                  <a:pt x="236728" y="1812035"/>
                </a:lnTo>
                <a:lnTo>
                  <a:pt x="1183640" y="1812035"/>
                </a:lnTo>
                <a:lnTo>
                  <a:pt x="1231332" y="1807226"/>
                </a:lnTo>
                <a:lnTo>
                  <a:pt x="1275760" y="1793431"/>
                </a:lnTo>
                <a:lnTo>
                  <a:pt x="1315971" y="1771604"/>
                </a:lnTo>
                <a:lnTo>
                  <a:pt x="1351010" y="1742697"/>
                </a:lnTo>
                <a:lnTo>
                  <a:pt x="1379923" y="1707661"/>
                </a:lnTo>
                <a:lnTo>
                  <a:pt x="1401756" y="1667450"/>
                </a:lnTo>
                <a:lnTo>
                  <a:pt x="1415556" y="1623014"/>
                </a:lnTo>
                <a:lnTo>
                  <a:pt x="1420368" y="1575307"/>
                </a:lnTo>
                <a:lnTo>
                  <a:pt x="1420368" y="236727"/>
                </a:lnTo>
                <a:lnTo>
                  <a:pt x="1415556" y="189035"/>
                </a:lnTo>
                <a:lnTo>
                  <a:pt x="1401756" y="144607"/>
                </a:lnTo>
                <a:lnTo>
                  <a:pt x="1379923" y="104396"/>
                </a:lnTo>
                <a:lnTo>
                  <a:pt x="1351010" y="69357"/>
                </a:lnTo>
                <a:lnTo>
                  <a:pt x="1315971" y="40444"/>
                </a:lnTo>
                <a:lnTo>
                  <a:pt x="1275760" y="18611"/>
                </a:lnTo>
                <a:lnTo>
                  <a:pt x="1231332" y="4811"/>
                </a:lnTo>
                <a:lnTo>
                  <a:pt x="1183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3419" y="3451226"/>
            <a:ext cx="1311226" cy="1510241"/>
          </a:xfrm>
          <a:custGeom>
            <a:avLst/>
            <a:gdLst/>
            <a:ahLst/>
            <a:cxnLst/>
            <a:rect l="l" t="t" r="r" b="b"/>
            <a:pathLst>
              <a:path w="1420495" h="1812289">
                <a:moveTo>
                  <a:pt x="0" y="236727"/>
                </a:moveTo>
                <a:lnTo>
                  <a:pt x="4811" y="189035"/>
                </a:lnTo>
                <a:lnTo>
                  <a:pt x="18611" y="144607"/>
                </a:lnTo>
                <a:lnTo>
                  <a:pt x="40444" y="104396"/>
                </a:lnTo>
                <a:lnTo>
                  <a:pt x="69357" y="69357"/>
                </a:lnTo>
                <a:lnTo>
                  <a:pt x="104396" y="40444"/>
                </a:lnTo>
                <a:lnTo>
                  <a:pt x="144607" y="18611"/>
                </a:lnTo>
                <a:lnTo>
                  <a:pt x="189035" y="4811"/>
                </a:lnTo>
                <a:lnTo>
                  <a:pt x="236728" y="0"/>
                </a:lnTo>
                <a:lnTo>
                  <a:pt x="1183640" y="0"/>
                </a:lnTo>
                <a:lnTo>
                  <a:pt x="1231332" y="4811"/>
                </a:lnTo>
                <a:lnTo>
                  <a:pt x="1275760" y="18611"/>
                </a:lnTo>
                <a:lnTo>
                  <a:pt x="1315971" y="40444"/>
                </a:lnTo>
                <a:lnTo>
                  <a:pt x="1351010" y="69357"/>
                </a:lnTo>
                <a:lnTo>
                  <a:pt x="1379923" y="104396"/>
                </a:lnTo>
                <a:lnTo>
                  <a:pt x="1401756" y="144607"/>
                </a:lnTo>
                <a:lnTo>
                  <a:pt x="1415556" y="189035"/>
                </a:lnTo>
                <a:lnTo>
                  <a:pt x="1420368" y="236727"/>
                </a:lnTo>
                <a:lnTo>
                  <a:pt x="1420368" y="1575307"/>
                </a:lnTo>
                <a:lnTo>
                  <a:pt x="1415556" y="1623014"/>
                </a:lnTo>
                <a:lnTo>
                  <a:pt x="1401756" y="1667450"/>
                </a:lnTo>
                <a:lnTo>
                  <a:pt x="1379923" y="1707661"/>
                </a:lnTo>
                <a:lnTo>
                  <a:pt x="1351010" y="1742697"/>
                </a:lnTo>
                <a:lnTo>
                  <a:pt x="1315971" y="1771604"/>
                </a:lnTo>
                <a:lnTo>
                  <a:pt x="1275760" y="1793431"/>
                </a:lnTo>
                <a:lnTo>
                  <a:pt x="1231332" y="1807226"/>
                </a:lnTo>
                <a:lnTo>
                  <a:pt x="1183640" y="1812035"/>
                </a:lnTo>
                <a:lnTo>
                  <a:pt x="236728" y="1812035"/>
                </a:lnTo>
                <a:lnTo>
                  <a:pt x="189035" y="1807226"/>
                </a:lnTo>
                <a:lnTo>
                  <a:pt x="144607" y="1793431"/>
                </a:lnTo>
                <a:lnTo>
                  <a:pt x="104396" y="1771604"/>
                </a:lnTo>
                <a:lnTo>
                  <a:pt x="69357" y="1742697"/>
                </a:lnTo>
                <a:lnTo>
                  <a:pt x="40444" y="1707661"/>
                </a:lnTo>
                <a:lnTo>
                  <a:pt x="18611" y="1667450"/>
                </a:lnTo>
                <a:lnTo>
                  <a:pt x="4811" y="1623014"/>
                </a:lnTo>
                <a:lnTo>
                  <a:pt x="0" y="1575307"/>
                </a:lnTo>
                <a:lnTo>
                  <a:pt x="0" y="236727"/>
                </a:lnTo>
                <a:close/>
              </a:path>
            </a:pathLst>
          </a:custGeom>
          <a:ln w="2895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05821" y="3850746"/>
            <a:ext cx="1003495" cy="785669"/>
          </a:xfrm>
          <a:prstGeom prst="rect">
            <a:avLst/>
          </a:prstGeom>
        </p:spPr>
        <p:txBody>
          <a:bodyPr vert="horz" wrap="square" lIns="0" tIns="9568" rIns="0" bIns="0" rtlCol="0">
            <a:spAutoFit/>
          </a:bodyPr>
          <a:lstStyle/>
          <a:p>
            <a:pPr marL="11256" marR="5065" algn="ctr">
              <a:lnSpc>
                <a:spcPct val="105200"/>
              </a:lnSpc>
              <a:spcBef>
                <a:spcPts val="75"/>
              </a:spcBef>
            </a:pP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Proposta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de</a:t>
            </a:r>
            <a:r>
              <a:rPr sz="800" spc="-129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junção das 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atuais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CTPNRH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(CT do  Plano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Nacional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Recursos Hídricos)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e  </a:t>
            </a:r>
            <a:r>
              <a:rPr sz="800" b="1" spc="13" dirty="0">
                <a:solidFill>
                  <a:srgbClr val="205F9E"/>
                </a:solidFill>
                <a:latin typeface="Calibri"/>
                <a:cs typeface="Calibri"/>
              </a:rPr>
              <a:t>CTAP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(CT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de </a:t>
            </a:r>
            <a:r>
              <a:rPr sz="800" spc="9" dirty="0">
                <a:solidFill>
                  <a:srgbClr val="205F9E"/>
                </a:solidFill>
                <a:latin typeface="Calibri"/>
                <a:cs typeface="Calibri"/>
              </a:rPr>
              <a:t>Análise de  Projetos).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41592" y="2153286"/>
            <a:ext cx="2507566" cy="5821"/>
          </a:xfrm>
          <a:custGeom>
            <a:avLst/>
            <a:gdLst/>
            <a:ahLst/>
            <a:cxnLst/>
            <a:rect l="l" t="t" r="r" b="b"/>
            <a:pathLst>
              <a:path w="2716529" h="6985">
                <a:moveTo>
                  <a:pt x="0" y="6604"/>
                </a:moveTo>
                <a:lnTo>
                  <a:pt x="2716022" y="0"/>
                </a:lnTo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08975" y="2591435"/>
            <a:ext cx="4103" cy="180446"/>
          </a:xfrm>
          <a:custGeom>
            <a:avLst/>
            <a:gdLst/>
            <a:ahLst/>
            <a:cxnLst/>
            <a:rect l="l" t="t" r="r" b="b"/>
            <a:pathLst>
              <a:path w="4444" h="216535">
                <a:moveTo>
                  <a:pt x="2222" y="-14477"/>
                </a:moveTo>
                <a:lnTo>
                  <a:pt x="2222" y="230504"/>
                </a:lnTo>
              </a:path>
            </a:pathLst>
          </a:custGeom>
          <a:ln w="33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92543" y="2785745"/>
            <a:ext cx="1310054" cy="584200"/>
          </a:xfrm>
          <a:custGeom>
            <a:avLst/>
            <a:gdLst/>
            <a:ahLst/>
            <a:cxnLst/>
            <a:rect l="l" t="t" r="r" b="b"/>
            <a:pathLst>
              <a:path w="1419225" h="701039">
                <a:moveTo>
                  <a:pt x="1302003" y="0"/>
                </a:moveTo>
                <a:lnTo>
                  <a:pt x="116839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39"/>
                </a:lnTo>
                <a:lnTo>
                  <a:pt x="0" y="584199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39" y="701039"/>
                </a:lnTo>
                <a:lnTo>
                  <a:pt x="1302003" y="701039"/>
                </a:lnTo>
                <a:lnTo>
                  <a:pt x="1347477" y="691856"/>
                </a:lnTo>
                <a:lnTo>
                  <a:pt x="1384617" y="666813"/>
                </a:lnTo>
                <a:lnTo>
                  <a:pt x="1409660" y="629673"/>
                </a:lnTo>
                <a:lnTo>
                  <a:pt x="1418843" y="584199"/>
                </a:lnTo>
                <a:lnTo>
                  <a:pt x="1418843" y="116839"/>
                </a:lnTo>
                <a:lnTo>
                  <a:pt x="1409660" y="71366"/>
                </a:lnTo>
                <a:lnTo>
                  <a:pt x="1384617" y="34226"/>
                </a:lnTo>
                <a:lnTo>
                  <a:pt x="1347477" y="9183"/>
                </a:lnTo>
                <a:lnTo>
                  <a:pt x="1302003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92543" y="2785745"/>
            <a:ext cx="1310054" cy="584200"/>
          </a:xfrm>
          <a:custGeom>
            <a:avLst/>
            <a:gdLst/>
            <a:ahLst/>
            <a:cxnLst/>
            <a:rect l="l" t="t" r="r" b="b"/>
            <a:pathLst>
              <a:path w="1419225" h="701039">
                <a:moveTo>
                  <a:pt x="0" y="116839"/>
                </a:moveTo>
                <a:lnTo>
                  <a:pt x="9183" y="71366"/>
                </a:lnTo>
                <a:lnTo>
                  <a:pt x="34226" y="34226"/>
                </a:lnTo>
                <a:lnTo>
                  <a:pt x="71366" y="9183"/>
                </a:lnTo>
                <a:lnTo>
                  <a:pt x="116839" y="0"/>
                </a:lnTo>
                <a:lnTo>
                  <a:pt x="1302003" y="0"/>
                </a:lnTo>
                <a:lnTo>
                  <a:pt x="1347477" y="9183"/>
                </a:lnTo>
                <a:lnTo>
                  <a:pt x="1384617" y="34226"/>
                </a:lnTo>
                <a:lnTo>
                  <a:pt x="1409660" y="71366"/>
                </a:lnTo>
                <a:lnTo>
                  <a:pt x="1418843" y="116839"/>
                </a:lnTo>
                <a:lnTo>
                  <a:pt x="1418843" y="584199"/>
                </a:lnTo>
                <a:lnTo>
                  <a:pt x="1409660" y="629673"/>
                </a:lnTo>
                <a:lnTo>
                  <a:pt x="1384617" y="666813"/>
                </a:lnTo>
                <a:lnTo>
                  <a:pt x="1347477" y="691856"/>
                </a:lnTo>
                <a:lnTo>
                  <a:pt x="1302003" y="701039"/>
                </a:lnTo>
                <a:lnTo>
                  <a:pt x="116839" y="701039"/>
                </a:lnTo>
                <a:lnTo>
                  <a:pt x="71366" y="691856"/>
                </a:lnTo>
                <a:lnTo>
                  <a:pt x="34226" y="666813"/>
                </a:lnTo>
                <a:lnTo>
                  <a:pt x="9183" y="629673"/>
                </a:lnTo>
                <a:lnTo>
                  <a:pt x="0" y="584199"/>
                </a:lnTo>
                <a:lnTo>
                  <a:pt x="0" y="116839"/>
                </a:lnTo>
                <a:close/>
              </a:path>
            </a:pathLst>
          </a:custGeom>
          <a:ln w="28956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407549" y="2817496"/>
            <a:ext cx="1079109" cy="550997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563" algn="ctr">
              <a:spcBef>
                <a:spcPts val="80"/>
              </a:spcBef>
            </a:pPr>
            <a:r>
              <a:rPr sz="1000" spc="-13" dirty="0">
                <a:solidFill>
                  <a:srgbClr val="205F9E"/>
                </a:solidFill>
                <a:latin typeface="Calibri Light"/>
                <a:cs typeface="Calibri Light"/>
              </a:rPr>
              <a:t>CTOC</a:t>
            </a:r>
            <a:endParaRPr sz="1000">
              <a:latin typeface="Calibri Light"/>
              <a:cs typeface="Calibri Light"/>
            </a:endParaRPr>
          </a:p>
          <a:p>
            <a:pPr marL="10693" marR="4502" indent="-1688" algn="ctr">
              <a:lnSpc>
                <a:spcPct val="104700"/>
              </a:lnSpc>
              <a:spcBef>
                <a:spcPts val="9"/>
              </a:spcBef>
            </a:pP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Câmara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Técnica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</a:t>
            </a:r>
            <a:r>
              <a:rPr sz="800" spc="13" dirty="0">
                <a:solidFill>
                  <a:srgbClr val="205F9E"/>
                </a:solidFill>
                <a:latin typeface="Calibri"/>
                <a:cs typeface="Calibri"/>
              </a:rPr>
              <a:t>Outorga e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Cobrança</a:t>
            </a:r>
            <a:r>
              <a:rPr sz="800" spc="-31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pelo 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uso de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Recursos</a:t>
            </a:r>
            <a:r>
              <a:rPr sz="800" spc="-22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Hídricos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292543" y="3451226"/>
            <a:ext cx="1310054" cy="1507595"/>
          </a:xfrm>
          <a:custGeom>
            <a:avLst/>
            <a:gdLst/>
            <a:ahLst/>
            <a:cxnLst/>
            <a:rect l="l" t="t" r="r" b="b"/>
            <a:pathLst>
              <a:path w="1419225" h="1809114">
                <a:moveTo>
                  <a:pt x="1182369" y="0"/>
                </a:moveTo>
                <a:lnTo>
                  <a:pt x="236474" y="0"/>
                </a:lnTo>
                <a:lnTo>
                  <a:pt x="188829" y="4806"/>
                </a:lnTo>
                <a:lnTo>
                  <a:pt x="144446" y="18589"/>
                </a:lnTo>
                <a:lnTo>
                  <a:pt x="104278" y="40397"/>
                </a:lnTo>
                <a:lnTo>
                  <a:pt x="69278" y="69278"/>
                </a:lnTo>
                <a:lnTo>
                  <a:pt x="40397" y="104278"/>
                </a:lnTo>
                <a:lnTo>
                  <a:pt x="18589" y="144446"/>
                </a:lnTo>
                <a:lnTo>
                  <a:pt x="4806" y="188829"/>
                </a:lnTo>
                <a:lnTo>
                  <a:pt x="0" y="236473"/>
                </a:lnTo>
                <a:lnTo>
                  <a:pt x="0" y="1572513"/>
                </a:lnTo>
                <a:lnTo>
                  <a:pt x="4806" y="1620169"/>
                </a:lnTo>
                <a:lnTo>
                  <a:pt x="18589" y="1664557"/>
                </a:lnTo>
                <a:lnTo>
                  <a:pt x="40397" y="1704725"/>
                </a:lnTo>
                <a:lnTo>
                  <a:pt x="69278" y="1739723"/>
                </a:lnTo>
                <a:lnTo>
                  <a:pt x="104278" y="1768600"/>
                </a:lnTo>
                <a:lnTo>
                  <a:pt x="144446" y="1790403"/>
                </a:lnTo>
                <a:lnTo>
                  <a:pt x="188829" y="1804183"/>
                </a:lnTo>
                <a:lnTo>
                  <a:pt x="236474" y="1808988"/>
                </a:lnTo>
                <a:lnTo>
                  <a:pt x="1182369" y="1808988"/>
                </a:lnTo>
                <a:lnTo>
                  <a:pt x="1230014" y="1804183"/>
                </a:lnTo>
                <a:lnTo>
                  <a:pt x="1274397" y="1790403"/>
                </a:lnTo>
                <a:lnTo>
                  <a:pt x="1314565" y="1768600"/>
                </a:lnTo>
                <a:lnTo>
                  <a:pt x="1349565" y="1739723"/>
                </a:lnTo>
                <a:lnTo>
                  <a:pt x="1378446" y="1704725"/>
                </a:lnTo>
                <a:lnTo>
                  <a:pt x="1400254" y="1664557"/>
                </a:lnTo>
                <a:lnTo>
                  <a:pt x="1414037" y="1620169"/>
                </a:lnTo>
                <a:lnTo>
                  <a:pt x="1418843" y="1572513"/>
                </a:lnTo>
                <a:lnTo>
                  <a:pt x="1418843" y="236473"/>
                </a:lnTo>
                <a:lnTo>
                  <a:pt x="1414037" y="188829"/>
                </a:lnTo>
                <a:lnTo>
                  <a:pt x="1400254" y="144446"/>
                </a:lnTo>
                <a:lnTo>
                  <a:pt x="1378446" y="104278"/>
                </a:lnTo>
                <a:lnTo>
                  <a:pt x="1349565" y="69278"/>
                </a:lnTo>
                <a:lnTo>
                  <a:pt x="1314565" y="40397"/>
                </a:lnTo>
                <a:lnTo>
                  <a:pt x="1274397" y="18589"/>
                </a:lnTo>
                <a:lnTo>
                  <a:pt x="1230014" y="4806"/>
                </a:lnTo>
                <a:lnTo>
                  <a:pt x="1182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92543" y="3451226"/>
            <a:ext cx="1310054" cy="1507595"/>
          </a:xfrm>
          <a:custGeom>
            <a:avLst/>
            <a:gdLst/>
            <a:ahLst/>
            <a:cxnLst/>
            <a:rect l="l" t="t" r="r" b="b"/>
            <a:pathLst>
              <a:path w="1419225" h="1809114">
                <a:moveTo>
                  <a:pt x="0" y="236473"/>
                </a:moveTo>
                <a:lnTo>
                  <a:pt x="4806" y="188829"/>
                </a:lnTo>
                <a:lnTo>
                  <a:pt x="18589" y="144446"/>
                </a:lnTo>
                <a:lnTo>
                  <a:pt x="40397" y="104278"/>
                </a:lnTo>
                <a:lnTo>
                  <a:pt x="69278" y="69278"/>
                </a:lnTo>
                <a:lnTo>
                  <a:pt x="104278" y="40397"/>
                </a:lnTo>
                <a:lnTo>
                  <a:pt x="144446" y="18589"/>
                </a:lnTo>
                <a:lnTo>
                  <a:pt x="188829" y="4806"/>
                </a:lnTo>
                <a:lnTo>
                  <a:pt x="236474" y="0"/>
                </a:lnTo>
                <a:lnTo>
                  <a:pt x="1182369" y="0"/>
                </a:lnTo>
                <a:lnTo>
                  <a:pt x="1230014" y="4806"/>
                </a:lnTo>
                <a:lnTo>
                  <a:pt x="1274397" y="18589"/>
                </a:lnTo>
                <a:lnTo>
                  <a:pt x="1314565" y="40397"/>
                </a:lnTo>
                <a:lnTo>
                  <a:pt x="1349565" y="69278"/>
                </a:lnTo>
                <a:lnTo>
                  <a:pt x="1378446" y="104278"/>
                </a:lnTo>
                <a:lnTo>
                  <a:pt x="1400254" y="144446"/>
                </a:lnTo>
                <a:lnTo>
                  <a:pt x="1414037" y="188829"/>
                </a:lnTo>
                <a:lnTo>
                  <a:pt x="1418843" y="236473"/>
                </a:lnTo>
                <a:lnTo>
                  <a:pt x="1418843" y="1572513"/>
                </a:lnTo>
                <a:lnTo>
                  <a:pt x="1414037" y="1620169"/>
                </a:lnTo>
                <a:lnTo>
                  <a:pt x="1400254" y="1664557"/>
                </a:lnTo>
                <a:lnTo>
                  <a:pt x="1378446" y="1704725"/>
                </a:lnTo>
                <a:lnTo>
                  <a:pt x="1349565" y="1739723"/>
                </a:lnTo>
                <a:lnTo>
                  <a:pt x="1314565" y="1768600"/>
                </a:lnTo>
                <a:lnTo>
                  <a:pt x="1274397" y="1790403"/>
                </a:lnTo>
                <a:lnTo>
                  <a:pt x="1230014" y="1804183"/>
                </a:lnTo>
                <a:lnTo>
                  <a:pt x="1182369" y="1808988"/>
                </a:lnTo>
                <a:lnTo>
                  <a:pt x="236474" y="1808988"/>
                </a:lnTo>
                <a:lnTo>
                  <a:pt x="188829" y="1804183"/>
                </a:lnTo>
                <a:lnTo>
                  <a:pt x="144446" y="1790403"/>
                </a:lnTo>
                <a:lnTo>
                  <a:pt x="104278" y="1768600"/>
                </a:lnTo>
                <a:lnTo>
                  <a:pt x="69278" y="1739723"/>
                </a:lnTo>
                <a:lnTo>
                  <a:pt x="40397" y="1704725"/>
                </a:lnTo>
                <a:lnTo>
                  <a:pt x="18589" y="1664557"/>
                </a:lnTo>
                <a:lnTo>
                  <a:pt x="4806" y="1620169"/>
                </a:lnTo>
                <a:lnTo>
                  <a:pt x="0" y="1572513"/>
                </a:lnTo>
                <a:lnTo>
                  <a:pt x="0" y="236473"/>
                </a:lnTo>
                <a:close/>
              </a:path>
            </a:pathLst>
          </a:custGeom>
          <a:ln w="2895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453151" y="3678301"/>
            <a:ext cx="987083" cy="1166348"/>
          </a:xfrm>
          <a:prstGeom prst="rect">
            <a:avLst/>
          </a:prstGeom>
        </p:spPr>
        <p:txBody>
          <a:bodyPr vert="horz" wrap="square" lIns="0" tIns="3940" rIns="0" bIns="0" rtlCol="0">
            <a:spAutoFit/>
          </a:bodyPr>
          <a:lstStyle/>
          <a:p>
            <a:pPr marL="11256" marR="4502" algn="ctr">
              <a:lnSpc>
                <a:spcPct val="105000"/>
              </a:lnSpc>
              <a:spcBef>
                <a:spcPts val="31"/>
              </a:spcBef>
            </a:pPr>
            <a:r>
              <a:rPr sz="800" spc="-9" dirty="0">
                <a:solidFill>
                  <a:srgbClr val="205F9E"/>
                </a:solidFill>
                <a:latin typeface="Calibri Light"/>
                <a:cs typeface="Calibri Light"/>
              </a:rPr>
              <a:t>Proposta </a:t>
            </a:r>
            <a:r>
              <a:rPr sz="800" spc="-4" dirty="0">
                <a:solidFill>
                  <a:srgbClr val="205F9E"/>
                </a:solidFill>
                <a:latin typeface="Calibri Light"/>
                <a:cs typeface="Calibri Light"/>
              </a:rPr>
              <a:t>de </a:t>
            </a:r>
            <a:r>
              <a:rPr sz="800" spc="-9" dirty="0">
                <a:solidFill>
                  <a:srgbClr val="205F9E"/>
                </a:solidFill>
                <a:latin typeface="Calibri Light"/>
                <a:cs typeface="Calibri Light"/>
              </a:rPr>
              <a:t>junção</a:t>
            </a:r>
            <a:r>
              <a:rPr sz="800" spc="-142" dirty="0">
                <a:solidFill>
                  <a:srgbClr val="205F9E"/>
                </a:solidFill>
                <a:latin typeface="Calibri Light"/>
                <a:cs typeface="Calibri Light"/>
              </a:rPr>
              <a:t> </a:t>
            </a:r>
            <a:r>
              <a:rPr sz="800" spc="-9" dirty="0">
                <a:solidFill>
                  <a:srgbClr val="205F9E"/>
                </a:solidFill>
                <a:latin typeface="Calibri Light"/>
                <a:cs typeface="Calibri Light"/>
              </a:rPr>
              <a:t>das 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atuais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CTPOAR (CT de 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Integração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de  Procedimentos, Ações  de Outorga e Ações  Reguladoras) e </a:t>
            </a:r>
            <a:r>
              <a:rPr sz="800" spc="18" dirty="0">
                <a:solidFill>
                  <a:srgbClr val="205F9E"/>
                </a:solidFill>
                <a:latin typeface="Calibri Light"/>
                <a:cs typeface="Calibri Light"/>
              </a:rPr>
              <a:t>CTCOB 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(CT de Cobrança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pelo  </a:t>
            </a:r>
            <a:r>
              <a:rPr sz="800" spc="13" dirty="0">
                <a:solidFill>
                  <a:srgbClr val="205F9E"/>
                </a:solidFill>
                <a:latin typeface="Calibri Light"/>
                <a:cs typeface="Calibri Light"/>
              </a:rPr>
              <a:t>Uso de </a:t>
            </a:r>
            <a:r>
              <a:rPr sz="800" spc="9" dirty="0">
                <a:solidFill>
                  <a:srgbClr val="205F9E"/>
                </a:solidFill>
                <a:latin typeface="Calibri Light"/>
                <a:cs typeface="Calibri Light"/>
              </a:rPr>
              <a:t>Recursos  Hídricos).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3154" y="2597785"/>
            <a:ext cx="0" cy="194733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29281" y="2597785"/>
            <a:ext cx="0" cy="194733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CaixaDeTexto 63"/>
          <p:cNvSpPr txBox="1"/>
          <p:nvPr/>
        </p:nvSpPr>
        <p:spPr>
          <a:xfrm>
            <a:off x="35496" y="265212"/>
            <a:ext cx="902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Câmaras Técnicas do CNRH e suas competências Art.9°</a:t>
            </a:r>
            <a:endParaRPr lang="pt-B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696" y="1047750"/>
            <a:ext cx="4313154" cy="413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3595" y="1659466"/>
            <a:ext cx="478301" cy="273544"/>
          </a:xfrm>
          <a:prstGeom prst="rect">
            <a:avLst/>
          </a:prstGeom>
        </p:spPr>
        <p:txBody>
          <a:bodyPr vert="horz" wrap="square" lIns="0" tIns="11819" rIns="0" bIns="0" rtlCol="0">
            <a:spAutoFit/>
          </a:bodyPr>
          <a:lstStyle/>
          <a:p>
            <a:pPr marL="11256">
              <a:spcBef>
                <a:spcPts val="93"/>
              </a:spcBef>
            </a:pPr>
            <a:r>
              <a:rPr sz="1700" b="1" spc="-4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C</a:t>
            </a:r>
            <a:r>
              <a:rPr sz="1700" b="1" spc="-13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</a:t>
            </a:r>
            <a:r>
              <a:rPr sz="1700" b="1" spc="-22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A</a:t>
            </a:r>
            <a:r>
              <a:rPr sz="1700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2122" y="2363322"/>
            <a:ext cx="499989" cy="273544"/>
          </a:xfrm>
          <a:prstGeom prst="rect">
            <a:avLst/>
          </a:prstGeom>
        </p:spPr>
        <p:txBody>
          <a:bodyPr vert="horz" wrap="square" lIns="0" tIns="11819" rIns="0" bIns="0" rtlCol="0">
            <a:spAutoFit/>
          </a:bodyPr>
          <a:lstStyle/>
          <a:p>
            <a:pPr marL="11256">
              <a:spcBef>
                <a:spcPts val="93"/>
              </a:spcBef>
            </a:pPr>
            <a:r>
              <a:rPr sz="1700" b="1" spc="-4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C</a:t>
            </a:r>
            <a:r>
              <a:rPr sz="1700" b="1" spc="-13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</a:t>
            </a:r>
            <a:r>
              <a:rPr sz="1700" b="1" spc="-18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P</a:t>
            </a:r>
            <a:r>
              <a:rPr sz="1700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3712" y="3700632"/>
            <a:ext cx="922138" cy="273544"/>
          </a:xfrm>
          <a:prstGeom prst="rect">
            <a:avLst/>
          </a:prstGeom>
        </p:spPr>
        <p:txBody>
          <a:bodyPr vert="horz" wrap="square" lIns="0" tIns="11819" rIns="0" bIns="0" rtlCol="0">
            <a:spAutoFit/>
          </a:bodyPr>
          <a:lstStyle/>
          <a:p>
            <a:pPr marL="11256">
              <a:spcBef>
                <a:spcPts val="93"/>
              </a:spcBef>
            </a:pPr>
            <a:r>
              <a:rPr sz="1700" b="1" spc="-4" dirty="0" smtClean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C</a:t>
            </a:r>
            <a:r>
              <a:rPr sz="1700" b="1" spc="-13" dirty="0" smtClean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</a:t>
            </a:r>
            <a:r>
              <a:rPr sz="1700" b="1" spc="4" dirty="0" smtClean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O</a:t>
            </a:r>
            <a:r>
              <a:rPr sz="1700" b="1" dirty="0" smtClean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C</a:t>
            </a:r>
            <a:endParaRPr sz="1700" b="1" dirty="0">
              <a:solidFill>
                <a:schemeClr val="accent1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3385" y="4474804"/>
            <a:ext cx="688731" cy="273544"/>
          </a:xfrm>
          <a:prstGeom prst="rect">
            <a:avLst/>
          </a:prstGeom>
        </p:spPr>
        <p:txBody>
          <a:bodyPr vert="horz" wrap="square" lIns="0" tIns="11819" rIns="0" bIns="0" rtlCol="0">
            <a:spAutoFit/>
          </a:bodyPr>
          <a:lstStyle/>
          <a:p>
            <a:pPr marL="11256">
              <a:spcBef>
                <a:spcPts val="93"/>
              </a:spcBef>
            </a:pPr>
            <a:r>
              <a:rPr sz="1700" b="1" spc="-4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C</a:t>
            </a:r>
            <a:r>
              <a:rPr sz="1700" b="1" spc="-13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TI</a:t>
            </a:r>
            <a:r>
              <a:rPr sz="1700" b="1" spc="-27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G</a:t>
            </a:r>
            <a:r>
              <a:rPr sz="1700" b="1" spc="-22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A</a:t>
            </a:r>
            <a:r>
              <a:rPr sz="1700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56801" y="3685857"/>
            <a:ext cx="597877" cy="273544"/>
          </a:xfrm>
          <a:prstGeom prst="rect">
            <a:avLst/>
          </a:prstGeom>
        </p:spPr>
        <p:txBody>
          <a:bodyPr vert="horz" wrap="square" lIns="0" tIns="11819" rIns="0" bIns="0" rtlCol="0">
            <a:spAutoFit/>
          </a:bodyPr>
          <a:lstStyle/>
          <a:p>
            <a:pPr marL="11256">
              <a:spcBef>
                <a:spcPts val="93"/>
              </a:spcBef>
            </a:pPr>
            <a:r>
              <a:rPr sz="1700" b="1" spc="-4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C</a:t>
            </a:r>
            <a:r>
              <a:rPr sz="1700" b="1" spc="-13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</a:t>
            </a:r>
            <a:r>
              <a:rPr sz="1700" b="1" spc="-18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E</a:t>
            </a:r>
            <a:r>
              <a:rPr sz="1700" b="1" spc="-13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C</a:t>
            </a:r>
            <a:r>
              <a:rPr sz="1700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06271" y="2369397"/>
            <a:ext cx="480060" cy="273544"/>
          </a:xfrm>
          <a:prstGeom prst="rect">
            <a:avLst/>
          </a:prstGeom>
        </p:spPr>
        <p:txBody>
          <a:bodyPr vert="horz" wrap="square" lIns="0" tIns="11819" rIns="0" bIns="0" rtlCol="0">
            <a:spAutoFit/>
          </a:bodyPr>
          <a:lstStyle/>
          <a:p>
            <a:pPr marL="11256">
              <a:spcBef>
                <a:spcPts val="93"/>
              </a:spcBef>
            </a:pPr>
            <a:r>
              <a:rPr sz="1700" b="1" spc="-4" dirty="0">
                <a:solidFill>
                  <a:srgbClr val="205F9E"/>
                </a:solidFill>
                <a:latin typeface="Calibri Light"/>
                <a:cs typeface="Calibri Light"/>
              </a:rPr>
              <a:t>C</a:t>
            </a:r>
            <a:r>
              <a:rPr sz="1700" b="1" spc="-13" dirty="0">
                <a:solidFill>
                  <a:srgbClr val="205F9E"/>
                </a:solidFill>
                <a:latin typeface="Calibri Light"/>
                <a:cs typeface="Calibri Light"/>
              </a:rPr>
              <a:t>T</a:t>
            </a:r>
            <a:r>
              <a:rPr sz="1700" b="1" spc="-22" dirty="0">
                <a:solidFill>
                  <a:srgbClr val="205F9E"/>
                </a:solidFill>
                <a:latin typeface="Calibri Light"/>
                <a:cs typeface="Calibri Light"/>
              </a:rPr>
              <a:t>S</a:t>
            </a:r>
            <a:r>
              <a:rPr sz="1700" b="1" dirty="0">
                <a:solidFill>
                  <a:srgbClr val="205F9E"/>
                </a:solidFill>
                <a:latin typeface="Calibri Light"/>
                <a:cs typeface="Calibri Light"/>
              </a:rPr>
              <a:t>B</a:t>
            </a:r>
            <a:endParaRPr sz="1700" b="1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3562" y="595941"/>
            <a:ext cx="1960300" cy="509894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1256" marR="4502" indent="1126" algn="ctr">
              <a:lnSpc>
                <a:spcPct val="101600"/>
              </a:lnSpc>
              <a:spcBef>
                <a:spcPts val="80"/>
              </a:spcBef>
            </a:pPr>
            <a:r>
              <a:rPr sz="1600" b="1" dirty="0">
                <a:solidFill>
                  <a:srgbClr val="205F9E"/>
                </a:solidFill>
                <a:cs typeface="Calibri Light"/>
              </a:rPr>
              <a:t>Câmara Técnica de  Assuntos Legais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20612" y="1655657"/>
            <a:ext cx="2431948" cy="760055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1256" marR="4502" indent="1126" algn="ctr">
              <a:lnSpc>
                <a:spcPct val="101600"/>
              </a:lnSpc>
              <a:spcBef>
                <a:spcPts val="80"/>
              </a:spcBef>
            </a:pPr>
            <a:r>
              <a:rPr sz="1600" b="1" dirty="0">
                <a:solidFill>
                  <a:srgbClr val="205F9E"/>
                </a:solidFill>
                <a:cs typeface="Calibri Light"/>
              </a:rPr>
              <a:t>Câmara Técnica de  Planejamento e  Articulação  Intersetorial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59665" y="3357496"/>
            <a:ext cx="2303934" cy="760055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1256" marR="4502" indent="1126" algn="ctr">
              <a:lnSpc>
                <a:spcPct val="101600"/>
              </a:lnSpc>
              <a:spcBef>
                <a:spcPts val="80"/>
              </a:spcBef>
            </a:pPr>
            <a:r>
              <a:rPr sz="1600" b="1" dirty="0">
                <a:solidFill>
                  <a:srgbClr val="205F9E"/>
                </a:solidFill>
                <a:cs typeface="Calibri Light"/>
              </a:rPr>
              <a:t>Câmara </a:t>
            </a:r>
            <a:r>
              <a:rPr sz="1600" b="1" spc="-4" dirty="0">
                <a:solidFill>
                  <a:srgbClr val="205F9E"/>
                </a:solidFill>
                <a:cs typeface="Calibri Light"/>
              </a:rPr>
              <a:t>Técnica  </a:t>
            </a:r>
            <a:r>
              <a:rPr sz="1600" b="1" spc="9" dirty="0">
                <a:solidFill>
                  <a:srgbClr val="205F9E"/>
                </a:solidFill>
                <a:cs typeface="Calibri Light"/>
              </a:rPr>
              <a:t>de </a:t>
            </a:r>
            <a:r>
              <a:rPr sz="1600" b="1" spc="4" dirty="0">
                <a:solidFill>
                  <a:srgbClr val="205F9E"/>
                </a:solidFill>
                <a:cs typeface="Calibri"/>
              </a:rPr>
              <a:t>Outorga </a:t>
            </a:r>
            <a:r>
              <a:rPr sz="1600" b="1" spc="9" dirty="0">
                <a:solidFill>
                  <a:srgbClr val="205F9E"/>
                </a:solidFill>
                <a:cs typeface="Calibri"/>
              </a:rPr>
              <a:t>e  </a:t>
            </a:r>
            <a:r>
              <a:rPr sz="1600" b="1" dirty="0">
                <a:solidFill>
                  <a:srgbClr val="205F9E"/>
                </a:solidFill>
                <a:cs typeface="Calibri Light"/>
              </a:rPr>
              <a:t>Cobrança </a:t>
            </a:r>
            <a:r>
              <a:rPr sz="1600" b="1" spc="4" dirty="0">
                <a:solidFill>
                  <a:srgbClr val="205F9E"/>
                </a:solidFill>
                <a:cs typeface="Calibri Light"/>
              </a:rPr>
              <a:t>pelo  uso </a:t>
            </a:r>
            <a:r>
              <a:rPr sz="1600" b="1" spc="9" dirty="0">
                <a:solidFill>
                  <a:srgbClr val="205F9E"/>
                </a:solidFill>
                <a:cs typeface="Calibri Light"/>
              </a:rPr>
              <a:t>de</a:t>
            </a:r>
            <a:r>
              <a:rPr sz="1600" b="1" spc="-115" dirty="0">
                <a:solidFill>
                  <a:srgbClr val="205F9E"/>
                </a:solidFill>
                <a:cs typeface="Calibri Light"/>
              </a:rPr>
              <a:t> </a:t>
            </a:r>
            <a:r>
              <a:rPr sz="1600" b="1" spc="-4" dirty="0">
                <a:solidFill>
                  <a:srgbClr val="205F9E"/>
                </a:solidFill>
                <a:cs typeface="Calibri Light"/>
              </a:rPr>
              <a:t>Recursos  </a:t>
            </a:r>
            <a:r>
              <a:rPr sz="1600" b="1" dirty="0">
                <a:solidFill>
                  <a:srgbClr val="205F9E"/>
                </a:solidFill>
                <a:cs typeface="Calibri Light"/>
              </a:rPr>
              <a:t>Hídricos</a:t>
            </a:r>
            <a:endParaRPr sz="1600" b="1" dirty="0"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1640" y="4850403"/>
            <a:ext cx="2376264" cy="774156"/>
          </a:xfrm>
          <a:prstGeom prst="rect">
            <a:avLst/>
          </a:prstGeom>
        </p:spPr>
        <p:txBody>
          <a:bodyPr vert="horz" wrap="square" lIns="0" tIns="14633" rIns="0" bIns="0" rtlCol="0">
            <a:spAutoFit/>
          </a:bodyPr>
          <a:lstStyle/>
          <a:p>
            <a:pPr marL="11256" marR="4502" indent="2251" algn="ctr">
              <a:lnSpc>
                <a:spcPct val="101499"/>
              </a:lnSpc>
              <a:spcBef>
                <a:spcPts val="80"/>
              </a:spcBef>
            </a:pPr>
            <a:r>
              <a:rPr sz="1600" b="1" dirty="0">
                <a:solidFill>
                  <a:srgbClr val="205F9E"/>
                </a:solidFill>
                <a:latin typeface="+mj-lt"/>
                <a:cs typeface="Calibri Light"/>
              </a:rPr>
              <a:t>Câmara Técnica de</a:t>
            </a:r>
          </a:p>
          <a:p>
            <a:pPr marL="11256" marR="4502" indent="2251" algn="ctr">
              <a:lnSpc>
                <a:spcPct val="101499"/>
              </a:lnSpc>
              <a:spcBef>
                <a:spcPts val="80"/>
              </a:spcBef>
            </a:pPr>
            <a:r>
              <a:rPr lang="pt-BR" sz="1600" b="1" dirty="0" smtClean="0">
                <a:solidFill>
                  <a:srgbClr val="205F9E"/>
                </a:solidFill>
                <a:latin typeface="+mj-lt"/>
                <a:cs typeface="Calibri Light"/>
              </a:rPr>
              <a:t>Integração </a:t>
            </a:r>
            <a:r>
              <a:rPr sz="1600" b="1" dirty="0" smtClean="0">
                <a:solidFill>
                  <a:srgbClr val="205F9E"/>
                </a:solidFill>
                <a:latin typeface="+mj-lt"/>
                <a:cs typeface="Calibri Light"/>
              </a:rPr>
              <a:t>com </a:t>
            </a:r>
            <a:r>
              <a:rPr sz="1600" b="1" dirty="0">
                <a:solidFill>
                  <a:srgbClr val="205F9E"/>
                </a:solidFill>
                <a:latin typeface="+mj-lt"/>
                <a:cs typeface="Calibri Light"/>
              </a:rPr>
              <a:t>a Gestão Ambiental e  Territorial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1776" y="3369082"/>
            <a:ext cx="2117976" cy="759350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1256" marR="4502" indent="2251" algn="ctr">
              <a:lnSpc>
                <a:spcPct val="101499"/>
              </a:lnSpc>
              <a:spcBef>
                <a:spcPts val="80"/>
              </a:spcBef>
            </a:pPr>
            <a:r>
              <a:rPr sz="1600" b="1" dirty="0">
                <a:solidFill>
                  <a:srgbClr val="205F9E"/>
                </a:solidFill>
                <a:latin typeface="+mj-lt"/>
                <a:cs typeface="Calibri Light"/>
              </a:rPr>
              <a:t>Câmara  Técnica </a:t>
            </a:r>
            <a:r>
              <a:rPr sz="1600" b="1" spc="9" dirty="0">
                <a:solidFill>
                  <a:srgbClr val="205F9E"/>
                </a:solidFill>
                <a:latin typeface="+mj-lt"/>
                <a:cs typeface="Calibri Light"/>
              </a:rPr>
              <a:t>de  </a:t>
            </a:r>
            <a:r>
              <a:rPr sz="1600" b="1" spc="-4" dirty="0">
                <a:solidFill>
                  <a:srgbClr val="205F9E"/>
                </a:solidFill>
                <a:latin typeface="+mj-lt"/>
                <a:cs typeface="Calibri Light"/>
              </a:rPr>
              <a:t>Educação,  Informação</a:t>
            </a:r>
            <a:r>
              <a:rPr sz="1600" b="1" spc="-84" dirty="0">
                <a:solidFill>
                  <a:srgbClr val="205F9E"/>
                </a:solidFill>
                <a:latin typeface="+mj-lt"/>
                <a:cs typeface="Calibri Light"/>
              </a:rPr>
              <a:t> </a:t>
            </a:r>
            <a:r>
              <a:rPr sz="1600" b="1" spc="9" dirty="0">
                <a:solidFill>
                  <a:srgbClr val="205F9E"/>
                </a:solidFill>
                <a:latin typeface="+mj-lt"/>
                <a:cs typeface="Calibri Light"/>
              </a:rPr>
              <a:t>e  </a:t>
            </a:r>
            <a:r>
              <a:rPr sz="1600" b="1" spc="-4" dirty="0">
                <a:solidFill>
                  <a:srgbClr val="205F9E"/>
                </a:solidFill>
                <a:latin typeface="+mj-lt"/>
                <a:cs typeface="Calibri Light"/>
              </a:rPr>
              <a:t>Ciência </a:t>
            </a:r>
            <a:r>
              <a:rPr sz="1600" b="1" spc="9" dirty="0">
                <a:solidFill>
                  <a:srgbClr val="205F9E"/>
                </a:solidFill>
                <a:latin typeface="+mj-lt"/>
                <a:cs typeface="Calibri Light"/>
              </a:rPr>
              <a:t>&amp;  </a:t>
            </a:r>
            <a:r>
              <a:rPr sz="1600" b="1" spc="-4" dirty="0">
                <a:solidFill>
                  <a:srgbClr val="205F9E"/>
                </a:solidFill>
                <a:latin typeface="+mj-lt"/>
                <a:cs typeface="Calibri Light"/>
              </a:rPr>
              <a:t>Tecnologia</a:t>
            </a:r>
            <a:endParaRPr sz="1600" b="1" dirty="0">
              <a:latin typeface="+mj-l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787" y="1655658"/>
            <a:ext cx="1953999" cy="760055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1256" marR="4502" indent="1126" algn="ctr">
              <a:lnSpc>
                <a:spcPct val="101600"/>
              </a:lnSpc>
              <a:spcBef>
                <a:spcPts val="80"/>
              </a:spcBef>
            </a:pPr>
            <a:r>
              <a:rPr sz="1600" b="1" dirty="0">
                <a:solidFill>
                  <a:srgbClr val="205F9E"/>
                </a:solidFill>
                <a:cs typeface="Calibri Light"/>
              </a:rPr>
              <a:t>Câmara </a:t>
            </a:r>
            <a:r>
              <a:rPr sz="1600" b="1" spc="-4" dirty="0">
                <a:solidFill>
                  <a:srgbClr val="205F9E"/>
                </a:solidFill>
                <a:cs typeface="Calibri Light"/>
              </a:rPr>
              <a:t>Técnica  </a:t>
            </a:r>
            <a:r>
              <a:rPr sz="1600" b="1" spc="9" dirty="0">
                <a:solidFill>
                  <a:srgbClr val="205F9E"/>
                </a:solidFill>
                <a:cs typeface="Calibri Light"/>
              </a:rPr>
              <a:t>de </a:t>
            </a:r>
            <a:r>
              <a:rPr sz="1600" b="1" spc="-4" dirty="0">
                <a:solidFill>
                  <a:srgbClr val="205F9E"/>
                </a:solidFill>
                <a:cs typeface="Calibri Light"/>
              </a:rPr>
              <a:t>Segurança</a:t>
            </a:r>
            <a:r>
              <a:rPr sz="1600" b="1" spc="-120" dirty="0">
                <a:solidFill>
                  <a:srgbClr val="205F9E"/>
                </a:solidFill>
                <a:cs typeface="Calibri Light"/>
              </a:rPr>
              <a:t> </a:t>
            </a:r>
            <a:r>
              <a:rPr sz="1600" b="1" spc="9" dirty="0">
                <a:solidFill>
                  <a:srgbClr val="205F9E"/>
                </a:solidFill>
                <a:cs typeface="Calibri Light"/>
              </a:rPr>
              <a:t>de  </a:t>
            </a:r>
            <a:r>
              <a:rPr sz="1600" b="1" spc="-4" dirty="0">
                <a:solidFill>
                  <a:srgbClr val="205F9E"/>
                </a:solidFill>
                <a:cs typeface="Calibri Light"/>
              </a:rPr>
              <a:t>Barragens</a:t>
            </a:r>
            <a:endParaRPr sz="1600" b="1" dirty="0"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3857" y="2991868"/>
            <a:ext cx="848185" cy="225673"/>
          </a:xfrm>
          <a:prstGeom prst="rect">
            <a:avLst/>
          </a:prstGeom>
        </p:spPr>
        <p:txBody>
          <a:bodyPr vert="horz" wrap="square" lIns="0" tIns="10130" rIns="0" bIns="0" rtlCol="0">
            <a:spAutoFit/>
          </a:bodyPr>
          <a:lstStyle/>
          <a:p>
            <a:pPr marL="11256">
              <a:spcBef>
                <a:spcPts val="80"/>
              </a:spcBef>
            </a:pPr>
            <a:r>
              <a:rPr sz="1400" b="1" spc="-4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1400" b="1" spc="-13" dirty="0">
                <a:solidFill>
                  <a:srgbClr val="0000FF"/>
                </a:solidFill>
                <a:latin typeface="Calibri"/>
                <a:cs typeface="Calibri"/>
              </a:rPr>
              <a:t>E-CNR</a:t>
            </a:r>
            <a:r>
              <a:rPr sz="1400" b="1" spc="-9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853465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/>
              <a:t>I - Câmara Técnica de Assuntos Legais, à qual compete: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i="1" dirty="0"/>
              <a:t>a) analisar e emitir </a:t>
            </a:r>
            <a:r>
              <a:rPr lang="pt-BR" sz="2200" b="1" i="1" dirty="0"/>
              <a:t>parecer sobre os aspectos legais e constitucionais das matérias encaminhadas pelas demais Câmaras Técnicas e pelo Plenário</a:t>
            </a:r>
            <a:r>
              <a:rPr lang="pt-BR" sz="2200" i="1" dirty="0"/>
              <a:t>;</a:t>
            </a:r>
            <a:endParaRPr lang="pt-BR" sz="2200" dirty="0"/>
          </a:p>
          <a:p>
            <a:pPr algn="just"/>
            <a:r>
              <a:rPr lang="pt-BR" sz="2200" i="1" dirty="0"/>
              <a:t>b) adequar a técnica legislativa das propostas de manifestação do Conselho Nacional de Recursos Hídricos;</a:t>
            </a:r>
            <a:endParaRPr lang="pt-BR" sz="2200" dirty="0"/>
          </a:p>
          <a:p>
            <a:pPr algn="just"/>
            <a:r>
              <a:rPr lang="pt-BR" sz="2200" i="1" dirty="0"/>
              <a:t>c) analisar e emitir pareceres sobre propostas e temas referentes a </a:t>
            </a:r>
            <a:r>
              <a:rPr lang="pt-BR" sz="2200" b="1" i="1" dirty="0"/>
              <a:t>alterações na legislação sobre recursos hídricos e a Política Nacional de Recursos Hídricos</a:t>
            </a:r>
            <a:r>
              <a:rPr lang="pt-BR" sz="2200" i="1" dirty="0"/>
              <a:t>; e</a:t>
            </a:r>
            <a:endParaRPr lang="pt-BR" sz="2200" dirty="0"/>
          </a:p>
          <a:p>
            <a:pPr algn="just"/>
            <a:r>
              <a:rPr lang="pt-BR" sz="2200" i="1" dirty="0"/>
              <a:t>d) zelar para que as propostas apresentadas atendam aos objetivos, aos fundamentos e às diretrizes gerais de ação da Política Nacional de Recursos Hídricos, estabelecidas nos Capítulos I, II e III do Título I da Lei nº 9.433, de 1997;</a:t>
            </a:r>
            <a:endParaRPr lang="pt-BR" sz="2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48" y="5145037"/>
            <a:ext cx="1979712" cy="425131"/>
          </a:xfrm>
          <a:prstGeom prst="rect">
            <a:avLst/>
          </a:prstGeom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35" l="10655" r="100000">
                        <a14:backgroundMark x1="24536" y1="6598" x2="24536" y2="87683"/>
                        <a14:backgroundMark x1="26393" y1="56012" x2="49951" y2="9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1710</Words>
  <Application>Microsoft Office PowerPoint</Application>
  <PresentationFormat>Apresentação na tela (16:10)</PresentationFormat>
  <Paragraphs>195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  33ª REUNIÃO ORDINÁRIA CONSELHO DE RECURSOS HÍDRICOS DO DISTRITO FEDERAL – CRH/DF  </vt:lpstr>
      <vt:lpstr>   CONSELHO DE RECURSOS HÍDRICOS/DF  </vt:lpstr>
      <vt:lpstr>   CONSELHO DE RECURSOS HÍDRICOS/DF  </vt:lpstr>
      <vt:lpstr>   CONSELHO DE RECURSOS HÍDRICOS/DF  </vt:lpstr>
      <vt:lpstr>   CONSELHO DE RECURSOS HÍDRICOS/DF   </vt:lpstr>
      <vt:lpstr>   CONSELHO DE RECURSOS HÍDRICOS/DF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AMANDA DE FREITAS MEIRELES</dc:creator>
  <cp:lastModifiedBy>SEMA</cp:lastModifiedBy>
  <cp:revision>45</cp:revision>
  <cp:lastPrinted>2019-11-05T18:05:33Z</cp:lastPrinted>
  <dcterms:created xsi:type="dcterms:W3CDTF">2019-11-05T12:17:55Z</dcterms:created>
  <dcterms:modified xsi:type="dcterms:W3CDTF">2019-11-06T15:03:11Z</dcterms:modified>
</cp:coreProperties>
</file>