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334" y="3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821-BA49-4784-91DA-ECCECF8958A5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C66-E88A-466E-B1B2-A420919802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0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821-BA49-4784-91DA-ECCECF8958A5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C66-E88A-466E-B1B2-A420919802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6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821-BA49-4784-91DA-ECCECF8958A5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C66-E88A-466E-B1B2-A420919802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3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821-BA49-4784-91DA-ECCECF8958A5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C66-E88A-466E-B1B2-A420919802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94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821-BA49-4784-91DA-ECCECF8958A5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C66-E88A-466E-B1B2-A420919802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6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821-BA49-4784-91DA-ECCECF8958A5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C66-E88A-466E-B1B2-A420919802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2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821-BA49-4784-91DA-ECCECF8958A5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C66-E88A-466E-B1B2-A420919802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3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821-BA49-4784-91DA-ECCECF8958A5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C66-E88A-466E-B1B2-A420919802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85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821-BA49-4784-91DA-ECCECF8958A5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C66-E88A-466E-B1B2-A420919802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3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821-BA49-4784-91DA-ECCECF8958A5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C66-E88A-466E-B1B2-A420919802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821-BA49-4784-91DA-ECCECF8958A5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5C66-E88A-466E-B1B2-A420919802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6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3D821-BA49-4784-91DA-ECCECF8958A5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A5C66-E88A-466E-B1B2-A420919802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8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31640" y="1052736"/>
            <a:ext cx="64807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/>
              <a:t>Atualização sobre a participação do CRH/DF no CNRH</a:t>
            </a:r>
            <a:endParaRPr lang="en-US" sz="6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836123" y="4869160"/>
            <a:ext cx="54717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dirty="0"/>
              <a:t>Jorge </a:t>
            </a:r>
            <a:r>
              <a:rPr lang="pt-BR" sz="2800" b="1" dirty="0" err="1"/>
              <a:t>Enoch</a:t>
            </a:r>
            <a:r>
              <a:rPr lang="pt-BR" sz="2800" b="1" dirty="0"/>
              <a:t> Furquim Werneck Lima</a:t>
            </a:r>
          </a:p>
          <a:p>
            <a:pPr algn="ctr"/>
            <a:r>
              <a:rPr lang="pt-BR" dirty="0"/>
              <a:t>Representante do CRH/DF no CNRH</a:t>
            </a:r>
          </a:p>
          <a:p>
            <a:pPr algn="ctr"/>
            <a:r>
              <a:rPr lang="pt-BR" dirty="0"/>
              <a:t>Out/2018 – Out/2020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05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Relato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15/06/18 – Reunião dos </a:t>
            </a:r>
            <a:r>
              <a:rPr lang="pt-BR" dirty="0" err="1"/>
              <a:t>CRHs</a:t>
            </a:r>
            <a:r>
              <a:rPr lang="pt-BR" dirty="0"/>
              <a:t> Estaduais para definir representação no CNRH</a:t>
            </a:r>
          </a:p>
          <a:p>
            <a:pPr lvl="2"/>
            <a:r>
              <a:rPr lang="pt-BR" dirty="0"/>
              <a:t>Alternância PR/DF – DF/PR</a:t>
            </a:r>
          </a:p>
          <a:p>
            <a:pPr lvl="2"/>
            <a:endParaRPr lang="pt-BR" dirty="0"/>
          </a:p>
          <a:p>
            <a:r>
              <a:rPr lang="pt-BR" dirty="0"/>
              <a:t>16/08/18 – Presidente do CRH/DF (Secretário) envia indicação do representante no CNRH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9836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Relato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09/10/18 – Representante recebe ofício solicitando manifestação de interesse em participar de </a:t>
            </a:r>
            <a:r>
              <a:rPr lang="pt-BR" dirty="0" err="1"/>
              <a:t>CTs</a:t>
            </a:r>
            <a:r>
              <a:rPr lang="pt-BR" dirty="0"/>
              <a:t>/CNRH</a:t>
            </a:r>
          </a:p>
          <a:p>
            <a:pPr lvl="2"/>
            <a:r>
              <a:rPr lang="pt-BR" dirty="0"/>
              <a:t>Mandatos vencendo em 31/01/2019</a:t>
            </a:r>
          </a:p>
          <a:p>
            <a:pPr lvl="3"/>
            <a:r>
              <a:rPr lang="pt-BR" dirty="0"/>
              <a:t>CTAP</a:t>
            </a:r>
          </a:p>
          <a:p>
            <a:pPr lvl="3"/>
            <a:r>
              <a:rPr lang="pt-BR" dirty="0"/>
              <a:t>CTAS</a:t>
            </a:r>
          </a:p>
          <a:p>
            <a:pPr lvl="3"/>
            <a:r>
              <a:rPr lang="pt-BR" dirty="0"/>
              <a:t>CTCT</a:t>
            </a:r>
          </a:p>
          <a:p>
            <a:pPr lvl="3"/>
            <a:r>
              <a:rPr lang="pt-BR" dirty="0"/>
              <a:t>CTGHT</a:t>
            </a:r>
          </a:p>
          <a:p>
            <a:pPr lvl="3"/>
            <a:r>
              <a:rPr lang="pt-BR" dirty="0"/>
              <a:t>CTPOAR</a:t>
            </a:r>
          </a:p>
          <a:p>
            <a:pPr lvl="3"/>
            <a:endParaRPr lang="pt-BR" dirty="0"/>
          </a:p>
          <a:p>
            <a:pPr marL="1371600" lvl="3" indent="0">
              <a:buNone/>
            </a:pPr>
            <a:r>
              <a:rPr lang="pt-BR" dirty="0"/>
              <a:t>Resposta até 29/10/2018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56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Relato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pt-BR" dirty="0"/>
              <a:t>16 e 17/10/18 – 41ª Reunião Extraordinária do CNRH</a:t>
            </a:r>
          </a:p>
          <a:p>
            <a:pPr lvl="1"/>
            <a:r>
              <a:rPr lang="pt-BR" dirty="0"/>
              <a:t>RESOLUÇÕES:</a:t>
            </a:r>
          </a:p>
          <a:p>
            <a:pPr lvl="2"/>
            <a:r>
              <a:rPr lang="pt-BR" dirty="0"/>
              <a:t>Posse dos Conselheiros 2018-2020</a:t>
            </a:r>
          </a:p>
          <a:p>
            <a:pPr lvl="2"/>
            <a:r>
              <a:rPr lang="pt-BR" dirty="0"/>
              <a:t>Atualização de valores da cobrança nas bacias do Paraíba do Sul e PCJ;</a:t>
            </a:r>
          </a:p>
          <a:p>
            <a:pPr lvl="2"/>
            <a:r>
              <a:rPr lang="pt-BR" dirty="0"/>
              <a:t>Aprovação de mecanismo e valores da cobrança na bacia do Rio Doce;</a:t>
            </a:r>
          </a:p>
          <a:p>
            <a:pPr lvl="2"/>
            <a:r>
              <a:rPr lang="pt-BR" b="1" dirty="0"/>
              <a:t>Delegação de competência para a ABHA atuar como Agência de Bacia do CBH-Paranaíba </a:t>
            </a:r>
            <a:r>
              <a:rPr lang="pt-BR" dirty="0"/>
              <a:t>(com prazo para se viabilizar);</a:t>
            </a:r>
          </a:p>
          <a:p>
            <a:pPr lvl="2"/>
            <a:r>
              <a:rPr lang="pt-BR" dirty="0"/>
              <a:t>Composição do Comitê de Ética do CNRH.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806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Relato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r>
              <a:rPr lang="pt-BR" dirty="0"/>
              <a:t>16 e 17/10/18 – 41ª Reunião Extraordinária do CNRH</a:t>
            </a:r>
          </a:p>
          <a:p>
            <a:pPr lvl="1"/>
            <a:r>
              <a:rPr lang="pt-BR" dirty="0"/>
              <a:t>MOÇÕES:</a:t>
            </a:r>
          </a:p>
          <a:p>
            <a:pPr lvl="2"/>
            <a:r>
              <a:rPr lang="pt-BR" dirty="0"/>
              <a:t>Recomenda a não aprovação do substitutivo ao PL 86/2015, que altera a Lei 9433/97, para incluir Revitalização de Bacias como mais um instrumento de gestão de recursos hídricos;</a:t>
            </a:r>
          </a:p>
          <a:p>
            <a:pPr lvl="2"/>
            <a:r>
              <a:rPr lang="pt-BR" dirty="0"/>
              <a:t>Recomenda a não aprovação da MP 844 – novo marco legal do saneamento básico (</a:t>
            </a:r>
            <a:r>
              <a:rPr lang="pt-BR" b="1" dirty="0"/>
              <a:t>Pedido de vistas</a:t>
            </a:r>
            <a:r>
              <a:rPr lang="pt-BR" dirty="0"/>
              <a:t>);</a:t>
            </a:r>
          </a:p>
          <a:p>
            <a:pPr lvl="2"/>
            <a:r>
              <a:rPr lang="pt-BR" dirty="0"/>
              <a:t>Recomenda regularização de repasses da cobrança em Minas Gerais;</a:t>
            </a:r>
          </a:p>
          <a:p>
            <a:pPr lvl="2"/>
            <a:r>
              <a:rPr lang="pt-BR" dirty="0"/>
              <a:t>Recomenda a implantação da cobrança no Espirito Santo, conforme aprovado pelo Conselho Estadual de RH.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440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Relato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97152"/>
          </a:xfrm>
        </p:spPr>
        <p:txBody>
          <a:bodyPr>
            <a:normAutofit/>
          </a:bodyPr>
          <a:lstStyle/>
          <a:p>
            <a:r>
              <a:rPr lang="pt-BR" dirty="0"/>
              <a:t>26/10/18 – Após articulação com a SEMA/DF, o representante do DF se manifestou, por meio de ofício, em relação ao interesse do CRH/DF em participar de 4 dos 5 </a:t>
            </a:r>
            <a:r>
              <a:rPr lang="pt-BR" dirty="0" err="1"/>
              <a:t>CTs</a:t>
            </a:r>
            <a:r>
              <a:rPr lang="pt-BR" dirty="0"/>
              <a:t> do CNRH em processo de renovação de membros.</a:t>
            </a:r>
          </a:p>
          <a:p>
            <a:pPr lvl="3"/>
            <a:r>
              <a:rPr lang="pt-BR" dirty="0"/>
              <a:t>CTAP</a:t>
            </a:r>
          </a:p>
          <a:p>
            <a:pPr lvl="3"/>
            <a:r>
              <a:rPr lang="pt-BR" dirty="0"/>
              <a:t>CTAS</a:t>
            </a:r>
          </a:p>
          <a:p>
            <a:pPr lvl="3"/>
            <a:r>
              <a:rPr lang="pt-BR" dirty="0"/>
              <a:t>CTCT</a:t>
            </a:r>
          </a:p>
          <a:p>
            <a:pPr lvl="3"/>
            <a:r>
              <a:rPr lang="pt-BR" strike="sngStrike" dirty="0"/>
              <a:t>CTGHT</a:t>
            </a:r>
          </a:p>
          <a:p>
            <a:pPr lvl="3"/>
            <a:r>
              <a:rPr lang="pt-BR" dirty="0"/>
              <a:t>CTPOAR</a:t>
            </a:r>
          </a:p>
          <a:p>
            <a:endParaRPr lang="pt-BR" dirty="0"/>
          </a:p>
          <a:p>
            <a:endParaRPr lang="en-US" dirty="0"/>
          </a:p>
        </p:txBody>
      </p:sp>
      <p:sp>
        <p:nvSpPr>
          <p:cNvPr id="4" name="CaixaDeTexto 3"/>
          <p:cNvSpPr txBox="1"/>
          <p:nvPr/>
        </p:nvSpPr>
        <p:spPr>
          <a:xfrm>
            <a:off x="755576" y="5877272"/>
            <a:ext cx="7920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Na eminência de mudança no Governo, naquele momento, decidiu-se pela indicação de pessoas com situação estável – sujeito a ajustes posteriores – Tínhamos que fortalecer o pleito e garantir as vagas (muda a cada 2 anos).</a:t>
            </a:r>
            <a:endParaRPr lang="en-US" dirty="0"/>
          </a:p>
        </p:txBody>
      </p:sp>
      <p:sp>
        <p:nvSpPr>
          <p:cNvPr id="5" name="CaixaDeTexto 4"/>
          <p:cNvSpPr txBox="1"/>
          <p:nvPr/>
        </p:nvSpPr>
        <p:spPr>
          <a:xfrm>
            <a:off x="5292080" y="4649801"/>
            <a:ext cx="2998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Assunto a ser avaliado na CTIL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47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Relato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pt-BR" dirty="0"/>
              <a:t>18/12/18 – 40ª Reunião Ordinária do CNRH</a:t>
            </a:r>
          </a:p>
          <a:p>
            <a:pPr lvl="1"/>
            <a:r>
              <a:rPr lang="pt-BR" dirty="0"/>
              <a:t>RESOLUÇÃO:</a:t>
            </a:r>
          </a:p>
          <a:p>
            <a:pPr lvl="2"/>
            <a:r>
              <a:rPr lang="pt-BR" dirty="0"/>
              <a:t>Estabelece nova composição das </a:t>
            </a:r>
            <a:r>
              <a:rPr lang="pt-BR" dirty="0" err="1"/>
              <a:t>CTs</a:t>
            </a:r>
            <a:r>
              <a:rPr lang="pt-BR" dirty="0"/>
              <a:t> em processo de renovação;</a:t>
            </a:r>
          </a:p>
          <a:p>
            <a:pPr lvl="3"/>
            <a:r>
              <a:rPr lang="pt-BR" b="1" dirty="0"/>
              <a:t>CTAP (DF/PR)  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(tinha Caesb como CRH/DF)</a:t>
            </a:r>
          </a:p>
          <a:p>
            <a:pPr lvl="3"/>
            <a:r>
              <a:rPr lang="pt-BR" dirty="0"/>
              <a:t>CTAS (3ª Suplência Progressiva)    </a:t>
            </a:r>
          </a:p>
          <a:p>
            <a:pPr lvl="3"/>
            <a:r>
              <a:rPr lang="pt-BR" b="1" dirty="0"/>
              <a:t>CTCT (DF/PR) 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(tinha Caesb como prestador)</a:t>
            </a:r>
          </a:p>
          <a:p>
            <a:pPr lvl="3"/>
            <a:r>
              <a:rPr lang="pt-BR" b="1" dirty="0"/>
              <a:t>CTPOAR (DF/PR)  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(manteve participação do CRH/DF)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072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Relato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12168"/>
            <a:ext cx="8229600" cy="4997152"/>
          </a:xfrm>
        </p:spPr>
        <p:txBody>
          <a:bodyPr>
            <a:normAutofit/>
          </a:bodyPr>
          <a:lstStyle/>
          <a:p>
            <a:r>
              <a:rPr lang="pt-BR" dirty="0"/>
              <a:t>Situação Atual do DF nas </a:t>
            </a:r>
            <a:r>
              <a:rPr lang="pt-BR" dirty="0" err="1"/>
              <a:t>CTs</a:t>
            </a:r>
            <a:endParaRPr lang="en-US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664997"/>
              </p:ext>
            </p:extLst>
          </p:nvPr>
        </p:nvGraphicFramePr>
        <p:xfrm>
          <a:off x="971600" y="2032848"/>
          <a:ext cx="7704855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Até</a:t>
                      </a:r>
                      <a:r>
                        <a:rPr lang="pt-BR" baseline="0" dirty="0"/>
                        <a:t> agora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Novo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CTIL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Andréa</a:t>
                      </a:r>
                      <a:r>
                        <a:rPr lang="pt-BR" baseline="0" dirty="0"/>
                        <a:t> / Edna (CRH)  e </a:t>
                      </a:r>
                    </a:p>
                    <a:p>
                      <a:r>
                        <a:rPr lang="pt-BR" baseline="0" dirty="0"/>
                        <a:t>Raquel </a:t>
                      </a:r>
                      <a:r>
                        <a:rPr lang="pt-BR" baseline="0" dirty="0" err="1"/>
                        <a:t>Brostel</a:t>
                      </a:r>
                      <a:r>
                        <a:rPr lang="pt-BR" baseline="0" dirty="0"/>
                        <a:t> (Prestadores)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CTPNRH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CTAP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Flávio Gonçalves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Alba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CTPOAR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/>
                        <a:t>M.Silvia</a:t>
                      </a:r>
                      <a:r>
                        <a:rPr lang="pt-BR" dirty="0"/>
                        <a:t> / Rafael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Hudson / Gustavo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CTAS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3º</a:t>
                      </a:r>
                      <a:r>
                        <a:rPr lang="pt-BR" baseline="0" dirty="0"/>
                        <a:t> Suplência Progressiva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CTGRHT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CTCT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Ricardo </a:t>
                      </a:r>
                      <a:r>
                        <a:rPr lang="pt-BR" dirty="0" err="1"/>
                        <a:t>Minoti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CTCOB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/>
                        <a:t>Eloneide</a:t>
                      </a:r>
                      <a:r>
                        <a:rPr lang="pt-BR" dirty="0"/>
                        <a:t> (prestador)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Regina </a:t>
                      </a:r>
                      <a:r>
                        <a:rPr lang="pt-BR" dirty="0" err="1"/>
                        <a:t>Fitipaldi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CTCOST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901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472</Words>
  <Application>Microsoft Office PowerPoint</Application>
  <PresentationFormat>Apresentação na tela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do Office</vt:lpstr>
      <vt:lpstr>Apresentação do PowerPoint</vt:lpstr>
      <vt:lpstr>Relato</vt:lpstr>
      <vt:lpstr>Relato</vt:lpstr>
      <vt:lpstr>Relato</vt:lpstr>
      <vt:lpstr>Relato</vt:lpstr>
      <vt:lpstr>Relato</vt:lpstr>
      <vt:lpstr>Relato</vt:lpstr>
      <vt:lpstr>Relato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Jorge Werneck</dc:creator>
  <cp:lastModifiedBy>Vanessa Pádua de Mendonça</cp:lastModifiedBy>
  <cp:revision>9</cp:revision>
  <cp:lastPrinted>2019-08-07T11:45:47Z</cp:lastPrinted>
  <dcterms:created xsi:type="dcterms:W3CDTF">2019-08-07T10:24:49Z</dcterms:created>
  <dcterms:modified xsi:type="dcterms:W3CDTF">2019-08-07T14:50:24Z</dcterms:modified>
</cp:coreProperties>
</file>