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1" r:id="rId4"/>
    <p:sldId id="257" r:id="rId5"/>
    <p:sldId id="260" r:id="rId6"/>
    <p:sldId id="262" r:id="rId7"/>
    <p:sldId id="263" r:id="rId8"/>
    <p:sldId id="273" r:id="rId9"/>
    <p:sldId id="264" r:id="rId10"/>
    <p:sldId id="265" r:id="rId11"/>
    <p:sldId id="266" r:id="rId12"/>
    <p:sldId id="271" r:id="rId13"/>
    <p:sldId id="272" r:id="rId14"/>
    <p:sldId id="268" r:id="rId15"/>
    <p:sldId id="274" r:id="rId16"/>
    <p:sldId id="269" r:id="rId17"/>
    <p:sldId id="270" r:id="rId18"/>
    <p:sldId id="267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-108" y="-1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a.df.gov.br/wp-conteudo/uploads/2017/09/Frente-do-Mapa-Hidrogr%C3%A1fico.pdf" TargetMode="External"/><Relationship Id="rId2" Type="http://schemas.openxmlformats.org/officeDocument/2006/relationships/hyperlink" Target="https://www.geoportal.seduh.df.gov.br/map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cgis.sema.df.gov.br/portal/apps/sites/#/zee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E9F1E5-76F8-4C05-8295-DA756DBAF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480" y="1376985"/>
            <a:ext cx="10841038" cy="1671015"/>
          </a:xfrm>
        </p:spPr>
        <p:txBody>
          <a:bodyPr>
            <a:normAutofit/>
          </a:bodyPr>
          <a:lstStyle/>
          <a:p>
            <a:r>
              <a:rPr lang="pt-BR" b="1" dirty="0"/>
              <a:t>Relato das Atividades da CTPA </a:t>
            </a:r>
            <a:br>
              <a:rPr lang="pt-BR" b="1" dirty="0"/>
            </a:br>
            <a:r>
              <a:rPr lang="pt-BR" b="1" dirty="0" err="1"/>
              <a:t>Crh-df</a:t>
            </a:r>
            <a:endParaRPr lang="pt-BR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0695F91-4CAC-454C-92BD-8BF5595F6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725" y="4050231"/>
            <a:ext cx="9674549" cy="150698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pt-BR" sz="2100" b="1" cap="none" dirty="0">
                <a:solidFill>
                  <a:schemeClr val="tx1"/>
                </a:solidFill>
              </a:rPr>
              <a:t>Raquel Brostel</a:t>
            </a:r>
          </a:p>
          <a:p>
            <a:pPr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Presidente da CTPA </a:t>
            </a:r>
          </a:p>
          <a:p>
            <a:pPr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Eng. Civil - ABES/DF</a:t>
            </a:r>
          </a:p>
          <a:p>
            <a:pPr>
              <a:spcBef>
                <a:spcPts val="0"/>
              </a:spcBef>
            </a:pPr>
            <a:endParaRPr lang="pt-BR" sz="2000" cap="none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pt-BR" sz="2000" cap="none" dirty="0">
                <a:solidFill>
                  <a:schemeClr val="tx1"/>
                </a:solidFill>
              </a:rPr>
              <a:t>07/Agosto/2019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02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7D642C02-27CA-47BC-8110-5C6D26F382B3}"/>
              </a:ext>
            </a:extLst>
          </p:cNvPr>
          <p:cNvSpPr/>
          <p:nvPr/>
        </p:nvSpPr>
        <p:spPr>
          <a:xfrm>
            <a:off x="913774" y="1726902"/>
            <a:ext cx="10916276" cy="3620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Encaminhamento proposto pela CTPA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Aceite pelo CRH da proposta de alocação de recursos feita pela ADASA, tendo em vista: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 impossibilidade de aplicação dos recursos nas prioridades estabelecidas pela Resolução CRH-DF Nº 03/2016.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 necessidade de melhorias na rede de monitoramento, sendo compatível com o Progestão.</a:t>
            </a:r>
          </a:p>
        </p:txBody>
      </p:sp>
    </p:spTree>
    <p:extLst>
      <p:ext uri="{BB962C8B-B14F-4D97-AF65-F5344CB8AC3E}">
        <p14:creationId xmlns:p14="http://schemas.microsoft.com/office/powerpoint/2010/main" val="1834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644872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AC43317B-B302-476A-A679-9746FBCFD4A9}"/>
              </a:ext>
            </a:extLst>
          </p:cNvPr>
          <p:cNvSpPr/>
          <p:nvPr/>
        </p:nvSpPr>
        <p:spPr>
          <a:xfrm>
            <a:off x="73981" y="2272685"/>
            <a:ext cx="12118019" cy="2334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03/2018</a:t>
            </a:r>
          </a:p>
          <a:p>
            <a:r>
              <a:rPr lang="pt-BR" dirty="0"/>
              <a:t>Art. 1º Para </a:t>
            </a:r>
            <a:r>
              <a:rPr lang="pt-BR" u="sng" dirty="0"/>
              <a:t>implementação do enquadramento as seguintes atividades</a:t>
            </a:r>
            <a:r>
              <a:rPr lang="pt-BR" dirty="0"/>
              <a:t>, constantes no artigo 4º da Resolução CRH-DF nº 02/2014, terão os prazos prorrogados conforme abaixo: </a:t>
            </a:r>
          </a:p>
          <a:p>
            <a:r>
              <a:rPr lang="pt-BR" dirty="0"/>
              <a:t>	(Inc. I a IV)</a:t>
            </a:r>
          </a:p>
          <a:p>
            <a:endParaRPr lang="pt-BR" dirty="0"/>
          </a:p>
          <a:p>
            <a:r>
              <a:rPr lang="pt-BR" dirty="0"/>
              <a:t>Art. 2º </a:t>
            </a:r>
            <a:r>
              <a:rPr lang="pt-BR" u="sng" dirty="0"/>
              <a:t>Determinar à Câmara Técnica Permanente de Assessoramento-CTPA, do CRH-DF, que acompanhe a implementação desta Resolução e informe semestralmente ao CRH-DF.</a:t>
            </a:r>
          </a:p>
        </p:txBody>
      </p:sp>
    </p:spTree>
    <p:extLst>
      <p:ext uri="{BB962C8B-B14F-4D97-AF65-F5344CB8AC3E}">
        <p14:creationId xmlns:p14="http://schemas.microsoft.com/office/powerpoint/2010/main" val="252999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387697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AC43317B-B302-476A-A679-9746FBCFD4A9}"/>
              </a:ext>
            </a:extLst>
          </p:cNvPr>
          <p:cNvSpPr/>
          <p:nvPr/>
        </p:nvSpPr>
        <p:spPr>
          <a:xfrm>
            <a:off x="36990" y="1117068"/>
            <a:ext cx="12118019" cy="199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03/2018</a:t>
            </a:r>
          </a:p>
          <a:p>
            <a:r>
              <a:rPr lang="pt-BR" dirty="0"/>
              <a:t>Art. 1º </a:t>
            </a:r>
          </a:p>
          <a:p>
            <a:r>
              <a:rPr lang="pt-BR" dirty="0"/>
              <a:t>I - Adoção, por todas as instituições do Governo do Distrito Federal - GDF, da </a:t>
            </a:r>
            <a:r>
              <a:rPr lang="pt-BR" u="sng" dirty="0"/>
              <a:t>base hidrográfica comum, em processo de contínuo aprimoramento e atualização coordenado pela SEMA, incluindo a definição dos padrões dos dados hidrográficos e a organização e publicação do catálogo de metadados no Sistema Distrital de Informações Ambientais - SISDIA, até dezembro de 2019;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3C4BEC3-179E-4875-AD0C-129D2B620E97}"/>
              </a:ext>
            </a:extLst>
          </p:cNvPr>
          <p:cNvSpPr/>
          <p:nvPr/>
        </p:nvSpPr>
        <p:spPr>
          <a:xfrm>
            <a:off x="563961" y="3566491"/>
            <a:ext cx="114759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Base Hidrográfica aprovada pelo CRH-DF está disponível nos sites: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GeoPortal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; Site SEMA; Site ZEE; GDF.NET</a:t>
            </a:r>
            <a:endParaRPr lang="pt-BR" altLang="pt-BR" sz="2000" dirty="0"/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https://www.geoportal.seduh.df.gov.br/mapa/#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geoportal</a:t>
            </a: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SEDUH)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http://www.sema.df.gov.br/wp-conteudo/uploads/2017/09/Frente-do-Mapa-Hidrogr%C3%A1fico.pdf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(SEMA)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https://arcgis.sema.df.gov.br/portal/apps/sites/#/zeedf</a:t>
            </a:r>
            <a:r>
              <a:rPr lang="pt-BR" alt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alt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geoserviços</a:t>
            </a:r>
            <a:r>
              <a:rPr lang="pt-BR" alt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download SEMA)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GDF NET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(cadastro e acesso 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db-link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geoserviço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37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387697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63C4BEC3-179E-4875-AD0C-129D2B620E97}"/>
              </a:ext>
            </a:extLst>
          </p:cNvPr>
          <p:cNvSpPr/>
          <p:nvPr/>
        </p:nvSpPr>
        <p:spPr>
          <a:xfrm>
            <a:off x="768147" y="1322772"/>
            <a:ext cx="1067516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Aprimoramento da Base Hidrográfica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inclui: compatibilização vetorial entre os geradores de informação, aplicação de atributos (enquadramento, monitoramento, qualidade, quantidade), padronização, dentre outros.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é da SEMA.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Contratada a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empresa CODEX Remote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(recurso do GEF City Inova) para elaborar o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diagnóstico da cartografia e da base hidrográfica do DF e apresentação da versão V1 da base consolidada,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 versionamentos e inteligência de comunicação entre banco de dados das instituições.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Previsão de entrega: Novembro/19.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SEMA está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formalizando Acordos de Cooperação Técnica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entre as instituições geradoras de dados. Será necessário a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reativação do antigo GT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para continuidade dos trabalhos.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195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387697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AC43317B-B302-476A-A679-9746FBCFD4A9}"/>
              </a:ext>
            </a:extLst>
          </p:cNvPr>
          <p:cNvSpPr/>
          <p:nvPr/>
        </p:nvSpPr>
        <p:spPr>
          <a:xfrm>
            <a:off x="36990" y="1109708"/>
            <a:ext cx="12118019" cy="1438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03/2018</a:t>
            </a:r>
          </a:p>
          <a:p>
            <a:r>
              <a:rPr lang="pt-BR" dirty="0"/>
              <a:t>Art. 1º </a:t>
            </a:r>
          </a:p>
          <a:p>
            <a:r>
              <a:rPr lang="pt-BR" dirty="0"/>
              <a:t>II - </a:t>
            </a:r>
            <a:r>
              <a:rPr lang="pt-BR" u="sng" dirty="0"/>
              <a:t>Consolidação do Sistema de Monitoramento das Chuvas, da Qualidade e da Quantidade das Águas do Distrito Federal</a:t>
            </a:r>
            <a:r>
              <a:rPr lang="pt-BR" dirty="0"/>
              <a:t>, por meio da articulação e integração dos sistemas existentes no Distrito Federal com suporte do SISDIA, até dezembro de 2019;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CBBC3972-BE68-40C8-9E92-00DDADC66B9B}"/>
              </a:ext>
            </a:extLst>
          </p:cNvPr>
          <p:cNvSpPr/>
          <p:nvPr/>
        </p:nvSpPr>
        <p:spPr>
          <a:xfrm>
            <a:off x="416195" y="2663954"/>
            <a:ext cx="1154202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2016, o GT de Monitoramento apresentou o Diagnóstico do Sistema de Monitoramento e sugeriu a criação de um GT para elaboração de um Plano para a consolidação deste Sistema. O CRH aprovou a criação de uma CT do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Sistema de Informações de Recursos Hídricos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sob coordenação da ADASA.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ADASA deu início ao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SIRH - Sistema de Informações sobre Recursos Hídricos do DF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mas ainda não há uma integração efetiva com outras instituições, nem definições como padronizações, comunicação entre BD, indicadores de RH. Link: </a:t>
            </a:r>
            <a:r>
              <a:rPr lang="pt-BR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http://gis.adasa.df.gov.br/portal/home/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Na 5ª reunião da CTPA-2019, a ADASA concordou com a proposta de discussão do SIRH.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SIRH deverá considerar a articulação com os demais sistemas e com o SISDIA.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12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387697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AC43317B-B302-476A-A679-9746FBCFD4A9}"/>
              </a:ext>
            </a:extLst>
          </p:cNvPr>
          <p:cNvSpPr/>
          <p:nvPr/>
        </p:nvSpPr>
        <p:spPr>
          <a:xfrm>
            <a:off x="36990" y="1109708"/>
            <a:ext cx="12118019" cy="1438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03/2018</a:t>
            </a:r>
          </a:p>
          <a:p>
            <a:r>
              <a:rPr lang="pt-BR" dirty="0"/>
              <a:t>Art. 1º </a:t>
            </a:r>
          </a:p>
          <a:p>
            <a:r>
              <a:rPr lang="pt-BR" dirty="0"/>
              <a:t>II - </a:t>
            </a:r>
            <a:r>
              <a:rPr lang="pt-BR" u="sng" dirty="0"/>
              <a:t>Consolidação do Sistema de Monitoramento das Chuvas, da Qualidade e da Quantidade das Águas do Distrito Federal</a:t>
            </a:r>
            <a:r>
              <a:rPr lang="pt-BR" dirty="0"/>
              <a:t>, por meio da articulação e integração dos sistemas existentes no Distrito Federal com suporte do SISDIA, até dezembro de 2019;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CBBC3972-BE68-40C8-9E92-00DDADC66B9B}"/>
              </a:ext>
            </a:extLst>
          </p:cNvPr>
          <p:cNvSpPr/>
          <p:nvPr/>
        </p:nvSpPr>
        <p:spPr>
          <a:xfrm>
            <a:off x="653461" y="2725060"/>
            <a:ext cx="1088507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CTPA propõe: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Substituição da CT sobre o Sistema de Informações de RH por um GT, no âmbito da CTPA.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O GT irá propor os objetivos e produtos esperados, para submeter ao CRH.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caso de aceite: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que os membros do CRH interessados em participar do GT se manifestem.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97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387697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AC43317B-B302-476A-A679-9746FBCFD4A9}"/>
              </a:ext>
            </a:extLst>
          </p:cNvPr>
          <p:cNvSpPr/>
          <p:nvPr/>
        </p:nvSpPr>
        <p:spPr>
          <a:xfrm>
            <a:off x="0" y="1251752"/>
            <a:ext cx="12118019" cy="1722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03/2018</a:t>
            </a:r>
          </a:p>
          <a:p>
            <a:r>
              <a:rPr lang="pt-BR" dirty="0"/>
              <a:t>Art. 1º </a:t>
            </a:r>
          </a:p>
          <a:p>
            <a:r>
              <a:rPr lang="pt-BR" dirty="0"/>
              <a:t>III - </a:t>
            </a:r>
            <a:r>
              <a:rPr lang="pt-BR" u="sng" dirty="0"/>
              <a:t>Publicação de relatório analítico anual consolidado pela ADASA dos resultados do Sistema de Monitoramento das Chuvas, da Qualidade e da Quantidade das Águas do Distrito Federal, </a:t>
            </a:r>
            <a:r>
              <a:rPr lang="pt-BR" dirty="0"/>
              <a:t>a partir do exercício de 2018, até o final do primeiro trimestre do ano subsequente, a ser apreciado pelos Comitês de Bacia Hidrográfica Distritais e, posteriormente, submetido ao CRH-DF;</a:t>
            </a:r>
            <a:endParaRPr lang="pt-BR" u="sng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2114E4A0-1163-4B0E-99C7-7C6739971D44}"/>
              </a:ext>
            </a:extLst>
          </p:cNvPr>
          <p:cNvSpPr/>
          <p:nvPr/>
        </p:nvSpPr>
        <p:spPr>
          <a:xfrm>
            <a:off x="608350" y="3241003"/>
            <a:ext cx="1052424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Foi elaborado o Relatório Anual relativo a 2018 pela ADASA. Link: </a:t>
            </a:r>
            <a:r>
              <a:rPr lang="pt-BR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http://www.adasa.df.gov.br/informacoes/relatorio-de-atividades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apresentação do Relatório aos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CBHs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está prevista como pauta nas próximas reuniões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Será encaminhado posteriormente ao CRH-DF, após manifestação dos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CBHs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607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47" y="387697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3. ACOMPANHAMENTO DO ENQUADRAMENTO </a:t>
            </a:r>
            <a:b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Nº02/2014, com as alterações da </a:t>
            </a:r>
            <a:r>
              <a:rPr lang="pt-BR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Nº03/2018)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AC43317B-B302-476A-A679-9746FBCFD4A9}"/>
              </a:ext>
            </a:extLst>
          </p:cNvPr>
          <p:cNvSpPr/>
          <p:nvPr/>
        </p:nvSpPr>
        <p:spPr>
          <a:xfrm>
            <a:off x="0" y="1251751"/>
            <a:ext cx="12118019" cy="1802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03/2018</a:t>
            </a:r>
          </a:p>
          <a:p>
            <a:r>
              <a:rPr lang="pt-BR" dirty="0"/>
              <a:t>Art. 1º</a:t>
            </a:r>
          </a:p>
          <a:p>
            <a:r>
              <a:rPr lang="pt-BR" dirty="0"/>
              <a:t>IV - </a:t>
            </a:r>
            <a:r>
              <a:rPr lang="pt-BR" u="sng" dirty="0"/>
              <a:t>Elaboração e aprovação dos Planos de Recursos Hídricos das Bacias do Distrito Federal</a:t>
            </a:r>
            <a:r>
              <a:rPr lang="pt-BR" dirty="0"/>
              <a:t>, bem como dos respectivos Programas de Efetivação do Enquadramento, até dezembro de 2020 para a Bacia Hidrográfica dos afluentes do Rio Paranaíba no Distrito Federal e, </a:t>
            </a:r>
            <a:r>
              <a:rPr lang="pt-BR" u="sng" dirty="0"/>
              <a:t>até dezembro de 2022, para as demais bacias.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C6D7B35-37E8-4CCE-B65D-5FDE475EA9A5}"/>
              </a:ext>
            </a:extLst>
          </p:cNvPr>
          <p:cNvSpPr/>
          <p:nvPr/>
        </p:nvSpPr>
        <p:spPr>
          <a:xfrm>
            <a:off x="1273320" y="3300204"/>
            <a:ext cx="964535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Plano de Recursos Hídricos das BH dos afluentes do rio Paranaíba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 DF: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Contratada: ENGEPLUS ENGENHARIA E CONSULTORIA LTDA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Períodos de Vigência: 27/07/2018 a 26/11/2019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Valores atualizado do Contrato: 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R$ 1.555.955,86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Planos de Recursos Hídricos das BH do Maranhão e do Preto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licitar em 2019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79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25" y="563154"/>
            <a:ext cx="10364451" cy="8640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4. ASSUNTOS GERAIS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86516" y="1526623"/>
            <a:ext cx="10175060" cy="436602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Desligamento da FAPE-DF da CTPA devido às ausências</a:t>
            </a:r>
          </a:p>
          <a:p>
            <a:pPr marL="457200" indent="-457200">
              <a:buFont typeface="+mj-lt"/>
              <a:buAutoNum type="arabicPeriod"/>
            </a:pP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Disponibilizar 1 vaga para os Comitês de Bacia na CTPA</a:t>
            </a:r>
          </a:p>
          <a:p>
            <a:pPr marL="457200" indent="-457200">
              <a:buFont typeface="+mj-lt"/>
              <a:buAutoNum type="arabicPeriod"/>
            </a:pP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Relatório sobre Estudo Preliminar sobre Normas Gerais de Outorga (</a:t>
            </a:r>
            <a:r>
              <a:rPr lang="pt-BR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 CRH-DF Nº02/2017) será encaminhado este mês à CTPA</a:t>
            </a:r>
          </a:p>
          <a:p>
            <a:pPr marL="457200" indent="-457200">
              <a:buFont typeface="+mj-lt"/>
              <a:buAutoNum type="arabicPeriod"/>
            </a:pP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Estudo sobre cobrança pelo uso dos RH no DF: conclusão prevista para novembro/2019</a:t>
            </a:r>
          </a:p>
        </p:txBody>
      </p:sp>
    </p:spTree>
    <p:extLst>
      <p:ext uri="{BB962C8B-B14F-4D97-AF65-F5344CB8AC3E}">
        <p14:creationId xmlns:p14="http://schemas.microsoft.com/office/powerpoint/2010/main" val="3324812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25" y="563154"/>
            <a:ext cx="10364451" cy="86405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b="1" cap="none" dirty="0">
                <a:latin typeface="Arial" panose="020B0604020202020204" pitchFamily="34" charset="0"/>
                <a:cs typeface="Arial" panose="020B0604020202020204" pitchFamily="34" charset="0"/>
              </a:rPr>
              <a:t>4. ASSUNTOS GERAIS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91256" y="1764378"/>
            <a:ext cx="10195869" cy="41887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5. Necessidade de fortalecimento da área de RH no IBRAM: não tem participado da CTPA, dos Comitês do DF e do Paranaíba</a:t>
            </a:r>
          </a:p>
          <a:p>
            <a:pPr marL="0" indent="0">
              <a:buNone/>
            </a:pP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6. Sugere-se que o CRH inicie o processo para a criação do Fundo de Recursos Hídricos</a:t>
            </a:r>
          </a:p>
          <a:p>
            <a:pPr marL="0" indent="0">
              <a:buNone/>
            </a:pPr>
            <a:endParaRPr lang="pt-BR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7. Recursos disponíveis do Pro-Comitês (R$150.000,00) a partir de 2020.</a:t>
            </a:r>
          </a:p>
        </p:txBody>
      </p:sp>
    </p:spTree>
    <p:extLst>
      <p:ext uri="{BB962C8B-B14F-4D97-AF65-F5344CB8AC3E}">
        <p14:creationId xmlns:p14="http://schemas.microsoft.com/office/powerpoint/2010/main" val="80923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4054"/>
          </a:xfrm>
        </p:spPr>
        <p:txBody>
          <a:bodyPr/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Pauta da 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54D07FB-E252-41AF-B95C-1E0468D919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76543" y="1965522"/>
            <a:ext cx="10558231" cy="343210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atividades - 2019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Acompanhamento da execução das metas do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Acompanhamento do cumprimento da Resolução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crh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nº02/2014, com as alterações da Resolução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crh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Nº03/2018.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assuntos gerais</a:t>
            </a:r>
          </a:p>
          <a:p>
            <a:pPr marL="457200" indent="-457200">
              <a:buFont typeface="+mj-lt"/>
              <a:buAutoNum type="arabicPeriod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09620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2">
            <a:extLst>
              <a:ext uri="{FF2B5EF4-FFF2-40B4-BE49-F238E27FC236}">
                <a16:creationId xmlns:a16="http://schemas.microsoft.com/office/drawing/2014/main" xmlns="" id="{506518DF-D87E-4763-952A-03D62CF4FA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42">
            <a:extLst>
              <a:ext uri="{FF2B5EF4-FFF2-40B4-BE49-F238E27FC236}">
                <a16:creationId xmlns:a16="http://schemas.microsoft.com/office/drawing/2014/main" xmlns="" id="{D8C6E15E-A40E-40BC-A9E6-237BCF4321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2060" name="Rectangle 144">
            <a:extLst>
              <a:ext uri="{FF2B5EF4-FFF2-40B4-BE49-F238E27FC236}">
                <a16:creationId xmlns:a16="http://schemas.microsoft.com/office/drawing/2014/main" xmlns="" id="{F2AD9157-AF49-4E36-A6F0-28DB04377E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1" name="Picture 2">
            <a:extLst>
              <a:ext uri="{FF2B5EF4-FFF2-40B4-BE49-F238E27FC236}">
                <a16:creationId xmlns:a16="http://schemas.microsoft.com/office/drawing/2014/main" xmlns="" id="{70ED431D-303A-45B8-BFE1-8BE0CD98EA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m para Imagens sobre recursos hidricos no DF - LAgo Descoberto">
            <a:extLst>
              <a:ext uri="{FF2B5EF4-FFF2-40B4-BE49-F238E27FC236}">
                <a16:creationId xmlns:a16="http://schemas.microsoft.com/office/drawing/2014/main" xmlns="" id="{D4FD93CC-15F0-4188-AEDF-274B5F5774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1" r="31481" b="-1"/>
          <a:stretch/>
        </p:blipFill>
        <p:spPr bwMode="auto">
          <a:xfrm>
            <a:off x="20" y="10"/>
            <a:ext cx="4059916" cy="418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ultado de imagem para Imagens sobre recursos hidricos no DF - LAgo ParanoÃ¡">
            <a:extLst>
              <a:ext uri="{FF2B5EF4-FFF2-40B4-BE49-F238E27FC236}">
                <a16:creationId xmlns:a16="http://schemas.microsoft.com/office/drawing/2014/main" xmlns="" id="{8AA0D1E2-91E8-4BAC-89E8-6378C827EE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6" r="21889" b="-1"/>
          <a:stretch/>
        </p:blipFill>
        <p:spPr bwMode="auto">
          <a:xfrm>
            <a:off x="4066031" y="10"/>
            <a:ext cx="4094987" cy="418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2" name="Rectangle 148">
            <a:extLst>
              <a:ext uri="{FF2B5EF4-FFF2-40B4-BE49-F238E27FC236}">
                <a16:creationId xmlns:a16="http://schemas.microsoft.com/office/drawing/2014/main" xmlns="" id="{07086483-3C48-4579-9EC4-E7F7D46631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18790" y="-2"/>
            <a:ext cx="82296" cy="4197096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150">
            <a:extLst>
              <a:ext uri="{FF2B5EF4-FFF2-40B4-BE49-F238E27FC236}">
                <a16:creationId xmlns:a16="http://schemas.microsoft.com/office/drawing/2014/main" xmlns="" id="{3547250D-7260-4D83-A6E1-69C3CF4A23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61022" y="-2"/>
            <a:ext cx="82296" cy="4197096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Resultado de imagem para Imagens sobre recursos hidricos no DF - LAgo ParanoÃ¡">
            <a:extLst>
              <a:ext uri="{FF2B5EF4-FFF2-40B4-BE49-F238E27FC236}">
                <a16:creationId xmlns:a16="http://schemas.microsoft.com/office/drawing/2014/main" xmlns="" id="{6E8961FF-60CA-479A-8F09-9E14DDC3E0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99" r="21655" b="1"/>
          <a:stretch/>
        </p:blipFill>
        <p:spPr bwMode="auto">
          <a:xfrm>
            <a:off x="8243318" y="10"/>
            <a:ext cx="3948682" cy="418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4" name="Straight Connector 152">
            <a:extLst>
              <a:ext uri="{FF2B5EF4-FFF2-40B4-BE49-F238E27FC236}">
                <a16:creationId xmlns:a16="http://schemas.microsoft.com/office/drawing/2014/main" xmlns="" id="{701D96F5-6CC1-4BC9-A371-7862C4930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5240" y="4229100"/>
            <a:ext cx="12161520" cy="0"/>
          </a:xfrm>
          <a:prstGeom prst="line">
            <a:avLst/>
          </a:prstGeom>
          <a:ln w="82550" cap="sq">
            <a:solidFill>
              <a:srgbClr val="D9D9D9"/>
            </a:solidFill>
            <a:miter lim="800000"/>
          </a:ln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BFBFB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5" name="Picture 154">
            <a:extLst>
              <a:ext uri="{FF2B5EF4-FFF2-40B4-BE49-F238E27FC236}">
                <a16:creationId xmlns:a16="http://schemas.microsoft.com/office/drawing/2014/main" xmlns="" id="{74C7C2B6-E2F9-4170-921C-E2BFE7B3F1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572" y="4637914"/>
            <a:ext cx="9856853" cy="7913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 err="1"/>
              <a:t>Muito</a:t>
            </a:r>
            <a:r>
              <a:rPr lang="en-US" b="1" dirty="0"/>
              <a:t> </a:t>
            </a:r>
            <a:r>
              <a:rPr lang="en-US" b="1" dirty="0" err="1"/>
              <a:t>Obrigada</a:t>
            </a:r>
            <a:r>
              <a:rPr lang="en-US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9887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6405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atividades - 2019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54D07FB-E252-41AF-B95C-1E0468D919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76544" y="1712949"/>
            <a:ext cx="10457896" cy="34321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Realização de </a:t>
            </a:r>
            <a:r>
              <a:rPr lang="pt-BR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5 reuniões da CTPA </a:t>
            </a: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com os seguintes temas: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Progestão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Atividades do enquadramento estabelecidas pela </a:t>
            </a:r>
            <a:r>
              <a:rPr lang="pt-BR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. CRH/DF Nº02/2014, com as alterações da </a:t>
            </a:r>
            <a:r>
              <a:rPr lang="pt-BR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Resol</a:t>
            </a: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. CRH/DF Nº03/2018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cap="none" dirty="0">
                <a:latin typeface="Arial" panose="020B0604020202020204" pitchFamily="34" charset="0"/>
                <a:cs typeface="Arial" panose="020B0604020202020204" pitchFamily="34" charset="0"/>
              </a:rPr>
              <a:t>sobre o SISDIA</a:t>
            </a:r>
          </a:p>
          <a:p>
            <a:pPr marL="0" indent="0">
              <a:buNone/>
            </a:pPr>
            <a:endParaRPr lang="pt-BR" sz="22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2.  Realização de </a:t>
            </a:r>
            <a:r>
              <a:rPr lang="pt-BR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1 reunião com SEMA </a:t>
            </a: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sobre a base hidrográfica do DF e as normas gerais sobre outorga</a:t>
            </a:r>
          </a:p>
        </p:txBody>
      </p:sp>
    </p:spTree>
    <p:extLst>
      <p:ext uri="{BB962C8B-B14F-4D97-AF65-F5344CB8AC3E}">
        <p14:creationId xmlns:p14="http://schemas.microsoft.com/office/powerpoint/2010/main" val="385036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349" y="936595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0888B8D-550C-4560-95D5-DCCD411824A2}"/>
              </a:ext>
            </a:extLst>
          </p:cNvPr>
          <p:cNvSpPr/>
          <p:nvPr/>
        </p:nvSpPr>
        <p:spPr>
          <a:xfrm>
            <a:off x="1101997" y="2048299"/>
            <a:ext cx="9988005" cy="3662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u="sng" dirty="0"/>
              <a:t>Resolução Nº 02/2016-CRH-DF</a:t>
            </a:r>
          </a:p>
          <a:p>
            <a:endParaRPr lang="pt-BR" dirty="0"/>
          </a:p>
          <a:p>
            <a:r>
              <a:rPr lang="pt-BR" dirty="0"/>
              <a:t>Art. 2º Fica a Câmara Técnica Permanente de Assessoramento - CTPA responsável por:</a:t>
            </a:r>
          </a:p>
          <a:p>
            <a:pPr lvl="1"/>
            <a:r>
              <a:rPr lang="pt-BR" dirty="0"/>
              <a:t>(i) reavaliar e, se necessário aprimorar o diagnostico e as metas do programa;</a:t>
            </a:r>
          </a:p>
          <a:p>
            <a:pPr lvl="1"/>
            <a:r>
              <a:rPr lang="pt-BR" dirty="0"/>
              <a:t>(</a:t>
            </a:r>
            <a:r>
              <a:rPr lang="pt-BR" dirty="0" err="1"/>
              <a:t>ii</a:t>
            </a:r>
            <a:r>
              <a:rPr lang="pt-BR" dirty="0"/>
              <a:t>) propor as ações necessárias à viabilidade do cumprimento das metas assumidas, e seu</a:t>
            </a:r>
          </a:p>
          <a:p>
            <a:pPr lvl="1"/>
            <a:r>
              <a:rPr lang="pt-BR" dirty="0"/>
              <a:t>detalhamento;</a:t>
            </a:r>
          </a:p>
          <a:p>
            <a:pPr lvl="1"/>
            <a:r>
              <a:rPr lang="pt-BR" dirty="0"/>
              <a:t>(</a:t>
            </a:r>
            <a:r>
              <a:rPr lang="pt-BR" dirty="0" err="1"/>
              <a:t>iii</a:t>
            </a:r>
            <a:r>
              <a:rPr lang="pt-BR" dirty="0"/>
              <a:t>) monitorar a implementação das metas assumidas;</a:t>
            </a:r>
          </a:p>
          <a:p>
            <a:pPr lvl="1"/>
            <a:r>
              <a:rPr lang="pt-BR" dirty="0"/>
              <a:t>(</a:t>
            </a:r>
            <a:r>
              <a:rPr lang="pt-BR" dirty="0" err="1"/>
              <a:t>iv</a:t>
            </a:r>
            <a:r>
              <a:rPr lang="pt-BR" dirty="0"/>
              <a:t>) </a:t>
            </a:r>
            <a:r>
              <a:rPr lang="pt-BR" u="sng" dirty="0"/>
              <a:t>propor a alocação dos recursos financeiros do Progestão para atendimento das metas, a partir de prioridades estabelecidas pelo CRH-DF, bem como monitorar a implementação destes recursos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(v) </a:t>
            </a:r>
            <a:r>
              <a:rPr lang="pt-BR" u="sng" dirty="0"/>
              <a:t>elaborar semestralmente relatório de acompanhamento para apresentação junto ao CRH-DF</a:t>
            </a:r>
            <a:r>
              <a:rPr lang="pt-BR" dirty="0"/>
              <a:t>, como subsidio à aprovação do atingimento das metas, bem como da alocação dos recursos financeiros.</a:t>
            </a:r>
          </a:p>
        </p:txBody>
      </p:sp>
    </p:spTree>
    <p:extLst>
      <p:ext uri="{BB962C8B-B14F-4D97-AF65-F5344CB8AC3E}">
        <p14:creationId xmlns:p14="http://schemas.microsoft.com/office/powerpoint/2010/main" val="374247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1413" y="1795081"/>
            <a:ext cx="10684787" cy="435182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Apresentação pela Adasa da situação atual do Progestão, onde foram destacados os seguintes pontos: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Relatório Progestão 2018 foi entregue à ANA e aguarda a pronunciamento.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Plano de Capacitação: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900" cap="none" dirty="0">
                <a:latin typeface="Arial" panose="020B0604020202020204" pitchFamily="34" charset="0"/>
                <a:cs typeface="Arial" panose="020B0604020202020204" pitchFamily="34" charset="0"/>
              </a:rPr>
              <a:t>Maior esforço/compromisso das instituições para implementação do Plano;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900" cap="none" dirty="0">
                <a:latin typeface="Arial" panose="020B0604020202020204" pitchFamily="34" charset="0"/>
                <a:cs typeface="Arial" panose="020B0604020202020204" pitchFamily="34" charset="0"/>
              </a:rPr>
              <a:t>Necessidade de que as pessoas indicadas estejam disponíveis para trabalhar em conjunto (sobrecarregadas/substituídas/sem engajamento);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900" cap="none" dirty="0">
                <a:latin typeface="Arial" panose="020B0604020202020204" pitchFamily="34" charset="0"/>
                <a:cs typeface="Arial" panose="020B0604020202020204" pitchFamily="34" charset="0"/>
              </a:rPr>
              <a:t>Necessidade de inclusão de pessoas da área de Recursos Humanos;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pt-BR" sz="1900" cap="none" dirty="0">
                <a:latin typeface="Arial" panose="020B0604020202020204" pitchFamily="34" charset="0"/>
                <a:cs typeface="Arial" panose="020B0604020202020204" pitchFamily="34" charset="0"/>
              </a:rPr>
              <a:t>Contabilizar as horas de palestras em todo sistema de gestão de RH, inclusive CRH.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Aplicação dos recursos financeiros do Progestão</a:t>
            </a:r>
          </a:p>
        </p:txBody>
      </p:sp>
    </p:spTree>
    <p:extLst>
      <p:ext uri="{BB962C8B-B14F-4D97-AF65-F5344CB8AC3E}">
        <p14:creationId xmlns:p14="http://schemas.microsoft.com/office/powerpoint/2010/main" val="310707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DCCD8F65-8B1F-4912-98D0-B50D8DDB589E}"/>
              </a:ext>
            </a:extLst>
          </p:cNvPr>
          <p:cNvSpPr/>
          <p:nvPr/>
        </p:nvSpPr>
        <p:spPr>
          <a:xfrm>
            <a:off x="913773" y="1659684"/>
            <a:ext cx="10364451" cy="22376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Resolução CRH-DF Nº 03/2016</a:t>
            </a:r>
          </a:p>
          <a:p>
            <a:r>
              <a:rPr lang="pt-BR" dirty="0"/>
              <a:t>Art. 1º Aprovar a prioridade de alocação dos recursos do PROGESTÃO para cumprimento das seguintes metas:</a:t>
            </a:r>
            <a:endParaRPr lang="pt-BR" sz="3200" dirty="0"/>
          </a:p>
          <a:p>
            <a:r>
              <a:rPr lang="pt-BR" dirty="0"/>
              <a:t>I - elaboração dos Planos das Bacias do DF;</a:t>
            </a:r>
            <a:endParaRPr lang="pt-BR" sz="3200" dirty="0"/>
          </a:p>
          <a:p>
            <a:r>
              <a:rPr lang="pt-BR" dirty="0"/>
              <a:t>II - constituição da Agência de Bacias do DF;</a:t>
            </a:r>
            <a:endParaRPr lang="pt-BR" sz="3200" dirty="0"/>
          </a:p>
          <a:p>
            <a:r>
              <a:rPr lang="pt-BR" dirty="0"/>
              <a:t>III - instituição da cobrança pelo uso dos recursos hídricos no DF;</a:t>
            </a:r>
            <a:endParaRPr lang="pt-BR" sz="3200" dirty="0"/>
          </a:p>
          <a:p>
            <a:r>
              <a:rPr lang="pt-BR" dirty="0"/>
              <a:t>IV - implementação do Fundo de Recursos Hídricos do DF.</a:t>
            </a:r>
            <a:endParaRPr lang="pt-BR" sz="3200" dirty="0"/>
          </a:p>
          <a:p>
            <a:pPr lvl="1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7D642C02-27CA-47BC-8110-5C6D26F382B3}"/>
              </a:ext>
            </a:extLst>
          </p:cNvPr>
          <p:cNvSpPr/>
          <p:nvPr/>
        </p:nvSpPr>
        <p:spPr>
          <a:xfrm>
            <a:off x="821413" y="4106119"/>
            <a:ext cx="102490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23/05/2018 (2ª Reunião da CTPA), </a:t>
            </a:r>
            <a:r>
              <a:rPr lang="pt-BR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foi apresentada a situação dos recursos recebidos e a proposta de aplicação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pela Adasa, sendo que ainda </a:t>
            </a:r>
            <a:r>
              <a:rPr lang="pt-BR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não havia ocorrido nenhum desembolso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Os recursos seriam destinados para:</a:t>
            </a:r>
          </a:p>
          <a:p>
            <a:pPr lvl="1"/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i) Plano de Bacia do Paranoá (3 parcelas);</a:t>
            </a:r>
          </a:p>
          <a:p>
            <a:pPr lvl="1"/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operação e manutenção da rede de monitoramento (1 parcela);</a:t>
            </a:r>
          </a:p>
          <a:p>
            <a:pPr lvl="1"/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a definir (1 parcela).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8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7D642C02-27CA-47BC-8110-5C6D26F382B3}"/>
              </a:ext>
            </a:extLst>
          </p:cNvPr>
          <p:cNvSpPr/>
          <p:nvPr/>
        </p:nvSpPr>
        <p:spPr>
          <a:xfrm>
            <a:off x="821413" y="1926818"/>
            <a:ext cx="1067516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Em 09/07/2018, a Adasa encaminhou à CTPA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o Oficio SEI/GDF 346/2018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apresentando </a:t>
            </a:r>
            <a:r>
              <a:rPr lang="pt-BR" sz="2000" u="sng" dirty="0">
                <a:latin typeface="Arial" panose="020B0604020202020204" pitchFamily="34" charset="0"/>
                <a:cs typeface="Arial" panose="020B0604020202020204" pitchFamily="34" charset="0"/>
              </a:rPr>
              <a:t>justificativas para a não aplicação do recurso em 3 prioridades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estabelecidas pelo CRH: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Agência de Bacia (está condicionada à existência de viabilidade financeira, assegurada pela cobrança do uso dos recursos hídricos);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Instituição da cobrança pelo uso de RH (exige uma série de providências, que estão em curso);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Implementação de um Fundo de Recursos Hídricos (competência legislativa).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Necessidade de </a:t>
            </a:r>
            <a:r>
              <a:rPr lang="pt-BR" sz="20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aplicar recursos na melhoria da rede de monitoramento da Adasa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 que foi feito por meio de convênio com a CPRM.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85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235DB37D-E74B-42EC-9EA0-F8AEF57E88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3476" y="1575150"/>
            <a:ext cx="10897111" cy="435182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pt-BR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Situação atual da aplicação dos recursos financeiros do Progestão: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72712622-441D-49B6-BA8C-EF6065CCDF8A}"/>
              </a:ext>
            </a:extLst>
          </p:cNvPr>
          <p:cNvSpPr/>
          <p:nvPr/>
        </p:nvSpPr>
        <p:spPr>
          <a:xfrm>
            <a:off x="872738" y="2090975"/>
            <a:ext cx="10632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1) PRH Paranaíba –DF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pt-BR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2) Modernização da Rede de monitoramento (Convênio CPRM)</a:t>
            </a:r>
          </a:p>
          <a:p>
            <a:pPr lvl="1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- R$ 527.867,00 (pago em 2018)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9D2E52C1-EC61-4139-ACD3-8F1E32CD0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556" y="2536858"/>
            <a:ext cx="10020163" cy="312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89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97D476-9525-4CE6-A7DF-142AB2F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413" y="711096"/>
            <a:ext cx="10364451" cy="86405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2. Acompanhamento da execução das metas do </a:t>
            </a:r>
            <a:r>
              <a:rPr lang="pt-BR" b="1" dirty="0" err="1">
                <a:latin typeface="Arial" panose="020B0604020202020204" pitchFamily="34" charset="0"/>
                <a:cs typeface="Arial" panose="020B0604020202020204" pitchFamily="34" charset="0"/>
              </a:rPr>
              <a:t>progestão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7D642C02-27CA-47BC-8110-5C6D26F382B3}"/>
              </a:ext>
            </a:extLst>
          </p:cNvPr>
          <p:cNvSpPr/>
          <p:nvPr/>
        </p:nvSpPr>
        <p:spPr>
          <a:xfrm>
            <a:off x="652738" y="1753536"/>
            <a:ext cx="10772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30/07/2019 (5ª Reunião da CTPA), </a:t>
            </a:r>
            <a:r>
              <a:rPr lang="pt-BR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foi apresentada a atual situação dos recursos recebidos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 Adasa </a:t>
            </a:r>
            <a:r>
              <a:rPr lang="pt-BR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(Retirado do Relatório ADASA/ANA 2019)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 descr="Uma imagem contendo captura de tela&#10;&#10;Descrição gerada automaticamente">
            <a:extLst>
              <a:ext uri="{FF2B5EF4-FFF2-40B4-BE49-F238E27FC236}">
                <a16:creationId xmlns:a16="http://schemas.microsoft.com/office/drawing/2014/main" xmlns="" id="{8308C023-BC20-4E2F-BD2D-B367734A5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619" y="2422197"/>
            <a:ext cx="7519386" cy="432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22977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1589</Words>
  <Application>Microsoft Office PowerPoint</Application>
  <PresentationFormat>Personalizar</PresentationFormat>
  <Paragraphs>164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Gotícula</vt:lpstr>
      <vt:lpstr>Relato das Atividades da CTPA  Crh-df</vt:lpstr>
      <vt:lpstr>Pauta da apresentação</vt:lpstr>
      <vt:lpstr>atividades - 2019</vt:lpstr>
      <vt:lpstr>2. Acompanhamento da execução das metas do progestão</vt:lpstr>
      <vt:lpstr>2. Acompanhamento da execução das metas do progestão</vt:lpstr>
      <vt:lpstr>2. Acompanhamento da execução das metas do progestão</vt:lpstr>
      <vt:lpstr>2. Acompanhamento da execução das metas do progestão</vt:lpstr>
      <vt:lpstr>2. Acompanhamento da execução das metas do progestão</vt:lpstr>
      <vt:lpstr>2. Acompanhamento da execução das metas do progestão</vt:lpstr>
      <vt:lpstr>2. Acompanhamento da execução das metas do progestão</vt:lpstr>
      <vt:lpstr>3. ACOMPANHAMENTO DO ENQUADRAMENTO  (Resol. CRH-DF Nº02/2014, com as alterações da Resol. CRH-DF Nº03/2018) </vt:lpstr>
      <vt:lpstr>3. ACOMPANHAMENTO DO ENQUADRAMENTO  (Resol. CRH-DF Nº02/2014, com as alterações da Resol. CRH-DF Nº03/2018) </vt:lpstr>
      <vt:lpstr>3. ACOMPANHAMENTO DO ENQUADRAMENTO  (Resol. CRH-DF Nº02/2014, com as alterações da Resol. CRH-DF Nº03/2018) </vt:lpstr>
      <vt:lpstr>3. ACOMPANHAMENTO DO ENQUADRAMENTO  (Resol. CRH-DF Nº02/2014, com as alterações da Resol. CRH-DF Nº03/2018) </vt:lpstr>
      <vt:lpstr>3. ACOMPANHAMENTO DO ENQUADRAMENTO  (Resol. CRH-DF Nº02/2014, com as alterações da Resol. CRH-DF Nº03/2018) </vt:lpstr>
      <vt:lpstr>3. ACOMPANHAMENTO DO ENQUADRAMENTO  (Resol. CRH-DF Nº02/2014, com as alterações da Resol. CRH-DF Nº03/2018) </vt:lpstr>
      <vt:lpstr>3. ACOMPANHAMENTO DO ENQUADRAMENTO  (Resol. CRH-DF Nº02/2014, com as alterações da Resol. CRH-DF Nº03/2018) </vt:lpstr>
      <vt:lpstr>4. ASSUNTOS GERAIS</vt:lpstr>
      <vt:lpstr>4. ASSUNTOS GERAIS</vt:lpstr>
      <vt:lpstr>Muito 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Relato das Atividades da CTPA – Crh/df</dc:title>
  <dc:creator>Raquel Brostel</dc:creator>
  <cp:lastModifiedBy>Maricleide Maia Said</cp:lastModifiedBy>
  <cp:revision>6</cp:revision>
  <dcterms:created xsi:type="dcterms:W3CDTF">2019-08-07T02:51:49Z</dcterms:created>
  <dcterms:modified xsi:type="dcterms:W3CDTF">2019-08-16T18:35:01Z</dcterms:modified>
</cp:coreProperties>
</file>