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6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99565-F1D4-423F-954B-4ACBB0A5A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0E0AA-9724-4066-AD93-1EDC8183C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180A22-1B4F-42FB-886E-9225B3C2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B97F45-A55B-469E-90B1-5CC486127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D1A59E-76FF-45E1-9497-C12FBA94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0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839F0-36A6-4043-82BA-7AA4C4CBA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01721B5-F72C-4F00-8B60-3A1D5A841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F9EAA02-03D6-46CD-BCF8-C4131DFC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FC9FA-093D-4B8A-9DB7-381B5A04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64693C-36BB-48CA-9C35-295C4F370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31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9A1312-0A57-47EC-AEB5-56903D720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C66AA1-DE3A-46CF-8F41-FD0B4DF9C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573080-7B34-4424-99DE-8BA1415F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E2E372-8591-49FF-8913-EFF95177B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D8B751-A4FF-48BC-B325-6576B016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36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58339-7DAE-4230-AACE-FAC85501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4476B6-2E82-412E-B417-EF6E74674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A2820-9415-494F-94AC-4B1E887B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C1A020-28F3-481F-8878-1E6918AD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6D3056-D3B5-4BCC-AC96-4AC1C333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16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92D1C-B01D-4C74-AC5D-B5A13B6E6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6045FA-D193-4211-AF54-C6100661C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A243B7-6317-42F7-8A98-1526A73B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EA0A48-105D-438C-97D3-8FF8D551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B140D8-600E-4B36-990E-83F802D5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99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E4CED-FA27-4382-BE21-2D51D918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8E5DE4-0C75-4161-B1EA-0CFAFB4FF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AEF05A-386E-4E4D-9D8F-FF7EC8C99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2BED28-2A32-4628-A030-E2BF7609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D416A5-99B7-4469-9E6B-BB69328A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B1B9F6-EE75-4DAD-A4D4-4DD03CE8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03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06BDE-AA68-4A4E-9BC2-B6BA6806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CAB421-F9C4-4173-A220-654AB5C13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2E31D1-AB5F-4EA0-80F3-066CD7C30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A740C82-08BB-4E52-8B1F-7A271BE2A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D5FC4A-D9E9-4E30-B065-8F554BB1D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6D1CEFB-E752-47AE-A4EC-1D071D2DA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27CCDFF-9052-47DA-84DD-95A9FC4B0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79061A-D63D-4C85-9C38-67F2CAB4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58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B68B8-0DFF-4757-8396-9BE489F63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63F204D-5E58-46FC-9CAD-A8D1CF531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C80667A-896F-4935-A7FF-161CE572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094CE8B-FFD8-4815-A945-13A6FB71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43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26C7DF1-3E72-48DA-B1ED-A378FA487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20D7EA-2576-4B9A-A8A8-E2D4A2CBF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33D5EF4-89B8-4A36-95CA-41715E90C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67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7F6DF-D5CA-4C2C-9274-0B42AD841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48369A-A00A-40F0-B80C-400A7FA51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AFB58B3-AB01-45CE-9CA6-FE1D2D22E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59A2D8-AE50-45D0-B66D-DFB875C4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FAA640A-9267-4A44-B4F3-CA202DA2D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B1B097-1C0F-4D77-B911-5E4BED8D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02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A6A9A-CECC-47EF-8337-E5F41E92B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2414FA5-6C92-4253-B8B9-B3EF28BA5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1B2AEB-510A-44C2-97C1-BA99C98A4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CDFB90-D65C-422B-B677-46D4DDD24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55BE738-8A95-4273-B5B2-809D686AC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F0FCAA-E684-4ACD-B070-11D0142D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8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62E003A-F164-4235-9C89-5E3800D19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97A802-9B8F-44B4-9A89-0B1F35C96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7AD7C6-8914-4707-810F-2C681A54F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28577-5FB7-452A-B69A-48DADB1A79EE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359931-784A-4CF7-8B6C-6EC69432D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7E9FE8-150F-4A21-950A-69645F91AE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B2B9-1949-4663-B940-A58EC7D7FC7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19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A3F62-20EB-475B-9967-CE93C600D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96E742-BE65-40A4-A83D-937782C89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POLÍTICA DISTRITAL DE MUDANÇAS CLIMÁTICAS: DESAFIOS </a:t>
            </a:r>
          </a:p>
          <a:p>
            <a:pPr marL="0" indent="0">
              <a:buNone/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PARA MITIGAÇÃO E ADAPTAÇÃO</a:t>
            </a:r>
          </a:p>
          <a:p>
            <a:pPr marL="0" indent="0">
              <a:buNone/>
            </a:pPr>
            <a:endParaRPr lang="pt-BR" sz="2400" b="1" dirty="0"/>
          </a:p>
          <a:p>
            <a:pPr marL="0" indent="0">
              <a:buNone/>
            </a:pPr>
            <a:r>
              <a:rPr lang="pt-BR" sz="2400" b="1" dirty="0"/>
              <a:t>LARISSA SCHMIDT</a:t>
            </a:r>
          </a:p>
          <a:p>
            <a:pPr marL="0" indent="0">
              <a:buNone/>
            </a:pPr>
            <a:r>
              <a:rPr lang="pt-BR" sz="2100" b="1" dirty="0"/>
              <a:t>Assessora/Secex - Mudança do Clima e Energia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CD28EC5-6277-4DD5-A40D-E28C49016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465" y="358661"/>
            <a:ext cx="9356033" cy="325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52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6102F-2116-4677-9415-AE6C1F77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8F8FDC-C357-429F-9C2A-D1864323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0" indent="0">
              <a:buNone/>
            </a:pPr>
            <a:r>
              <a:rPr lang="pt-BR" sz="3000" b="1" dirty="0"/>
              <a:t>Obrigada!</a:t>
            </a:r>
          </a:p>
          <a:p>
            <a:pPr algn="ctr"/>
            <a:endParaRPr lang="pt-BR" dirty="0"/>
          </a:p>
          <a:p>
            <a:pPr marL="0" indent="0" algn="ctr">
              <a:buNone/>
            </a:pPr>
            <a:r>
              <a:rPr lang="pt-BR" b="1" dirty="0"/>
              <a:t>Larissa Schmidt</a:t>
            </a:r>
          </a:p>
          <a:p>
            <a:pPr marL="0" indent="0" algn="ctr">
              <a:buNone/>
            </a:pPr>
            <a:r>
              <a:rPr lang="pt-BR" dirty="0"/>
              <a:t>clima.larissa@gmail.com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C56BEBA-34F4-4A17-8D5B-DCD9A76C1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4" y="5513633"/>
            <a:ext cx="3532939" cy="1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2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C070F-0BEB-429A-AF01-5DEC57D78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38"/>
            <a:ext cx="10515600" cy="1310860"/>
          </a:xfrm>
        </p:spPr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Política Distrital de Mudanças Climáticas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7D4943-2A8D-499F-8499-E50059813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020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 adoção pelo Brasil da Convenção Quadro das Nações Unidas sobre Mudança do Clima (2012) e, em 2016, da sua Contribuição Nacionalmente Determinada (NDC)</a:t>
            </a:r>
            <a:r>
              <a:rPr lang="pt-BR" baseline="30000" dirty="0"/>
              <a:t> </a:t>
            </a:r>
            <a:r>
              <a:rPr lang="pt-BR" dirty="0"/>
              <a:t>ao Acordo de Paris, criaram obrigações para o país implantar medidas para uma atuação concreta tanto no combate às causas quanto aos efeitos danosos do aquecimento global. </a:t>
            </a:r>
          </a:p>
          <a:p>
            <a:endParaRPr lang="pt-BR" dirty="0"/>
          </a:p>
          <a:p>
            <a:r>
              <a:rPr lang="x-none" dirty="0"/>
              <a:t>Na NDC, o B</a:t>
            </a:r>
            <a:r>
              <a:rPr lang="pt-BR" dirty="0"/>
              <a:t>r</a:t>
            </a:r>
            <a:r>
              <a:rPr lang="x-none" dirty="0"/>
              <a:t>as</a:t>
            </a:r>
            <a:r>
              <a:rPr lang="pt-BR" dirty="0" err="1"/>
              <a:t>il</a:t>
            </a:r>
            <a:r>
              <a:rPr lang="pt-BR" dirty="0"/>
              <a:t>  se </a:t>
            </a:r>
            <a:r>
              <a:rPr lang="x-none" dirty="0"/>
              <a:t>comprometeu a reduzir as emissões de gases de efeito estufa em 37% abaixo dos níveis de 2005, em 2025, com uma contribuição indicativa subsequente de reduzir as emissões de gases de efeito estufa em 43% abaixo dos níveis de 2005, em 2030. Para isso, o país se comprometeu a aumentar a participação de bioenergia sustentável na sua matriz energética para aproximadamente 18% até 2030, restaurar e reflorestar 12 milhões de hectares de florestas, bem como alcançar uma participação estimada de 45% de energias renováveis na composição da matriz energética em 2030. 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8BCA48F-E3A4-4EBB-8FC7-79FF912BB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643" y="5523889"/>
            <a:ext cx="3577384" cy="124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9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8C81B-336B-4B38-A1A0-F84AB2AB1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Política Distrital de Mudanças Climáticas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3D2B62-4794-498A-BDD0-F4F4669F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No âmbito do GDF, a Lei Distrital nº 4.797, de 06 de março de 2012, determina que a Política de Mudança Climática do Distrito Federal deve assegurar a </a:t>
            </a:r>
            <a:r>
              <a:rPr lang="pt-BR" b="1" dirty="0"/>
              <a:t>contribuição do Distrito Federal no cumprimento dos propósitos da Convenção Quadro</a:t>
            </a:r>
            <a:r>
              <a:rPr lang="pt-BR" dirty="0"/>
              <a:t>, incluindo-se</a:t>
            </a:r>
            <a:r>
              <a:rPr lang="pt-BR" b="1" dirty="0"/>
              <a:t> </a:t>
            </a:r>
            <a:r>
              <a:rPr lang="pt-BR" dirty="0"/>
              <a:t>a obrigação de redução progressiva do uso de combustíveis fósseis, em pelo menos, 10% a cada ano, tendo como ano base – 2011. Além disso, há a obrigação legal imposta ao GDF, pela referida Lei Distrital de utilização, em 2020, de combustível renovável não fóssil para todos os ônibus do sistema de transporte público do Distrito Federal. </a:t>
            </a:r>
          </a:p>
          <a:p>
            <a:pPr marL="0" indent="0">
              <a:buNone/>
            </a:pPr>
            <a:r>
              <a:rPr lang="pt-BR" dirty="0"/>
              <a:t> </a:t>
            </a: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EA9BF17-448B-4C68-B4FD-ED8E9EE26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142" y="5479331"/>
            <a:ext cx="3631412" cy="126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5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8556D5-2ADA-42A2-B4E4-BBA33CAD8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0070C0"/>
                </a:solidFill>
              </a:rPr>
              <a:t>Ações visando adaptação aos efeitos adversos da das mudanças do clima: Plano de Enfrentamento aos Efeitos do Clima.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B4AA23-AE86-4FEF-9AC5-A8CB1248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pt-BR" b="1" dirty="0"/>
          </a:p>
          <a:p>
            <a:pPr marL="0" lvl="0" indent="0">
              <a:buNone/>
            </a:pPr>
            <a:endParaRPr lang="pt-BR" b="1" dirty="0"/>
          </a:p>
          <a:p>
            <a:pPr marL="0" lvl="0" indent="0" algn="ctr">
              <a:buNone/>
            </a:pPr>
            <a:r>
              <a:rPr lang="pt-BR" b="1" dirty="0"/>
              <a:t>Projeções de clima para a região integrada de desenvolvimento do Distrito Federal e entorno já entregues pelo CGDPI, incluindo tendências de temperatura e precipitação (1961 – 2100), mapas de mudanças médias na chuva e ilhas de calor                                                                             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82DCF42-AD89-4BD7-8EBC-6319370A1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142" y="5479331"/>
            <a:ext cx="3631412" cy="126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38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4">
            <a:extLst>
              <a:ext uri="{FF2B5EF4-FFF2-40B4-BE49-F238E27FC236}">
                <a16:creationId xmlns:a16="http://schemas.microsoft.com/office/drawing/2014/main" id="{37C51601-E4A7-4875-A5AA-F3AA90947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1" y="-118344"/>
            <a:ext cx="8800647" cy="673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291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50E31-0E4B-4E58-87B6-4B62F808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106FA1-8DEC-403C-BE66-706F43350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89" y="168177"/>
            <a:ext cx="10453255" cy="56179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/>
              <a:t> </a:t>
            </a:r>
            <a:endParaRPr lang="pt-BR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/>
              <a:t> Atualização do Inventário de Gases de Efeito Estufa, considerando-se as principais fontes emissoras (transporte veicular, cimenteiras e </a:t>
            </a:r>
            <a:r>
              <a:rPr lang="pt-BR" b="1" dirty="0" err="1"/>
              <a:t>ETEs</a:t>
            </a:r>
            <a:r>
              <a:rPr lang="pt-BR" b="1" dirty="0"/>
              <a:t> – Estações de Tratamento de Esgoto).</a:t>
            </a:r>
          </a:p>
          <a:p>
            <a:pPr>
              <a:buFont typeface="Wingdings" panose="05000000000000000000" pitchFamily="2" charset="2"/>
              <a:buChar char="q"/>
            </a:pPr>
            <a:endParaRPr lang="pt-B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/>
              <a:t>Busca de recursos para a implantação Usinas Fotovoltaicas em órgãos públicos. </a:t>
            </a:r>
          </a:p>
          <a:p>
            <a:pPr marL="0" indent="0">
              <a:buNone/>
            </a:pPr>
            <a:endParaRPr lang="pt-B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/>
              <a:t> Identificação de áreas degradadas no âmbito de áreas protegidas, áreas </a:t>
            </a:r>
            <a:r>
              <a:rPr lang="pt-BR" b="1" dirty="0" err="1"/>
              <a:t>periurbanas</a:t>
            </a:r>
            <a:r>
              <a:rPr lang="pt-BR" b="1" dirty="0"/>
              <a:t> e urbanas: recuperação como sumidouros de carbono, contribuindo para a compensação das emissões do DF.</a:t>
            </a:r>
          </a:p>
          <a:p>
            <a:pPr marL="0" indent="0">
              <a:buNone/>
            </a:pPr>
            <a:endParaRPr lang="pt-B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b="1" dirty="0"/>
              <a:t>Estudos para determinar a viabilidade de um mercado de carbono e mitigação de emissões das atividades Administrativas do GDF.</a:t>
            </a:r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EEF6E2D-71BF-480E-BFA9-C1E9DF9A8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4" y="5513633"/>
            <a:ext cx="3532939" cy="1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7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FF050-863E-4E7D-BFCC-FB717FF5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Medidas na área de energia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5FF81E-16D3-40EE-86DB-60F0C7D3B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dirty="0"/>
              <a:t>Discussão sobre as possibilidades do aumento da desoneração fiscal para energia instalada no âmbito da legislação federal e Distrital vigente. </a:t>
            </a:r>
            <a:endParaRPr lang="pt-BR" sz="2000" dirty="0"/>
          </a:p>
          <a:p>
            <a:pPr lvl="1">
              <a:buFont typeface="Wingdings" panose="05000000000000000000" pitchFamily="2" charset="2"/>
              <a:buChar char="q"/>
            </a:pPr>
            <a:endParaRPr lang="pt-BR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dirty="0"/>
              <a:t>Atuação concentrada do GDF para o desenvolvimento de um modelo </a:t>
            </a:r>
            <a:r>
              <a:rPr lang="pt-BR" b="1" dirty="0"/>
              <a:t>de incentivos e fomento aos investidores</a:t>
            </a:r>
            <a:r>
              <a:rPr lang="pt-BR" dirty="0"/>
              <a:t> na área de geração de energia fotovoltaica no DF.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pt-BR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pt-BR" dirty="0"/>
              <a:t>Melhoria dos sistemas de financiamento, incluindo-se a maior difusão de informações e diminuição de entraves burocráticos.</a:t>
            </a:r>
            <a:endParaRPr lang="pt-BR" sz="2000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72A5E0B-EA08-465D-85E9-E6429704F3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4" y="5513633"/>
            <a:ext cx="3532939" cy="1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98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00F555-909C-4292-A4D7-41D2B5A2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Inventário e descarbonização das atividades administrativas do DGF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AA0CCC-75FC-49B1-80F6-57FBA5664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65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2052" name="Diagram 32">
            <a:extLst>
              <a:ext uri="{FF2B5EF4-FFF2-40B4-BE49-F238E27FC236}">
                <a16:creationId xmlns:a16="http://schemas.microsoft.com/office/drawing/2014/main" id="{53BCB5E9-AF5F-4469-9A11-51DD0F223C6F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055" y="1399322"/>
            <a:ext cx="6345381" cy="530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859CA73-889C-4917-AD18-7A9FB20BC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15635" y="157118"/>
            <a:ext cx="22313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endParaRPr kumimoji="0" lang="pt-BR" altLang="pt-B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81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66102F-2116-4677-9415-AE6C1F77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0070C0"/>
                </a:solidFill>
              </a:rPr>
              <a:t>Contribuições Distritais Determinadas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8F8FDC-C357-429F-9C2A-D18643230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Mitigação das principais fontes emissoras do GDF:</a:t>
            </a:r>
          </a:p>
          <a:p>
            <a:endParaRPr lang="pt-BR" b="1" dirty="0"/>
          </a:p>
          <a:p>
            <a:pPr marL="0" indent="0">
              <a:buNone/>
            </a:pPr>
            <a:r>
              <a:rPr lang="pt-BR" b="1" dirty="0"/>
              <a:t> - Transporte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 - Cimenteiras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- Estações de Tratamento de Esgotos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C56BEBA-34F4-4A17-8D5B-DCD9A76C1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14" y="5513633"/>
            <a:ext cx="3532939" cy="12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91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486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Política Distrital de Mudanças Climáticas </vt:lpstr>
      <vt:lpstr>Política Distrital de Mudanças Climáticas </vt:lpstr>
      <vt:lpstr>Ações visando adaptação aos efeitos adversos da das mudanças do clima: Plano de Enfrentamento aos Efeitos do Clima.</vt:lpstr>
      <vt:lpstr>Apresentação do PowerPoint</vt:lpstr>
      <vt:lpstr>Apresentação do PowerPoint</vt:lpstr>
      <vt:lpstr>Medidas na área de energia </vt:lpstr>
      <vt:lpstr>Inventário e descarbonização das atividades administrativas do DGF </vt:lpstr>
      <vt:lpstr>Contribuições Distritais Determinadas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LARISA SCHMIDT</dc:creator>
  <cp:lastModifiedBy>LARISA SCHMIDT</cp:lastModifiedBy>
  <cp:revision>26</cp:revision>
  <dcterms:created xsi:type="dcterms:W3CDTF">2019-08-06T23:19:03Z</dcterms:created>
  <dcterms:modified xsi:type="dcterms:W3CDTF">2019-08-07T12:41:13Z</dcterms:modified>
</cp:coreProperties>
</file>