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17" r:id="rId2"/>
    <p:sldId id="318" r:id="rId3"/>
    <p:sldId id="319" r:id="rId4"/>
    <p:sldId id="320" r:id="rId5"/>
    <p:sldId id="321" r:id="rId6"/>
    <p:sldId id="305" r:id="rId7"/>
    <p:sldId id="299" r:id="rId8"/>
    <p:sldId id="306" r:id="rId9"/>
    <p:sldId id="296" r:id="rId10"/>
    <p:sldId id="307" r:id="rId11"/>
    <p:sldId id="308" r:id="rId12"/>
    <p:sldId id="331" r:id="rId13"/>
    <p:sldId id="329" r:id="rId14"/>
    <p:sldId id="330" r:id="rId15"/>
    <p:sldId id="327" r:id="rId16"/>
    <p:sldId id="310" r:id="rId17"/>
    <p:sldId id="322" r:id="rId18"/>
    <p:sldId id="323" r:id="rId19"/>
    <p:sldId id="324" r:id="rId20"/>
    <p:sldId id="325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33.47.6\suplam$\6_Geoprocessamento\SISDIA\Licenciamento_Ambiental\LEVANTAMENTO_PREVIO_REQUISITOS_RES_LA_LU_CONSOLIDA&#199;&#195;O_201801029_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Mapeamento</a:t>
            </a:r>
            <a:r>
              <a:rPr lang="pt-BR" sz="1600" baseline="0"/>
              <a:t> de classes la/lu</a:t>
            </a:r>
            <a:endParaRPr lang="pt-BR" sz="1600"/>
          </a:p>
        </c:rich>
      </c:tx>
      <c:layout>
        <c:manualLayout>
          <c:xMode val="edge"/>
          <c:yMode val="edge"/>
          <c:x val="0.303415731370944"/>
          <c:y val="0.0021009350879307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2F-48B8-AD58-59940E561C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2F-48B8-AD58-59940E561C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2F-48B8-AD58-59940E561C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2F-48B8-AD58-59940E561C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2F-48B8-AD58-59940E561C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2F-48B8-AD58-59940E561C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2F-48B8-AD58-59940E561C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2F-48B8-AD58-59940E561C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2F-48B8-AD58-59940E561C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72F-48B8-AD58-59940E561CAD}"/>
              </c:ext>
            </c:extLst>
          </c:dPt>
          <c:dLbls>
            <c:dLbl>
              <c:idx val="0"/>
              <c:layout>
                <c:manualLayout>
                  <c:x val="-0.0527777777777778"/>
                  <c:y val="-0.0185185185185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2F-48B8-AD58-59940E561CAD}"/>
                </c:ext>
              </c:extLst>
            </c:dLbl>
            <c:dLbl>
              <c:idx val="1"/>
              <c:layout>
                <c:manualLayout>
                  <c:x val="-0.00072544874186461"/>
                  <c:y val="-0.147925486034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2F-48B8-AD58-59940E561CAD}"/>
                </c:ext>
              </c:extLst>
            </c:dLbl>
            <c:dLbl>
              <c:idx val="2"/>
              <c:layout>
                <c:manualLayout>
                  <c:x val="0.0"/>
                  <c:y val="-0.0740740740740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2F-48B8-AD58-59940E561CAD}"/>
                </c:ext>
              </c:extLst>
            </c:dLbl>
            <c:dLbl>
              <c:idx val="3"/>
              <c:layout>
                <c:manualLayout>
                  <c:x val="0.0390304602208479"/>
                  <c:y val="0.03527348522769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2F-48B8-AD58-59940E561CAD}"/>
                </c:ext>
              </c:extLst>
            </c:dLbl>
            <c:dLbl>
              <c:idx val="4"/>
              <c:layout>
                <c:manualLayout>
                  <c:x val="0.0023885294992258"/>
                  <c:y val="0.03395190588621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72F-48B8-AD58-59940E561CAD}"/>
                </c:ext>
              </c:extLst>
            </c:dLbl>
            <c:dLbl>
              <c:idx val="5"/>
              <c:layout>
                <c:manualLayout>
                  <c:x val="-0.0454175242057865"/>
                  <c:y val="0.0429917252342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72F-48B8-AD58-59940E561CAD}"/>
                </c:ext>
              </c:extLst>
            </c:dLbl>
            <c:dLbl>
              <c:idx val="6"/>
              <c:layout>
                <c:manualLayout>
                  <c:x val="0.025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72F-48B8-AD58-59940E561CA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0833333333333334"/>
                  <c:y val="-0.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72F-48B8-AD58-59940E561CAD}"/>
                </c:ext>
              </c:extLst>
            </c:dLbl>
            <c:dLbl>
              <c:idx val="9"/>
              <c:layout>
                <c:manualLayout>
                  <c:x val="0.025"/>
                  <c:y val="-0.0185185185185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72F-48B8-AD58-59940E561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[LEVANTAMENTO_PREVIO_REQUISITOS_RES_LA_LU_CONSOLIDAÇÃO_201801029_GRAFICO.xlsx]Consolidação_Classes!$B$2:$B$11</c:f>
              <c:strCache>
                <c:ptCount val="10"/>
                <c:pt idx="0">
                  <c:v>Licença Prévia</c:v>
                </c:pt>
                <c:pt idx="1">
                  <c:v>Licença de Instalação</c:v>
                </c:pt>
                <c:pt idx="2">
                  <c:v>Levantamento Terracap</c:v>
                </c:pt>
                <c:pt idx="3">
                  <c:v>Levantamento Topográfico Arniqueiras</c:v>
                </c:pt>
                <c:pt idx="4">
                  <c:v>EPU</c:v>
                </c:pt>
                <c:pt idx="5">
                  <c:v>Topografia</c:v>
                </c:pt>
                <c:pt idx="6">
                  <c:v>Recursos Hídricos </c:v>
                </c:pt>
                <c:pt idx="7">
                  <c:v>Decreto 38.247</c:v>
                </c:pt>
                <c:pt idx="8">
                  <c:v>SEGETH</c:v>
                </c:pt>
                <c:pt idx="9">
                  <c:v>Áreas Protegidas e Parques</c:v>
                </c:pt>
              </c:strCache>
            </c:strRef>
          </c:cat>
          <c:val>
            <c:numRef>
              <c:f>[LEVANTAMENTO_PREVIO_REQUISITOS_RES_LA_LU_CONSOLIDAÇÃO_201801029_GRAFICO.xlsx]Consolidação_Classes!$C$2:$C$11</c:f>
              <c:numCache>
                <c:formatCode>General</c:formatCode>
                <c:ptCount val="10"/>
                <c:pt idx="0">
                  <c:v>141.0</c:v>
                </c:pt>
                <c:pt idx="1">
                  <c:v>35.0</c:v>
                </c:pt>
                <c:pt idx="2">
                  <c:v>13.0</c:v>
                </c:pt>
                <c:pt idx="3">
                  <c:v>19.0</c:v>
                </c:pt>
                <c:pt idx="4">
                  <c:v>10.0</c:v>
                </c:pt>
                <c:pt idx="5">
                  <c:v>85.0</c:v>
                </c:pt>
                <c:pt idx="6">
                  <c:v>45.0</c:v>
                </c:pt>
                <c:pt idx="7">
                  <c:v>54.0</c:v>
                </c:pt>
                <c:pt idx="8">
                  <c:v>65.0</c:v>
                </c:pt>
                <c:pt idx="9">
                  <c:v>141.0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72F-48B8-AD58-59940E561CA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E961-3606-A64B-97A6-44DD2290DC28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AE625-D053-C747-8EAF-7450C0B09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646FDC6-1702-4099-A556-71803AFA5B4F}" type="slidenum">
              <a:rPr lang="pt-BR" smtClean="0"/>
              <a:pPr eaLnBrk="1" hangingPunct="1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82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646FDC6-1702-4099-A556-71803AFA5B4F}" type="slidenum">
              <a:rPr lang="pt-BR" smtClean="0"/>
              <a:pPr eaLnBrk="1" hangingPunct="1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82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6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6A64-37C4-784B-9727-FD1D29BBFDB0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E0E2-2E7A-5D4F-8218-5603DAD6F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44555" y="2174060"/>
            <a:ext cx="67407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SISDIA</a:t>
            </a:r>
          </a:p>
          <a:p>
            <a:pPr algn="ctr"/>
            <a:r>
              <a:rPr lang="pt-BR" sz="2000" b="1" dirty="0" err="1" smtClean="0">
                <a:solidFill>
                  <a:srgbClr val="0070C0"/>
                </a:solidFill>
              </a:rPr>
              <a:t>Infraestrutura</a:t>
            </a:r>
            <a:r>
              <a:rPr lang="pt-BR" sz="2000" b="1" dirty="0" smtClean="0">
                <a:solidFill>
                  <a:srgbClr val="0070C0"/>
                </a:solidFill>
              </a:rPr>
              <a:t> de dados espaciais ambientais (IDE-A)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15101" y="4116195"/>
            <a:ext cx="38681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 pela SUPLAM/SEMA-DF 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o pleno do CRH-DF</a:t>
            </a:r>
          </a:p>
          <a:p>
            <a:pPr algn="ctr"/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Brasília, 14 de novembro de 2018</a:t>
            </a: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Arquitetura do SISDIA</a:t>
            </a:r>
          </a:p>
        </p:txBody>
      </p:sp>
      <p:grpSp>
        <p:nvGrpSpPr>
          <p:cNvPr id="43" name="Group 49"/>
          <p:cNvGrpSpPr/>
          <p:nvPr/>
        </p:nvGrpSpPr>
        <p:grpSpPr>
          <a:xfrm>
            <a:off x="457199" y="412469"/>
            <a:ext cx="861488" cy="6085023"/>
            <a:chOff x="864790" y="1044211"/>
            <a:chExt cx="1148650" cy="5889234"/>
          </a:xfrm>
        </p:grpSpPr>
        <p:sp>
          <p:nvSpPr>
            <p:cNvPr id="44" name="Flowchart: Magnetic Disk 23"/>
            <p:cNvSpPr/>
            <p:nvPr/>
          </p:nvSpPr>
          <p:spPr>
            <a:xfrm>
              <a:off x="864790" y="1044211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EMATER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5" name="Flowchart: Magnetic Disk 27"/>
            <p:cNvSpPr/>
            <p:nvPr/>
          </p:nvSpPr>
          <p:spPr>
            <a:xfrm>
              <a:off x="864793" y="1709616"/>
              <a:ext cx="1148647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SEAGRI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6" name="Flowchart: Magnetic Disk 28"/>
            <p:cNvSpPr/>
            <p:nvPr/>
          </p:nvSpPr>
          <p:spPr>
            <a:xfrm>
              <a:off x="864793" y="2413486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TERRACAP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7" name="Flowchart: Magnetic Disk 29"/>
            <p:cNvSpPr/>
            <p:nvPr/>
          </p:nvSpPr>
          <p:spPr>
            <a:xfrm>
              <a:off x="864793" y="3073396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ADASA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8" name="Flowchart: Magnetic Disk 30"/>
            <p:cNvSpPr/>
            <p:nvPr/>
          </p:nvSpPr>
          <p:spPr>
            <a:xfrm>
              <a:off x="864793" y="3723102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IBRAM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49" name="Flowchart: Magnetic Disk 31"/>
            <p:cNvSpPr/>
            <p:nvPr/>
          </p:nvSpPr>
          <p:spPr>
            <a:xfrm>
              <a:off x="864793" y="4423677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SEGETH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50" name="Flowchart: Magnetic Disk 34"/>
            <p:cNvSpPr/>
            <p:nvPr/>
          </p:nvSpPr>
          <p:spPr>
            <a:xfrm>
              <a:off x="864793" y="5106412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70C0"/>
                  </a:solidFill>
                </a:rPr>
                <a:t>CAESB</a:t>
              </a:r>
              <a:endParaRPr lang="pt-BR" sz="1200" dirty="0">
                <a:solidFill>
                  <a:srgbClr val="0070C0"/>
                </a:solidFill>
              </a:endParaRPr>
            </a:p>
          </p:txBody>
        </p:sp>
        <p:sp>
          <p:nvSpPr>
            <p:cNvPr id="51" name="Flowchart: Magnetic Disk 48"/>
            <p:cNvSpPr/>
            <p:nvPr/>
          </p:nvSpPr>
          <p:spPr>
            <a:xfrm>
              <a:off x="864793" y="6320797"/>
              <a:ext cx="1148646" cy="612648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>
                  <a:solidFill>
                    <a:schemeClr val="tx1"/>
                  </a:solidFill>
                </a:rPr>
                <a:t>OUTROS ÓRGÃOS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10629" y="5284607"/>
            <a:ext cx="2030819" cy="488885"/>
            <a:chOff x="10629" y="5284607"/>
            <a:chExt cx="2030819" cy="488885"/>
          </a:xfrm>
        </p:grpSpPr>
        <p:cxnSp>
          <p:nvCxnSpPr>
            <p:cNvPr id="3" name="Conector reto 2"/>
            <p:cNvCxnSpPr/>
            <p:nvPr/>
          </p:nvCxnSpPr>
          <p:spPr>
            <a:xfrm>
              <a:off x="159485" y="5773492"/>
              <a:ext cx="16809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0"/>
            <p:cNvSpPr/>
            <p:nvPr/>
          </p:nvSpPr>
          <p:spPr>
            <a:xfrm>
              <a:off x="10629" y="5284607"/>
              <a:ext cx="203081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Órgãos</a:t>
              </a:r>
              <a:r>
                <a:rPr lang="en-US" sz="12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200" b="0" cap="none" spc="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que</a:t>
              </a:r>
              <a:r>
                <a:rPr lang="en-US" sz="12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200" b="0" cap="none" spc="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já</a:t>
              </a:r>
              <a:r>
                <a:rPr lang="en-US" sz="12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200" b="0" cap="none" spc="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entregaram</a:t>
              </a:r>
              <a:r>
                <a:rPr lang="en-US" sz="12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 </a:t>
              </a:r>
              <a:r>
                <a:rPr lang="en-US" sz="1200" b="0" cap="none" spc="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Catálogo</a:t>
              </a:r>
              <a:r>
                <a:rPr lang="en-US" sz="12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 Dados </a:t>
              </a:r>
              <a:endParaRPr lang="en-US" sz="1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3899924" y="2472306"/>
            <a:ext cx="4249619" cy="3157113"/>
            <a:chOff x="3899924" y="2472306"/>
            <a:chExt cx="4249619" cy="3157113"/>
          </a:xfrm>
        </p:grpSpPr>
        <p:grpSp>
          <p:nvGrpSpPr>
            <p:cNvPr id="62" name="Grupo 61"/>
            <p:cNvGrpSpPr/>
            <p:nvPr/>
          </p:nvGrpSpPr>
          <p:grpSpPr>
            <a:xfrm>
              <a:off x="4195972" y="2472306"/>
              <a:ext cx="918841" cy="971612"/>
              <a:chOff x="4195972" y="2472306"/>
              <a:chExt cx="918841" cy="971612"/>
            </a:xfrm>
          </p:grpSpPr>
          <p:sp>
            <p:nvSpPr>
              <p:cNvPr id="41" name="Flowchart: Magnetic Disk 35"/>
              <p:cNvSpPr/>
              <p:nvPr/>
            </p:nvSpPr>
            <p:spPr>
              <a:xfrm>
                <a:off x="4305133" y="2472306"/>
                <a:ext cx="685800" cy="612648"/>
              </a:xfrm>
              <a:prstGeom prst="flowChartMagneticDis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 smtClean="0">
                    <a:solidFill>
                      <a:schemeClr val="tx1"/>
                    </a:solidFill>
                  </a:rPr>
                  <a:t>SISDIA</a:t>
                </a:r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0"/>
              <p:cNvSpPr/>
              <p:nvPr/>
            </p:nvSpPr>
            <p:spPr>
              <a:xfrm>
                <a:off x="4195972" y="3166919"/>
                <a:ext cx="918841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ETL - SISDIA</a:t>
                </a:r>
                <a:endPara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850" y="3459988"/>
              <a:ext cx="1019736" cy="1373494"/>
            </a:xfrm>
            <a:prstGeom prst="rect">
              <a:avLst/>
            </a:prstGeom>
          </p:spPr>
        </p:pic>
        <p:grpSp>
          <p:nvGrpSpPr>
            <p:cNvPr id="76" name="Grupo 75"/>
            <p:cNvGrpSpPr/>
            <p:nvPr/>
          </p:nvGrpSpPr>
          <p:grpSpPr>
            <a:xfrm>
              <a:off x="6004179" y="3410828"/>
              <a:ext cx="2145364" cy="1422654"/>
              <a:chOff x="5503245" y="2542034"/>
              <a:chExt cx="5043321" cy="2561588"/>
            </a:xfrm>
          </p:grpSpPr>
          <p:pic>
            <p:nvPicPr>
              <p:cNvPr id="3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7939" y="3617720"/>
                <a:ext cx="460341" cy="614844"/>
              </a:xfrm>
              <a:prstGeom prst="rect">
                <a:avLst/>
              </a:prstGeom>
            </p:spPr>
          </p:pic>
          <p:pic>
            <p:nvPicPr>
              <p:cNvPr id="34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245" y="2542034"/>
                <a:ext cx="543693" cy="724924"/>
              </a:xfrm>
              <a:prstGeom prst="rect">
                <a:avLst/>
              </a:prstGeom>
            </p:spPr>
          </p:pic>
          <p:pic>
            <p:nvPicPr>
              <p:cNvPr id="35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026" y="2601615"/>
                <a:ext cx="1436109" cy="773434"/>
              </a:xfrm>
              <a:prstGeom prst="rect">
                <a:avLst/>
              </a:prstGeom>
            </p:spPr>
          </p:pic>
          <p:pic>
            <p:nvPicPr>
              <p:cNvPr id="36" name="Picture 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280" y="2623111"/>
                <a:ext cx="1301555" cy="860976"/>
              </a:xfrm>
              <a:prstGeom prst="rect">
                <a:avLst/>
              </a:prstGeom>
            </p:spPr>
          </p:pic>
          <p:pic>
            <p:nvPicPr>
              <p:cNvPr id="37" name="Picture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6088" y="3272111"/>
                <a:ext cx="671761" cy="93367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595" y="4040672"/>
                <a:ext cx="2352986" cy="1062950"/>
              </a:xfrm>
              <a:prstGeom prst="rect">
                <a:avLst/>
              </a:prstGeom>
            </p:spPr>
          </p:pic>
          <p:pic>
            <p:nvPicPr>
              <p:cNvPr id="58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122" y="2691138"/>
                <a:ext cx="1235444" cy="926582"/>
              </a:xfrm>
              <a:prstGeom prst="rect">
                <a:avLst/>
              </a:prstGeom>
            </p:spPr>
          </p:pic>
        </p:grpSp>
        <p:sp>
          <p:nvSpPr>
            <p:cNvPr id="59" name="Retângulo 58"/>
            <p:cNvSpPr/>
            <p:nvPr/>
          </p:nvSpPr>
          <p:spPr>
            <a:xfrm>
              <a:off x="3899924" y="5013866"/>
              <a:ext cx="165968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 smtClean="0"/>
                <a:t>Solução híbrida</a:t>
              </a:r>
            </a:p>
            <a:p>
              <a:pPr algn="ctr"/>
              <a:r>
                <a:rPr lang="pt-BR" sz="1600" b="1" dirty="0" err="1" smtClean="0"/>
                <a:t>ArcGis</a:t>
              </a:r>
              <a:r>
                <a:rPr lang="pt-BR" sz="1600" b="1" dirty="0" smtClean="0"/>
                <a:t> – Q </a:t>
              </a:r>
              <a:r>
                <a:rPr lang="pt-BR" sz="1600" b="1" dirty="0" err="1" smtClean="0"/>
                <a:t>Gis</a:t>
              </a:r>
              <a:endParaRPr lang="pt-BR" sz="1600" dirty="0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3540642" y="701746"/>
            <a:ext cx="2147777" cy="1051089"/>
            <a:chOff x="3540642" y="701746"/>
            <a:chExt cx="2147777" cy="1051089"/>
          </a:xfrm>
        </p:grpSpPr>
        <p:sp>
          <p:nvSpPr>
            <p:cNvPr id="54" name="Flowchart: Magnetic Disk 56"/>
            <p:cNvSpPr/>
            <p:nvPr/>
          </p:nvSpPr>
          <p:spPr>
            <a:xfrm>
              <a:off x="3899924" y="956328"/>
              <a:ext cx="679806" cy="471874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chemeClr val="tx1"/>
                  </a:solidFill>
                </a:rPr>
                <a:t>CONAM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Flowchart: Magnetic Disk 57"/>
            <p:cNvSpPr/>
            <p:nvPr/>
          </p:nvSpPr>
          <p:spPr>
            <a:xfrm>
              <a:off x="4697670" y="971054"/>
              <a:ext cx="598536" cy="471874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1"/>
                  </a:solidFill>
                </a:rPr>
                <a:t>CRH</a:t>
              </a:r>
              <a:endParaRPr lang="pt-B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3540642" y="701746"/>
              <a:ext cx="2147777" cy="1051089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66" name="Conector de seta reta 65"/>
          <p:cNvCxnSpPr/>
          <p:nvPr/>
        </p:nvCxnSpPr>
        <p:spPr>
          <a:xfrm>
            <a:off x="2041448" y="1254639"/>
            <a:ext cx="1499194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rot="5400000" flipH="1" flipV="1">
            <a:off x="4296143" y="2066669"/>
            <a:ext cx="636778" cy="15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2041448" y="2869203"/>
            <a:ext cx="2112402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2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SISDIA em CONSTRUÇÃO</a:t>
            </a:r>
          </a:p>
        </p:txBody>
      </p:sp>
      <p:sp>
        <p:nvSpPr>
          <p:cNvPr id="30" name="Rectangle 5"/>
          <p:cNvSpPr/>
          <p:nvPr/>
        </p:nvSpPr>
        <p:spPr>
          <a:xfrm>
            <a:off x="2708050" y="487970"/>
            <a:ext cx="46061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MACROPROCESSOS –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Questionários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Requisitos</a:t>
            </a:r>
            <a:endParaRPr lang="en-US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1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496878"/>
              </p:ext>
            </p:extLst>
          </p:nvPr>
        </p:nvGraphicFramePr>
        <p:xfrm>
          <a:off x="0" y="1467293"/>
          <a:ext cx="7868093" cy="40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ctangle 17"/>
          <p:cNvSpPr/>
          <p:nvPr/>
        </p:nvSpPr>
        <p:spPr>
          <a:xfrm>
            <a:off x="1424762" y="5751817"/>
            <a:ext cx="680344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Exploratória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Requisitos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Geoinformação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licenciamento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parcelamento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solos (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ambiental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urbanístico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468580" y="1073888"/>
            <a:ext cx="6477028" cy="4622012"/>
            <a:chOff x="2468580" y="1073888"/>
            <a:chExt cx="6477028" cy="4622012"/>
          </a:xfrm>
        </p:grpSpPr>
        <p:grpSp>
          <p:nvGrpSpPr>
            <p:cNvPr id="11" name="Grupo 10"/>
            <p:cNvGrpSpPr/>
            <p:nvPr/>
          </p:nvGrpSpPr>
          <p:grpSpPr>
            <a:xfrm>
              <a:off x="6900531" y="1073888"/>
              <a:ext cx="2045077" cy="1484121"/>
              <a:chOff x="6900531" y="1073888"/>
              <a:chExt cx="2045077" cy="1484121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7058553" y="1203792"/>
                <a:ext cx="1887055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n w="0"/>
                    <a:solidFill>
                      <a:schemeClr val="accent6">
                        <a:lumMod val="75000"/>
                      </a:schemeClr>
                    </a:solidFill>
                  </a:rPr>
                  <a:t>&gt; 640 classes </a:t>
                </a:r>
                <a:r>
                  <a:rPr lang="en-US" b="1" dirty="0" err="1" smtClean="0">
                    <a:ln w="0"/>
                    <a:solidFill>
                      <a:schemeClr val="accent6">
                        <a:lumMod val="75000"/>
                      </a:schemeClr>
                    </a:solidFill>
                  </a:rPr>
                  <a:t>hoje</a:t>
                </a:r>
                <a:endParaRPr lang="en-US" b="1" dirty="0" smtClean="0">
                  <a:ln w="0"/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pt-B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	45 de Água</a:t>
                </a:r>
              </a:p>
              <a:p>
                <a:endParaRPr lang="pt-BR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pt-BR" sz="1400" b="1" dirty="0" smtClean="0"/>
                  <a:t>Relações de produção </a:t>
                </a:r>
              </a:p>
              <a:p>
                <a:r>
                  <a:rPr lang="pt-BR" sz="1400" b="1" dirty="0" smtClean="0"/>
                  <a:t>e consumo de dados</a:t>
                </a:r>
                <a:endParaRPr lang="pt-BR" sz="1400" b="1" dirty="0"/>
              </a:p>
            </p:txBody>
          </p:sp>
          <p:sp>
            <p:nvSpPr>
              <p:cNvPr id="10" name="Retângulo de cantos arredondados 9"/>
              <p:cNvSpPr/>
              <p:nvPr/>
            </p:nvSpPr>
            <p:spPr>
              <a:xfrm>
                <a:off x="6900531" y="1073888"/>
                <a:ext cx="2038078" cy="1484121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Seta para a direita 11"/>
            <p:cNvSpPr/>
            <p:nvPr/>
          </p:nvSpPr>
          <p:spPr>
            <a:xfrm rot="19282969">
              <a:off x="2468580" y="5387958"/>
              <a:ext cx="287079" cy="30794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0911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8264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SISDIA em CONSTRUÇÃO</a:t>
            </a:r>
          </a:p>
        </p:txBody>
      </p:sp>
      <p:sp>
        <p:nvSpPr>
          <p:cNvPr id="9" name="Rectangle 5"/>
          <p:cNvSpPr/>
          <p:nvPr/>
        </p:nvSpPr>
        <p:spPr>
          <a:xfrm>
            <a:off x="2600148" y="487970"/>
            <a:ext cx="47139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Modernização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Ambiental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Urbanístico</a:t>
            </a:r>
            <a:endParaRPr lang="en-US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" y="2031824"/>
            <a:ext cx="3434053" cy="31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36" y="1770952"/>
            <a:ext cx="2848484" cy="389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21246" y="1736923"/>
            <a:ext cx="1684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n w="0"/>
              </a:rPr>
              <a:t>Croquis</a:t>
            </a:r>
            <a:r>
              <a:rPr lang="en-US" sz="1400" b="1" dirty="0" smtClean="0">
                <a:ln w="0"/>
              </a:rPr>
              <a:t> (PDF) no SEI</a:t>
            </a:r>
            <a:endParaRPr lang="pt-BR" sz="1400" b="1" dirty="0"/>
          </a:p>
        </p:txBody>
      </p:sp>
      <p:sp>
        <p:nvSpPr>
          <p:cNvPr id="4" name="Seta para a direita 3"/>
          <p:cNvSpPr/>
          <p:nvPr/>
        </p:nvSpPr>
        <p:spPr>
          <a:xfrm rot="1136275">
            <a:off x="4788148" y="1675057"/>
            <a:ext cx="256614" cy="2676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21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SISDIA em CONSTRUÇÃO</a:t>
            </a:r>
          </a:p>
        </p:txBody>
      </p:sp>
      <p:sp>
        <p:nvSpPr>
          <p:cNvPr id="9" name="Rectangle 5"/>
          <p:cNvSpPr/>
          <p:nvPr/>
        </p:nvSpPr>
        <p:spPr>
          <a:xfrm>
            <a:off x="2600148" y="487970"/>
            <a:ext cx="47139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Modernização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Ambiental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Urbanístico</a:t>
            </a:r>
            <a:endParaRPr lang="en-US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1246" y="790586"/>
            <a:ext cx="1684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n w="0"/>
              </a:rPr>
              <a:t>Croquis</a:t>
            </a:r>
            <a:r>
              <a:rPr lang="en-US" sz="1400" b="1" dirty="0" smtClean="0">
                <a:ln w="0"/>
              </a:rPr>
              <a:t> (PDF) no SEI</a:t>
            </a:r>
            <a:endParaRPr lang="pt-BR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97" y="2724371"/>
            <a:ext cx="1276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4" y="1810703"/>
            <a:ext cx="3636265" cy="36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" y="1098363"/>
            <a:ext cx="2285225" cy="522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4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31"/>
          <p:cNvSpPr/>
          <p:nvPr/>
        </p:nvSpPr>
        <p:spPr>
          <a:xfrm>
            <a:off x="497979" y="15672"/>
            <a:ext cx="678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Consolidação do SISDIA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2860171" y="445090"/>
            <a:ext cx="4421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/>
              <a:t>Etapa 1 do Componente 1 GEF Cidades para o DF</a:t>
            </a:r>
            <a:endParaRPr lang="pt-BR" sz="1400" b="1" dirty="0"/>
          </a:p>
        </p:txBody>
      </p:sp>
      <p:sp>
        <p:nvSpPr>
          <p:cNvPr id="69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grpSp>
        <p:nvGrpSpPr>
          <p:cNvPr id="2" name="Grupo 78"/>
          <p:cNvGrpSpPr/>
          <p:nvPr/>
        </p:nvGrpSpPr>
        <p:grpSpPr>
          <a:xfrm>
            <a:off x="7344273" y="1104950"/>
            <a:ext cx="1769613" cy="5469594"/>
            <a:chOff x="7344273" y="1104950"/>
            <a:chExt cx="1769613" cy="5469594"/>
          </a:xfrm>
        </p:grpSpPr>
        <p:sp>
          <p:nvSpPr>
            <p:cNvPr id="41" name="Pentágono 40"/>
            <p:cNvSpPr/>
            <p:nvPr/>
          </p:nvSpPr>
          <p:spPr>
            <a:xfrm>
              <a:off x="7344273" y="1104950"/>
              <a:ext cx="1769613" cy="1844297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7813370" y="1161935"/>
              <a:ext cx="5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P6</a:t>
              </a:r>
              <a:endParaRPr lang="pt-BR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7452575" y="1531267"/>
              <a:ext cx="16485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Documentação técnica para desenvolvimento do SISDIA</a:t>
              </a:r>
              <a:endParaRPr lang="pt-BR" sz="1400" baseline="-25000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7422445" y="2991447"/>
              <a:ext cx="15506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Dados Publicados com regularidade e autoria institucional</a:t>
              </a:r>
              <a:endParaRPr lang="pt-BR" sz="1400" i="1" baseline="-25000" dirty="0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7415496" y="3983854"/>
              <a:ext cx="15506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IDE aberta ao público com níveis de acesso</a:t>
              </a:r>
              <a:endParaRPr lang="pt-BR" sz="1400" i="1" baseline="-25000" dirty="0"/>
            </a:p>
          </p:txBody>
        </p:sp>
        <p:cxnSp>
          <p:nvCxnSpPr>
            <p:cNvPr id="66" name="Conector de seta reta 65"/>
            <p:cNvCxnSpPr/>
            <p:nvPr/>
          </p:nvCxnSpPr>
          <p:spPr>
            <a:xfrm>
              <a:off x="7356957" y="6431147"/>
              <a:ext cx="157101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tângulo 69"/>
            <p:cNvSpPr/>
            <p:nvPr/>
          </p:nvSpPr>
          <p:spPr>
            <a:xfrm>
              <a:off x="7925900" y="6266767"/>
              <a:ext cx="4331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</a:t>
              </a:r>
              <a:r>
                <a:rPr lang="pt-BR" sz="1400" b="1" dirty="0"/>
                <a:t>9</a:t>
              </a:r>
              <a:endParaRPr lang="pt-BR" sz="1400" dirty="0"/>
            </a:p>
          </p:txBody>
        </p:sp>
      </p:grpSp>
      <p:grpSp>
        <p:nvGrpSpPr>
          <p:cNvPr id="3" name="Grupo 80"/>
          <p:cNvGrpSpPr/>
          <p:nvPr/>
        </p:nvGrpSpPr>
        <p:grpSpPr>
          <a:xfrm>
            <a:off x="2909800" y="1108672"/>
            <a:ext cx="1836712" cy="5465872"/>
            <a:chOff x="2909800" y="1108672"/>
            <a:chExt cx="1836712" cy="5465872"/>
          </a:xfrm>
        </p:grpSpPr>
        <p:sp>
          <p:nvSpPr>
            <p:cNvPr id="24" name="Pentágono 23"/>
            <p:cNvSpPr/>
            <p:nvPr/>
          </p:nvSpPr>
          <p:spPr>
            <a:xfrm>
              <a:off x="2976899" y="1108672"/>
              <a:ext cx="1769613" cy="1864881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392033" y="1161935"/>
              <a:ext cx="5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P3</a:t>
              </a:r>
              <a:endParaRPr lang="pt-BR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288611" y="1531267"/>
              <a:ext cx="11824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1400" b="1" i="1" dirty="0" smtClean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000328" y="2991447"/>
              <a:ext cx="14049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Agregações, especializações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909800" y="4965379"/>
              <a:ext cx="1404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400" i="1" dirty="0" smtClean="0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3094074" y="1531267"/>
              <a:ext cx="12206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Implantação MER</a:t>
              </a:r>
              <a:endParaRPr lang="pt-BR" sz="1200" baseline="-25000" dirty="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2993233" y="3601066"/>
              <a:ext cx="14049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Generalizações espaciais e conceituais entre classes</a:t>
              </a: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2986138" y="4646638"/>
              <a:ext cx="14049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/>
                <a:t>D</a:t>
              </a:r>
              <a:r>
                <a:rPr lang="pt-BR" sz="1400" i="1" dirty="0" smtClean="0"/>
                <a:t>iagramas de transformação, </a:t>
              </a:r>
              <a:r>
                <a:rPr lang="pt-BR" sz="1400" i="1" dirty="0" err="1" smtClean="0"/>
                <a:t>etc</a:t>
              </a:r>
              <a:endParaRPr lang="pt-BR" sz="1400" i="1" dirty="0" smtClean="0"/>
            </a:p>
          </p:txBody>
        </p:sp>
        <p:cxnSp>
          <p:nvCxnSpPr>
            <p:cNvPr id="63" name="Conector de seta reta 62"/>
            <p:cNvCxnSpPr/>
            <p:nvPr/>
          </p:nvCxnSpPr>
          <p:spPr>
            <a:xfrm>
              <a:off x="3080400" y="6431147"/>
              <a:ext cx="13948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tângulo 70"/>
            <p:cNvSpPr/>
            <p:nvPr/>
          </p:nvSpPr>
          <p:spPr>
            <a:xfrm>
              <a:off x="3561282" y="6266767"/>
              <a:ext cx="4331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M6</a:t>
              </a:r>
              <a:endParaRPr lang="pt-BR" sz="1400" dirty="0"/>
            </a:p>
          </p:txBody>
        </p:sp>
      </p:grpSp>
      <p:grpSp>
        <p:nvGrpSpPr>
          <p:cNvPr id="5" name="Grupo 1023"/>
          <p:cNvGrpSpPr/>
          <p:nvPr/>
        </p:nvGrpSpPr>
        <p:grpSpPr>
          <a:xfrm>
            <a:off x="4318482" y="1104952"/>
            <a:ext cx="1879318" cy="5469592"/>
            <a:chOff x="4318482" y="1104952"/>
            <a:chExt cx="1879318" cy="5469592"/>
          </a:xfrm>
        </p:grpSpPr>
        <p:sp>
          <p:nvSpPr>
            <p:cNvPr id="31" name="Pentágono 30"/>
            <p:cNvSpPr/>
            <p:nvPr/>
          </p:nvSpPr>
          <p:spPr>
            <a:xfrm>
              <a:off x="4428187" y="1104952"/>
              <a:ext cx="1769613" cy="1895106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4886220" y="1161935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/>
                <a:t>P</a:t>
              </a:r>
              <a:r>
                <a:rPr lang="pt-BR" b="1" dirty="0" smtClean="0"/>
                <a:t>4</a:t>
              </a:r>
              <a:endParaRPr lang="pt-BR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506357" y="1531267"/>
              <a:ext cx="13978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Modelo Lógico Consolidado + ETLs</a:t>
              </a:r>
              <a:endParaRPr lang="pt-BR" sz="1400" baseline="-25000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4357495" y="2991448"/>
              <a:ext cx="15732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Classes Mapeadas</a:t>
              </a: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4363980" y="4918082"/>
              <a:ext cx="1680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400" i="1" dirty="0" smtClean="0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4339767" y="3335242"/>
              <a:ext cx="15732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Atributos definidos</a:t>
              </a: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4343305" y="3700302"/>
              <a:ext cx="15732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/>
                <a:t>N</a:t>
              </a:r>
              <a:r>
                <a:rPr lang="pt-BR" sz="1400" i="1" dirty="0" smtClean="0"/>
                <a:t>omenclaturas de atributos</a:t>
              </a:r>
              <a:r>
                <a:rPr lang="pt-BR" sz="1400" i="1" dirty="0"/>
                <a:t> </a:t>
              </a:r>
              <a:r>
                <a:rPr lang="pt-BR" sz="1400" i="1" dirty="0" smtClean="0"/>
                <a:t>sistematizados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4346843" y="4480049"/>
              <a:ext cx="15732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Chaves primárias e estrangeiras definidas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4318482" y="5227897"/>
              <a:ext cx="15732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Tabelas de domínio normalizadas</a:t>
              </a:r>
            </a:p>
          </p:txBody>
        </p:sp>
        <p:cxnSp>
          <p:nvCxnSpPr>
            <p:cNvPr id="64" name="Conector de seta reta 63"/>
            <p:cNvCxnSpPr/>
            <p:nvPr/>
          </p:nvCxnSpPr>
          <p:spPr>
            <a:xfrm>
              <a:off x="4502592" y="6431147"/>
              <a:ext cx="13948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tângulo 71"/>
            <p:cNvSpPr/>
            <p:nvPr/>
          </p:nvSpPr>
          <p:spPr>
            <a:xfrm>
              <a:off x="4950061" y="6266767"/>
              <a:ext cx="4331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M7</a:t>
              </a:r>
              <a:endParaRPr lang="pt-BR" sz="1400" dirty="0"/>
            </a:p>
          </p:txBody>
        </p:sp>
      </p:grpSp>
      <p:grpSp>
        <p:nvGrpSpPr>
          <p:cNvPr id="6" name="Grupo 1024"/>
          <p:cNvGrpSpPr/>
          <p:nvPr/>
        </p:nvGrpSpPr>
        <p:grpSpPr>
          <a:xfrm>
            <a:off x="5863367" y="1104951"/>
            <a:ext cx="1787159" cy="5469593"/>
            <a:chOff x="5863367" y="1104951"/>
            <a:chExt cx="1787159" cy="5469593"/>
          </a:xfrm>
        </p:grpSpPr>
        <p:sp>
          <p:nvSpPr>
            <p:cNvPr id="36" name="Pentágono 35"/>
            <p:cNvSpPr/>
            <p:nvPr/>
          </p:nvSpPr>
          <p:spPr>
            <a:xfrm>
              <a:off x="5880913" y="1104951"/>
              <a:ext cx="1769613" cy="1885092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296049" y="1161936"/>
              <a:ext cx="5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P5</a:t>
              </a:r>
              <a:endParaRPr lang="pt-BR" dirty="0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959083" y="1531267"/>
              <a:ext cx="139787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Implantação MER + Modelo Lógico (implantação </a:t>
              </a:r>
              <a:r>
                <a:rPr lang="pt-BR" sz="1400" b="1" dirty="0" err="1" smtClean="0"/>
                <a:t>físcia</a:t>
              </a:r>
              <a:r>
                <a:rPr lang="pt-BR" sz="1400" b="1" dirty="0" smtClean="0"/>
                <a:t>)</a:t>
              </a:r>
              <a:endParaRPr lang="pt-BR" sz="1400" baseline="-25000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5895285" y="2991448"/>
              <a:ext cx="14564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Criação de Tabelas</a:t>
              </a:r>
              <a:endParaRPr lang="pt-BR" sz="1400" i="1" baseline="-25000" dirty="0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888190" y="3558535"/>
              <a:ext cx="14564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Dados inseridos</a:t>
              </a:r>
              <a:endParaRPr lang="pt-BR" sz="1400" i="1" baseline="-25000" dirty="0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5870462" y="3891696"/>
              <a:ext cx="14564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Indexações não espaciais e espaciais efetivadas</a:t>
              </a:r>
              <a:endParaRPr lang="pt-BR" sz="1400" i="1" baseline="-25000" dirty="0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5863367" y="4862837"/>
              <a:ext cx="145641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Restrição de integridade, restrições geométricas, </a:t>
              </a:r>
              <a:r>
                <a:rPr lang="pt-BR" sz="1400" i="1" dirty="0" err="1" smtClean="0"/>
                <a:t>views</a:t>
              </a:r>
              <a:r>
                <a:rPr lang="pt-BR" sz="1400" i="1" dirty="0" smtClean="0"/>
                <a:t>, </a:t>
              </a:r>
              <a:r>
                <a:rPr lang="pt-BR" sz="1400" i="1" dirty="0" err="1" smtClean="0"/>
                <a:t>etc</a:t>
              </a:r>
              <a:r>
                <a:rPr lang="pt-BR" sz="1400" i="1" dirty="0"/>
                <a:t> </a:t>
              </a:r>
              <a:r>
                <a:rPr lang="pt-BR" sz="1400" i="1" dirty="0" smtClean="0"/>
                <a:t>implantados</a:t>
              </a:r>
              <a:endParaRPr lang="pt-BR" sz="1400" i="1" baseline="-25000" dirty="0"/>
            </a:p>
          </p:txBody>
        </p:sp>
        <p:cxnSp>
          <p:nvCxnSpPr>
            <p:cNvPr id="65" name="Conector de seta reta 64"/>
            <p:cNvCxnSpPr/>
            <p:nvPr/>
          </p:nvCxnSpPr>
          <p:spPr>
            <a:xfrm>
              <a:off x="5924784" y="6431147"/>
              <a:ext cx="13948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tângulo 72"/>
            <p:cNvSpPr/>
            <p:nvPr/>
          </p:nvSpPr>
          <p:spPr>
            <a:xfrm>
              <a:off x="6357016" y="6266767"/>
              <a:ext cx="4331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M8</a:t>
              </a:r>
              <a:endParaRPr lang="pt-BR" sz="1400" dirty="0"/>
            </a:p>
          </p:txBody>
        </p:sp>
      </p:grpSp>
      <p:grpSp>
        <p:nvGrpSpPr>
          <p:cNvPr id="7" name="Grupo 67"/>
          <p:cNvGrpSpPr/>
          <p:nvPr/>
        </p:nvGrpSpPr>
        <p:grpSpPr>
          <a:xfrm>
            <a:off x="1496799" y="1108672"/>
            <a:ext cx="1795545" cy="5474829"/>
            <a:chOff x="1496799" y="1108672"/>
            <a:chExt cx="1795545" cy="5474829"/>
          </a:xfrm>
        </p:grpSpPr>
        <p:sp>
          <p:nvSpPr>
            <p:cNvPr id="18" name="Pentágono 17"/>
            <p:cNvSpPr/>
            <p:nvPr/>
          </p:nvSpPr>
          <p:spPr>
            <a:xfrm>
              <a:off x="1522731" y="1108672"/>
              <a:ext cx="1769613" cy="1881371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896710" y="1161936"/>
              <a:ext cx="555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P2</a:t>
              </a:r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616577" y="1531267"/>
              <a:ext cx="136405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Implantação Física (baseado no catálogo normalizado e prognóstico</a:t>
              </a:r>
              <a:endParaRPr lang="pt-BR" sz="1200" baseline="-25000" dirty="0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496799" y="3001957"/>
              <a:ext cx="1480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Demais órgãos alinhados e articulados </a:t>
              </a:r>
            </a:p>
            <a:p>
              <a:r>
                <a:rPr lang="pt-BR" sz="1200" i="1" dirty="0" smtClean="0"/>
                <a:t>(</a:t>
              </a:r>
              <a:r>
                <a:rPr lang="pt-BR" sz="1200" i="1" dirty="0" err="1" smtClean="0"/>
                <a:t>ACTs</a:t>
              </a:r>
              <a:r>
                <a:rPr lang="pt-BR" sz="1200" i="1" dirty="0" smtClean="0"/>
                <a:t>, Portarias, </a:t>
              </a:r>
              <a:r>
                <a:rPr lang="pt-BR" sz="1200" i="1" dirty="0" err="1" smtClean="0"/>
                <a:t>etc</a:t>
              </a:r>
              <a:r>
                <a:rPr lang="pt-BR" sz="1200" i="1" dirty="0" smtClean="0"/>
                <a:t>)</a:t>
              </a:r>
              <a:endParaRPr lang="pt-BR" sz="1100" i="1" baseline="-25000" dirty="0"/>
            </a:p>
          </p:txBody>
        </p:sp>
        <p:cxnSp>
          <p:nvCxnSpPr>
            <p:cNvPr id="62" name="Conector de seta reta 61"/>
            <p:cNvCxnSpPr/>
            <p:nvPr/>
          </p:nvCxnSpPr>
          <p:spPr>
            <a:xfrm>
              <a:off x="1522731" y="6431147"/>
              <a:ext cx="1505444" cy="29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tângulo 73"/>
            <p:cNvSpPr/>
            <p:nvPr/>
          </p:nvSpPr>
          <p:spPr>
            <a:xfrm>
              <a:off x="1968142" y="6275724"/>
              <a:ext cx="5790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M3-5</a:t>
              </a:r>
              <a:endParaRPr lang="pt-BR" sz="1400" dirty="0"/>
            </a:p>
          </p:txBody>
        </p:sp>
      </p:grpSp>
      <p:grpSp>
        <p:nvGrpSpPr>
          <p:cNvPr id="10" name="Grupo 66"/>
          <p:cNvGrpSpPr/>
          <p:nvPr/>
        </p:nvGrpSpPr>
        <p:grpSpPr>
          <a:xfrm>
            <a:off x="38384" y="1108673"/>
            <a:ext cx="1790601" cy="5487545"/>
            <a:chOff x="38384" y="1108673"/>
            <a:chExt cx="1790601" cy="5487545"/>
          </a:xfrm>
        </p:grpSpPr>
        <p:sp>
          <p:nvSpPr>
            <p:cNvPr id="8" name="Pentágono 7"/>
            <p:cNvSpPr/>
            <p:nvPr/>
          </p:nvSpPr>
          <p:spPr>
            <a:xfrm>
              <a:off x="59371" y="1108673"/>
              <a:ext cx="1769614" cy="1881371"/>
            </a:xfrm>
            <a:prstGeom prst="homePlate">
              <a:avLst>
                <a:gd name="adj" fmla="val 29021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474506" y="1161936"/>
              <a:ext cx="555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P1</a:t>
              </a:r>
              <a:endParaRPr lang="pt-BR" b="1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1903" y="1414304"/>
              <a:ext cx="1332033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/>
                <a:t>Plano de Trabalho + </a:t>
              </a:r>
            </a:p>
            <a:p>
              <a:endParaRPr lang="pt-BR" sz="1400" b="1" dirty="0"/>
            </a:p>
            <a:p>
              <a:r>
                <a:rPr lang="pt-BR" sz="1400" b="1" dirty="0" smtClean="0"/>
                <a:t>Diagnóstico +</a:t>
              </a:r>
            </a:p>
            <a:p>
              <a:endParaRPr lang="pt-BR" sz="1400" b="1" dirty="0"/>
            </a:p>
            <a:p>
              <a:r>
                <a:rPr lang="pt-BR" sz="1400" b="1" dirty="0" smtClean="0"/>
                <a:t> Catálogo de Dados</a:t>
              </a:r>
              <a:endParaRPr lang="pt-BR" sz="1400" baseline="-25000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8384" y="2991448"/>
              <a:ext cx="15781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Workshop de alinhamento 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8384" y="3588324"/>
              <a:ext cx="15781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Foco nos Negócios “SEMA como cabeça de 2 sistemas”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8384" y="4655292"/>
              <a:ext cx="17664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i="1" dirty="0" smtClean="0"/>
                <a:t>Alinhamento e articulação com SEMA e Órgãos</a:t>
              </a:r>
              <a:endParaRPr lang="pt-BR" sz="1200" i="1" baseline="-25000" dirty="0"/>
            </a:p>
          </p:txBody>
        </p:sp>
        <p:cxnSp>
          <p:nvCxnSpPr>
            <p:cNvPr id="4" name="Conector de seta reta 3"/>
            <p:cNvCxnSpPr/>
            <p:nvPr/>
          </p:nvCxnSpPr>
          <p:spPr>
            <a:xfrm>
              <a:off x="101903" y="6431147"/>
              <a:ext cx="13948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ângulo 74"/>
            <p:cNvSpPr/>
            <p:nvPr/>
          </p:nvSpPr>
          <p:spPr>
            <a:xfrm>
              <a:off x="478416" y="6288441"/>
              <a:ext cx="5790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M1-2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7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497982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SISDIA em CONSTRUÇÃO</a:t>
            </a:r>
          </a:p>
        </p:txBody>
      </p:sp>
      <p:sp>
        <p:nvSpPr>
          <p:cNvPr id="30" name="Rectangle 5"/>
          <p:cNvSpPr/>
          <p:nvPr/>
        </p:nvSpPr>
        <p:spPr>
          <a:xfrm>
            <a:off x="3062260" y="487970"/>
            <a:ext cx="43156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Normalização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dos </a:t>
            </a:r>
            <a:r>
              <a:rPr lang="en-US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Zoneamentos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APAs</a:t>
            </a:r>
            <a:endParaRPr lang="en-US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1" y="1212112"/>
            <a:ext cx="7042664" cy="49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Relação do ZEE e do SISDIA</a:t>
            </a:r>
            <a:endParaRPr lang="pt-BR" sz="1600" dirty="0"/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>
          <a:xfrm>
            <a:off x="795338" y="1024961"/>
            <a:ext cx="7593012" cy="431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1400" algn="just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2000" b="1" dirty="0" smtClean="0">
                <a:solidFill>
                  <a:schemeClr val="tx1"/>
                </a:solidFill>
                <a:cs typeface="Calibri" charset="0"/>
              </a:rPr>
              <a:t>Base de Dados do ZEE/DF </a:t>
            </a:r>
          </a:p>
          <a:p>
            <a:pPr marL="691450" lvl="1" algn="just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1600" dirty="0" smtClean="0">
                <a:solidFill>
                  <a:schemeClr val="tx1"/>
                </a:solidFill>
                <a:cs typeface="Calibri" charset="0"/>
              </a:rPr>
              <a:t>é composta por um grupo de dados e informações ambientais com determinado arranjo com vistas a subsidiar as grandes questões do ZEE/DF no tocante ao planejamento e gestão territoriais</a:t>
            </a:r>
          </a:p>
          <a:p>
            <a:pPr marL="291400" algn="just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2000" b="1" dirty="0" smtClean="0">
                <a:solidFill>
                  <a:schemeClr val="tx1"/>
                </a:solidFill>
                <a:cs typeface="Calibri" charset="0"/>
              </a:rPr>
              <a:t>O SISDIA </a:t>
            </a:r>
          </a:p>
          <a:p>
            <a:pPr marL="691450" lvl="1" algn="just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1600" dirty="0" smtClean="0">
                <a:solidFill>
                  <a:schemeClr val="tx1"/>
                </a:solidFill>
                <a:cs typeface="Calibri" charset="0"/>
              </a:rPr>
              <a:t>é um aprofundamento qualificado da BD do ZEE/DF que vai possibilitar os meios para internalização detalhada pelas instituições governamentais e da sociedade civil quanto a infraestrutura ecológica, considerando, dentre outros, a capacidade de suporte e riscos associados ao uso do solo e das águas no DF</a:t>
            </a:r>
          </a:p>
          <a:p>
            <a:pPr marL="691450" lvl="1" algn="just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1600" dirty="0" smtClean="0">
                <a:solidFill>
                  <a:schemeClr val="tx1"/>
                </a:solidFill>
                <a:cs typeface="Calibri" charset="0"/>
              </a:rPr>
              <a:t>Constitui mais do que a “biblioteca” de dados ambientais do DF pois incorpora dados outros como de infraestrutura, para avaliação objetiva de empreendimentos </a:t>
            </a:r>
            <a:endParaRPr lang="pt-BR" sz="1600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1004119" y="5271272"/>
            <a:ext cx="76527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cs typeface="Calibri" charset="0"/>
              </a:rPr>
              <a:t>Objetiva-se que no longo prazo, todos os dados necessários ao ZEE sejam produtidos pela IDE/DF e pela IDEA/DF e demais BD de entes do </a:t>
            </a:r>
            <a:r>
              <a:rPr lang="pt-BR" sz="1600" b="1" i="1" dirty="0" smtClean="0">
                <a:cs typeface="Calibri" charset="0"/>
              </a:rPr>
              <a:t>governo</a:t>
            </a:r>
          </a:p>
          <a:p>
            <a:pPr algn="ctr"/>
            <a:endParaRPr lang="pt-BR" sz="1600" b="1" i="1" dirty="0">
              <a:cs typeface="Calibri" charset="0"/>
            </a:endParaRPr>
          </a:p>
          <a:p>
            <a:pPr algn="r"/>
            <a:r>
              <a:rPr lang="pt-BR" sz="1400" i="1" dirty="0">
                <a:cs typeface="Calibri" charset="0"/>
              </a:rPr>
              <a:t>(Hipótese de trabalho da SUPLAM)</a:t>
            </a:r>
            <a:endParaRPr lang="en-US" sz="1400" i="1" dirty="0"/>
          </a:p>
        </p:txBody>
      </p:sp>
      <p:sp>
        <p:nvSpPr>
          <p:cNvPr id="18" name="Rounded Rectangle 2"/>
          <p:cNvSpPr/>
          <p:nvPr/>
        </p:nvSpPr>
        <p:spPr>
          <a:xfrm>
            <a:off x="795338" y="5203407"/>
            <a:ext cx="8016638" cy="106645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Por que o SISDIA é importante para o IBRAM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637413" y="487970"/>
            <a:ext cx="569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Ferramenta de SUPORTE À TOMADA DE DECISÃO para a alta gestão </a:t>
            </a:r>
          </a:p>
          <a:p>
            <a:pPr algn="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além dos níveis gerenciais e analistas 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16979" y="1192660"/>
            <a:ext cx="792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 smtClean="0"/>
              <a:t>Fornecer acesso a dados espaciais  </a:t>
            </a:r>
            <a:r>
              <a:rPr lang="pt-BR" b="1" u="sng" dirty="0" smtClean="0"/>
              <a:t>ambientais</a:t>
            </a:r>
            <a:r>
              <a:rPr lang="pt-BR" b="1" dirty="0" smtClean="0"/>
              <a:t> organizados , padronizados e atualizados</a:t>
            </a:r>
            <a:endParaRPr lang="pt-BR" b="1" i="1" dirty="0">
              <a:solidFill>
                <a:srgbClr val="0070C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20517" y="1834178"/>
            <a:ext cx="792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Experiência vencedora de várias </a:t>
            </a:r>
            <a:r>
              <a:rPr lang="pt-BR" sz="1600" dirty="0" err="1" smtClean="0">
                <a:solidFill>
                  <a:schemeClr val="bg2">
                    <a:lumMod val="25000"/>
                  </a:schemeClr>
                </a:solidFill>
              </a:rPr>
              <a:t>SEMAs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 estaduais (SP, RS, BA, PA, </a:t>
            </a:r>
            <a:r>
              <a:rPr lang="pt-BR" sz="1600" dirty="0" err="1" smtClean="0">
                <a:solidFill>
                  <a:schemeClr val="bg2">
                    <a:lumMod val="25000"/>
                  </a:schemeClr>
                </a:solidFill>
              </a:rPr>
              <a:t>etc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pt-BR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698331" y="2539494"/>
            <a:ext cx="616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smtClean="0">
                <a:solidFill>
                  <a:srgbClr val="0070C0"/>
                </a:solidFill>
              </a:rPr>
              <a:t>O gestor consegue visualizar, de maneira customizada, mais do que as informações produzidas pelo seu próprio órgão</a:t>
            </a:r>
            <a:endParaRPr lang="pt-BR" sz="1600" b="1" i="1" dirty="0">
              <a:solidFill>
                <a:srgbClr val="0070C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13422" y="2177972"/>
            <a:ext cx="792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1ª base técnica = Zoneamento Ecológico-Econômico do DF</a:t>
            </a:r>
            <a:endParaRPr lang="pt-BR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74625"/>
            <a:ext cx="17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40" tIns="44170" rIns="88340" bIns="44170" anchor="ctr">
            <a:spAutoFit/>
          </a:bodyPr>
          <a:lstStyle/>
          <a:p>
            <a:endParaRPr lang="pt-BR" sz="1700"/>
          </a:p>
        </p:txBody>
      </p:sp>
      <p:sp>
        <p:nvSpPr>
          <p:cNvPr id="9" name="Rectangle 26"/>
          <p:cNvSpPr/>
          <p:nvPr/>
        </p:nvSpPr>
        <p:spPr>
          <a:xfrm>
            <a:off x="3970657" y="414188"/>
            <a:ext cx="516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>
                <a:solidFill>
                  <a:srgbClr val="953735"/>
                </a:solidFill>
              </a:rPr>
              <a:t>Infraestrutura de Dados Espaciais Ambientais de SP</a:t>
            </a:r>
          </a:p>
        </p:txBody>
      </p:sp>
      <p:sp>
        <p:nvSpPr>
          <p:cNvPr id="11" name="Rectangle 35"/>
          <p:cNvSpPr/>
          <p:nvPr/>
        </p:nvSpPr>
        <p:spPr>
          <a:xfrm>
            <a:off x="3968152" y="11873"/>
            <a:ext cx="5168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/>
              <a:t>Estudo de Caso do Estado de </a:t>
            </a:r>
            <a:r>
              <a:rPr lang="pt-BR" sz="2400" b="1" dirty="0" err="1"/>
              <a:t>Sao</a:t>
            </a:r>
            <a:r>
              <a:rPr lang="pt-BR" sz="2400" b="1" dirty="0"/>
              <a:t> Paulo</a:t>
            </a:r>
            <a:endParaRPr lang="pt-BR" sz="1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49561" y="6629400"/>
            <a:ext cx="2822085" cy="2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Fonte: </a:t>
            </a:r>
            <a:r>
              <a:rPr lang="pt-BR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pt-B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pt-BR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www.idesp.sp.gov.br</a:t>
            </a:r>
            <a:r>
              <a:rPr lang="pt-B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553" y="2588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342"/>
            <a:ext cx="9144000" cy="5109315"/>
          </a:xfrm>
          <a:prstGeom prst="rect">
            <a:avLst/>
          </a:prstGeom>
        </p:spPr>
      </p:pic>
      <p:pic>
        <p:nvPicPr>
          <p:cNvPr id="10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34798"/>
            <a:ext cx="1152236" cy="3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0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0" y="6596390"/>
            <a:ext cx="3648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1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3679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err="1" smtClean="0"/>
              <a:t>Infraestrutura</a:t>
            </a:r>
            <a:r>
              <a:rPr lang="pt-BR" sz="2400" b="1" dirty="0" smtClean="0"/>
              <a:t> de Dados Espaciais do DF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25578" y="1053247"/>
            <a:ext cx="8302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Art. 3º </a:t>
            </a:r>
            <a:r>
              <a:rPr lang="pt-BR" dirty="0" smtClean="0"/>
              <a:t>A IDE/DF tem como objetivo:</a:t>
            </a:r>
            <a:endParaRPr lang="pt-BR" dirty="0"/>
          </a:p>
        </p:txBody>
      </p:sp>
      <p:sp>
        <p:nvSpPr>
          <p:cNvPr id="13" name="Rectangle 26"/>
          <p:cNvSpPr/>
          <p:nvPr/>
        </p:nvSpPr>
        <p:spPr>
          <a:xfrm>
            <a:off x="3512268" y="487970"/>
            <a:ext cx="379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Decreto distrital nº 37.612 </a:t>
            </a:r>
            <a:r>
              <a:rPr lang="pt-BR" sz="1400" i="1" dirty="0" smtClean="0">
                <a:solidFill>
                  <a:srgbClr val="953735"/>
                </a:solidFill>
              </a:rPr>
              <a:t>(09/12/2016) </a:t>
            </a:r>
            <a:endParaRPr lang="pt-BR" sz="1400" i="1" dirty="0">
              <a:solidFill>
                <a:srgbClr val="953735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8483" y="1450206"/>
            <a:ext cx="830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 - promover o adequado </a:t>
            </a:r>
            <a:r>
              <a:rPr lang="pt-BR" u="sng" dirty="0" smtClean="0"/>
              <a:t>ordenamento na geração, no armazenamento, no acesso, no compartilhamento, na disponibilização e no uso</a:t>
            </a:r>
            <a:r>
              <a:rPr lang="pt-BR" dirty="0" smtClean="0"/>
              <a:t> da </a:t>
            </a:r>
            <a:r>
              <a:rPr lang="pt-BR" dirty="0" err="1" smtClean="0"/>
              <a:t>geoinformação</a:t>
            </a:r>
            <a:r>
              <a:rPr lang="pt-BR" dirty="0" smtClean="0"/>
              <a:t> sobre o território e a população do Distrito Federal, aos órgãos ou entidades públicas pertencentes à Administração do Distrito Federal;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22021" y="2714296"/>
            <a:ext cx="830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II - promover a utilização, pelas entidades participantes, </a:t>
            </a:r>
            <a:r>
              <a:rPr lang="pt-BR" u="sng" dirty="0" smtClean="0"/>
              <a:t>dos padrões e normas </a:t>
            </a:r>
            <a:r>
              <a:rPr lang="pt-BR" dirty="0" smtClean="0"/>
              <a:t>definidos para a IDE/DF na produção e disponibilização das </a:t>
            </a:r>
            <a:r>
              <a:rPr lang="pt-BR" dirty="0" err="1" smtClean="0"/>
              <a:t>geoinformações</a:t>
            </a:r>
            <a:r>
              <a:rPr lang="pt-BR" dirty="0" smtClean="0"/>
              <a:t>; 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25559" y="3424388"/>
            <a:ext cx="830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III - </a:t>
            </a:r>
            <a:r>
              <a:rPr lang="pt-BR" u="sng" dirty="0" smtClean="0"/>
              <a:t>evitar a duplicidade de ações e o desperdício de recursos</a:t>
            </a:r>
            <a:r>
              <a:rPr lang="pt-BR" dirty="0" smtClean="0"/>
              <a:t> na obtenção de </a:t>
            </a:r>
            <a:r>
              <a:rPr lang="pt-BR" dirty="0" err="1" smtClean="0"/>
              <a:t>geoinformações</a:t>
            </a:r>
            <a:r>
              <a:rPr lang="pt-BR" dirty="0" smtClean="0"/>
              <a:t> pelos órgãos da administração pública, principalmente por meio da divulgação dos </a:t>
            </a:r>
            <a:r>
              <a:rPr lang="pt-BR" u="sng" dirty="0" err="1" smtClean="0"/>
              <a:t>metadados</a:t>
            </a:r>
            <a:r>
              <a:rPr lang="pt-BR" dirty="0" smtClean="0"/>
              <a:t> relativos aos dados disponíveis nas entidades e nos órgãos do Distrito Federal;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29097" y="4688478"/>
            <a:ext cx="830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IV - instrumentalizar os órgãos e entidades do Distrito Federal nos </a:t>
            </a:r>
            <a:r>
              <a:rPr lang="pt-BR" u="sng" dirty="0" smtClean="0"/>
              <a:t>processos de planejamento e de gestão de políticas públicas e de ordenamento territorial</a:t>
            </a:r>
            <a:r>
              <a:rPr lang="pt-BR" dirty="0" smtClean="0"/>
              <a:t>;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32635" y="5398568"/>
            <a:ext cx="830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 - promover a </a:t>
            </a:r>
            <a:r>
              <a:rPr lang="pt-BR" u="sng" dirty="0" smtClean="0"/>
              <a:t>transparência ativa na divulgação </a:t>
            </a:r>
            <a:r>
              <a:rPr lang="pt-BR" dirty="0" smtClean="0"/>
              <a:t>das </a:t>
            </a:r>
            <a:r>
              <a:rPr lang="pt-BR" dirty="0" err="1" smtClean="0"/>
              <a:t>geoinformações</a:t>
            </a:r>
            <a:r>
              <a:rPr lang="pt-BR" dirty="0" smtClean="0"/>
              <a:t> produzidos pelas entidades participantes da IDE/DF.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9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74625"/>
            <a:ext cx="17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40" tIns="44170" rIns="88340" bIns="44170" anchor="ctr">
            <a:spAutoFit/>
          </a:bodyPr>
          <a:lstStyle/>
          <a:p>
            <a:endParaRPr lang="pt-BR" sz="1700"/>
          </a:p>
        </p:txBody>
      </p:sp>
      <p:sp>
        <p:nvSpPr>
          <p:cNvPr id="11268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10213" y="1088759"/>
            <a:ext cx="8618092" cy="4197836"/>
          </a:xfrm>
        </p:spPr>
        <p:txBody>
          <a:bodyPr>
            <a:noAutofit/>
          </a:bodyPr>
          <a:lstStyle/>
          <a:p>
            <a:pPr marL="291400">
              <a:spcAft>
                <a:spcPts val="1196"/>
              </a:spcAft>
              <a:buClr>
                <a:srgbClr val="C7DAC8"/>
              </a:buClr>
              <a:defRPr/>
            </a:pPr>
            <a:r>
              <a:rPr lang="pt-BR" sz="1800" b="1" dirty="0">
                <a:cs typeface="Calibri" charset="0"/>
              </a:rPr>
              <a:t>Benefícios da IDEA-SP :</a:t>
            </a:r>
            <a:endParaRPr lang="pt-BR" sz="1800" dirty="0">
              <a:cs typeface="Calibri" charset="0"/>
            </a:endParaRPr>
          </a:p>
          <a:p>
            <a:pPr lvl="1"/>
            <a:r>
              <a:rPr lang="en-US" sz="1600" dirty="0" err="1"/>
              <a:t>Melhoria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gestão</a:t>
            </a:r>
            <a:r>
              <a:rPr lang="en-US" sz="1600" dirty="0"/>
              <a:t> de </a:t>
            </a:r>
            <a:r>
              <a:rPr lang="en-US" sz="1600" dirty="0" err="1"/>
              <a:t>geoinformação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meio</a:t>
            </a:r>
            <a:r>
              <a:rPr lang="en-US" sz="1600" dirty="0"/>
              <a:t> de </a:t>
            </a:r>
            <a:r>
              <a:rPr lang="en-US" sz="1600" dirty="0" err="1"/>
              <a:t>inovação</a:t>
            </a:r>
            <a:r>
              <a:rPr lang="en-US" sz="1600" dirty="0"/>
              <a:t> </a:t>
            </a:r>
            <a:r>
              <a:rPr lang="en-US" sz="1600" dirty="0" err="1"/>
              <a:t>tecnológica</a:t>
            </a:r>
            <a:r>
              <a:rPr lang="en-US" sz="1600" dirty="0"/>
              <a:t>;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Compartilhamento</a:t>
            </a:r>
            <a:r>
              <a:rPr lang="en-US" sz="1600" dirty="0"/>
              <a:t> de </a:t>
            </a:r>
            <a:r>
              <a:rPr lang="en-US" sz="1600" dirty="0" err="1"/>
              <a:t>informações</a:t>
            </a:r>
            <a:r>
              <a:rPr lang="en-US" sz="1600" dirty="0"/>
              <a:t> </a:t>
            </a:r>
            <a:r>
              <a:rPr lang="en-US" sz="1600" dirty="0" err="1"/>
              <a:t>geográficas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única</a:t>
            </a:r>
            <a:r>
              <a:rPr lang="en-US" sz="1600" dirty="0"/>
              <a:t> </a:t>
            </a:r>
            <a:r>
              <a:rPr lang="en-US" sz="1600" dirty="0" err="1"/>
              <a:t>plataforma</a:t>
            </a:r>
            <a:r>
              <a:rPr lang="en-US" sz="1600" dirty="0"/>
              <a:t>;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Estruturação</a:t>
            </a:r>
            <a:r>
              <a:rPr lang="en-US" sz="1600" dirty="0"/>
              <a:t> de </a:t>
            </a:r>
            <a:r>
              <a:rPr lang="en-US" sz="1600" dirty="0" err="1"/>
              <a:t>uma</a:t>
            </a:r>
            <a:r>
              <a:rPr lang="en-US" sz="1600" dirty="0"/>
              <a:t> Base territorial </a:t>
            </a:r>
            <a:r>
              <a:rPr lang="en-US" sz="1600" dirty="0" err="1"/>
              <a:t>ambiental</a:t>
            </a:r>
            <a:r>
              <a:rPr lang="en-US" sz="1600" dirty="0"/>
              <a:t> </a:t>
            </a:r>
            <a:r>
              <a:rPr lang="en-US" sz="1600" dirty="0" err="1"/>
              <a:t>unificada</a:t>
            </a:r>
            <a:r>
              <a:rPr lang="en-US" sz="1600" dirty="0"/>
              <a:t>;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Ferramenta</a:t>
            </a:r>
            <a:r>
              <a:rPr lang="en-US" sz="1600" dirty="0"/>
              <a:t> de </a:t>
            </a:r>
            <a:r>
              <a:rPr lang="en-US" sz="1600" dirty="0" err="1"/>
              <a:t>organização</a:t>
            </a:r>
            <a:r>
              <a:rPr lang="en-US" sz="1600" dirty="0"/>
              <a:t> e </a:t>
            </a:r>
            <a:r>
              <a:rPr lang="en-US" sz="1600" dirty="0" err="1"/>
              <a:t>disponibilização</a:t>
            </a:r>
            <a:r>
              <a:rPr lang="en-US" sz="1600" dirty="0"/>
              <a:t> das </a:t>
            </a:r>
            <a:r>
              <a:rPr lang="en-US" sz="1600" dirty="0" err="1"/>
              <a:t>informações</a:t>
            </a:r>
            <a:r>
              <a:rPr lang="en-US" sz="1600" dirty="0"/>
              <a:t> </a:t>
            </a:r>
            <a:r>
              <a:rPr lang="en-US" sz="1600" dirty="0" err="1"/>
              <a:t>espacializadas</a:t>
            </a:r>
            <a:r>
              <a:rPr lang="en-US" sz="1600" dirty="0"/>
              <a:t> </a:t>
            </a:r>
            <a:r>
              <a:rPr lang="en-US" sz="1600" dirty="0" err="1"/>
              <a:t>geradas</a:t>
            </a:r>
            <a:r>
              <a:rPr lang="en-US" sz="1600" dirty="0"/>
              <a:t> e </a:t>
            </a:r>
            <a:r>
              <a:rPr lang="en-US" sz="1600" dirty="0" err="1"/>
              <a:t>padronizadas</a:t>
            </a:r>
            <a:r>
              <a:rPr lang="en-US" sz="1600" dirty="0"/>
              <a:t> </a:t>
            </a:r>
            <a:r>
              <a:rPr lang="en-US" sz="1600" dirty="0" err="1"/>
              <a:t>pelo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Ambiental</a:t>
            </a:r>
            <a:r>
              <a:rPr lang="en-US" sz="1600" dirty="0"/>
              <a:t> </a:t>
            </a:r>
            <a:r>
              <a:rPr lang="en-US" sz="1600" dirty="0" err="1"/>
              <a:t>Paulista</a:t>
            </a:r>
            <a:r>
              <a:rPr lang="en-US" sz="1600" dirty="0"/>
              <a:t>;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Ferramenta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garante</a:t>
            </a:r>
            <a:r>
              <a:rPr lang="en-US" sz="1600" dirty="0"/>
              <a:t> a </a:t>
            </a:r>
            <a:r>
              <a:rPr lang="en-US" sz="1600" dirty="0" err="1"/>
              <a:t>pesquisa</a:t>
            </a:r>
            <a:r>
              <a:rPr lang="en-US" sz="1600" dirty="0"/>
              <a:t> e </a:t>
            </a:r>
            <a:r>
              <a:rPr lang="en-US" sz="1600" dirty="0" err="1"/>
              <a:t>resgate</a:t>
            </a:r>
            <a:r>
              <a:rPr lang="en-US" sz="1600" dirty="0"/>
              <a:t> de </a:t>
            </a:r>
            <a:r>
              <a:rPr lang="en-US" sz="1600" dirty="0" err="1"/>
              <a:t>informações</a:t>
            </a:r>
            <a:r>
              <a:rPr lang="en-US" sz="1600" dirty="0"/>
              <a:t> </a:t>
            </a:r>
            <a:r>
              <a:rPr lang="en-US" sz="1600" dirty="0" err="1"/>
              <a:t>oficiais</a:t>
            </a:r>
            <a:r>
              <a:rPr lang="en-US" sz="1600" dirty="0"/>
              <a:t> e </a:t>
            </a:r>
            <a:r>
              <a:rPr lang="en-US" sz="1600" dirty="0" err="1"/>
              <a:t>qualificadas</a:t>
            </a:r>
            <a:r>
              <a:rPr lang="en-US" sz="1600" dirty="0"/>
              <a:t>;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Base de </a:t>
            </a:r>
            <a:r>
              <a:rPr lang="en-US" sz="1600" dirty="0" err="1"/>
              <a:t>Informações</a:t>
            </a:r>
            <a:r>
              <a:rPr lang="en-US" sz="1600" dirty="0"/>
              <a:t> </a:t>
            </a:r>
            <a:r>
              <a:rPr lang="en-US" sz="1600" dirty="0" err="1"/>
              <a:t>Territoriais</a:t>
            </a:r>
            <a:r>
              <a:rPr lang="en-US" sz="1600" dirty="0"/>
              <a:t> </a:t>
            </a:r>
            <a:r>
              <a:rPr lang="en-US" sz="1600" dirty="0" err="1"/>
              <a:t>Ambientais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formato</a:t>
            </a:r>
            <a:r>
              <a:rPr lang="en-US" sz="1600" dirty="0"/>
              <a:t> de </a:t>
            </a:r>
            <a:r>
              <a:rPr lang="en-US" sz="1600" dirty="0" err="1"/>
              <a:t>padrão</a:t>
            </a:r>
            <a:r>
              <a:rPr lang="en-US" sz="1600" dirty="0"/>
              <a:t> </a:t>
            </a:r>
            <a:r>
              <a:rPr lang="en-US" sz="1600" dirty="0" err="1"/>
              <a:t>internacional</a:t>
            </a:r>
            <a:r>
              <a:rPr lang="en-US" sz="1600" dirty="0"/>
              <a:t> </a:t>
            </a:r>
            <a:r>
              <a:rPr lang="en-US" sz="1600" dirty="0" err="1"/>
              <a:t>aberto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pode</a:t>
            </a:r>
            <a:r>
              <a:rPr lang="en-US" sz="1600" dirty="0"/>
              <a:t> </a:t>
            </a:r>
            <a:r>
              <a:rPr lang="en-US" sz="1600" dirty="0" err="1"/>
              <a:t>ser</a:t>
            </a:r>
            <a:r>
              <a:rPr lang="en-US" sz="1600" dirty="0"/>
              <a:t> </a:t>
            </a:r>
            <a:r>
              <a:rPr lang="en-US" sz="1600" dirty="0" err="1"/>
              <a:t>utilizada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estruturação</a:t>
            </a:r>
            <a:r>
              <a:rPr lang="en-US" sz="1600" dirty="0"/>
              <a:t> de Projetos e </a:t>
            </a:r>
            <a:r>
              <a:rPr lang="en-US" sz="1600" dirty="0" err="1"/>
              <a:t>Sistemas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tenham</a:t>
            </a:r>
            <a:r>
              <a:rPr lang="en-US" sz="1600" dirty="0"/>
              <a:t> </a:t>
            </a:r>
            <a:r>
              <a:rPr lang="en-US" sz="1600" dirty="0" err="1"/>
              <a:t>componente</a:t>
            </a:r>
            <a:r>
              <a:rPr lang="en-US" sz="1600" dirty="0"/>
              <a:t> territorial e </a:t>
            </a:r>
            <a:r>
              <a:rPr lang="en-US" sz="1600" dirty="0" err="1"/>
              <a:t>ambiental</a:t>
            </a:r>
            <a:r>
              <a:rPr lang="en-US" sz="1600" dirty="0"/>
              <a:t>, 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Processo</a:t>
            </a:r>
            <a:r>
              <a:rPr lang="en-US" sz="1600" dirty="0"/>
              <a:t> de </a:t>
            </a:r>
            <a:r>
              <a:rPr lang="en-US" sz="1600" dirty="0" err="1"/>
              <a:t>integração</a:t>
            </a:r>
            <a:r>
              <a:rPr lang="en-US" sz="1600" dirty="0"/>
              <a:t> e </a:t>
            </a:r>
            <a:r>
              <a:rPr lang="en-US" sz="1600" dirty="0" err="1"/>
              <a:t>disponibilização</a:t>
            </a:r>
            <a:r>
              <a:rPr lang="en-US" sz="1600" dirty="0"/>
              <a:t> de </a:t>
            </a:r>
            <a:r>
              <a:rPr lang="en-US" sz="1600" dirty="0" err="1"/>
              <a:t>informações</a:t>
            </a:r>
            <a:r>
              <a:rPr lang="en-US" sz="1600" dirty="0"/>
              <a:t> e bases </a:t>
            </a:r>
            <a:r>
              <a:rPr lang="en-US" sz="1600" dirty="0" err="1"/>
              <a:t>espaciais</a:t>
            </a:r>
            <a:r>
              <a:rPr lang="en-US" sz="1600" dirty="0"/>
              <a:t> entre </a:t>
            </a:r>
            <a:r>
              <a:rPr lang="en-US" sz="1600" dirty="0" err="1"/>
              <a:t>instituições</a:t>
            </a:r>
            <a:r>
              <a:rPr lang="en-US" sz="1600" dirty="0"/>
              <a:t>.</a:t>
            </a:r>
            <a:endParaRPr lang="pt-BR" sz="1600" dirty="0">
              <a:cs typeface="Calibri" charset="0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5681274" y="414188"/>
            <a:ext cx="345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>
                <a:solidFill>
                  <a:srgbClr val="953735"/>
                </a:solidFill>
              </a:rPr>
              <a:t>Infraestrutura de Dados Espaciais</a:t>
            </a:r>
          </a:p>
        </p:txBody>
      </p:sp>
      <p:sp>
        <p:nvSpPr>
          <p:cNvPr id="11" name="Rectangle 35"/>
          <p:cNvSpPr/>
          <p:nvPr/>
        </p:nvSpPr>
        <p:spPr>
          <a:xfrm>
            <a:off x="3968152" y="11873"/>
            <a:ext cx="5168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/>
              <a:t>Estudo de Caso do Estado de São Paulo</a:t>
            </a:r>
            <a:endParaRPr lang="pt-BR" sz="1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49561" y="6629400"/>
            <a:ext cx="2822085" cy="2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340" tIns="44170" rIns="88340" bIns="44170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Fonte: </a:t>
            </a:r>
            <a:r>
              <a:rPr lang="pt-BR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pt-B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pt-BR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www.idesp.sp.gov.br</a:t>
            </a:r>
            <a:r>
              <a:rPr lang="pt-B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10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34798"/>
            <a:ext cx="1152236" cy="3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Por que o SISDIA é importante para o IBRAM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13441" y="3351107"/>
            <a:ext cx="792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 smtClean="0"/>
              <a:t>Estimular de forma coordenada, nas organizações, o avanço no regramento para dados espaciais  </a:t>
            </a:r>
            <a:r>
              <a:rPr lang="pt-BR" b="1" u="sng" dirty="0" smtClean="0"/>
              <a:t>ambientais</a:t>
            </a:r>
            <a:endParaRPr lang="pt-BR" b="1" u="sng" dirty="0"/>
          </a:p>
        </p:txBody>
      </p:sp>
      <p:sp>
        <p:nvSpPr>
          <p:cNvPr id="36" name="Retângulo 35"/>
          <p:cNvSpPr/>
          <p:nvPr/>
        </p:nvSpPr>
        <p:spPr>
          <a:xfrm>
            <a:off x="713441" y="4981494"/>
            <a:ext cx="792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 smtClean="0"/>
              <a:t>Desenvolver, conjunto com as equipes técnicas dos órgãos, aplicações para as áreas finalísticas – </a:t>
            </a:r>
            <a:r>
              <a:rPr lang="pt-BR" dirty="0" smtClean="0"/>
              <a:t>rotinas automatizadas (</a:t>
            </a:r>
            <a:r>
              <a:rPr lang="pt-BR" b="1" dirty="0" smtClean="0"/>
              <a:t>ROBÔS</a:t>
            </a:r>
            <a:r>
              <a:rPr lang="pt-BR" dirty="0" smtClean="0"/>
              <a:t>) 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7" name="Retângulo 36"/>
          <p:cNvSpPr/>
          <p:nvPr/>
        </p:nvSpPr>
        <p:spPr>
          <a:xfrm>
            <a:off x="1637413" y="487970"/>
            <a:ext cx="569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Ferramenta de SUPORTE À TOMADA DE DECISÃO para a alta gestão </a:t>
            </a:r>
          </a:p>
          <a:p>
            <a:pPr algn="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além dos níveis gerenciais e analistas 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16979" y="1192660"/>
            <a:ext cx="792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Fornecer acesso a dados espaciais  </a:t>
            </a:r>
            <a:r>
              <a:rPr lang="pt-BR" b="1" u="sng" dirty="0" smtClean="0">
                <a:solidFill>
                  <a:schemeClr val="bg1">
                    <a:lumMod val="75000"/>
                  </a:schemeClr>
                </a:solidFill>
              </a:rPr>
              <a:t>ambientais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 organizados , padronizados e atualizados</a:t>
            </a:r>
            <a:endParaRPr lang="pt-BR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20517" y="1834178"/>
            <a:ext cx="792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Experiência vencedora de várias </a:t>
            </a:r>
            <a:r>
              <a:rPr lang="pt-BR" sz="1600" dirty="0" err="1" smtClean="0">
                <a:solidFill>
                  <a:schemeClr val="bg1">
                    <a:lumMod val="75000"/>
                  </a:schemeClr>
                </a:solidFill>
              </a:rPr>
              <a:t>SEMAs</a:t>
            </a: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 estaduais (SP, RS, BA, PA, </a:t>
            </a:r>
            <a:r>
              <a:rPr lang="pt-BR" sz="1600" dirty="0" err="1" smtClean="0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pt-BR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698331" y="2539494"/>
            <a:ext cx="616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smtClean="0">
                <a:solidFill>
                  <a:schemeClr val="bg1">
                    <a:lumMod val="75000"/>
                  </a:schemeClr>
                </a:solidFill>
              </a:rPr>
              <a:t>O gestor consegue visualizar, de maneira customizada, mais do que as informações produzidas pelo seu próprio órgão</a:t>
            </a:r>
            <a:endParaRPr lang="pt-BR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13422" y="4060013"/>
            <a:ext cx="7920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Resolver a lacuna nacional quanto à padronização dos dados ambientais </a:t>
            </a:r>
          </a:p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(oportunidade ÚNICA ofertada pela escala de trabalho no DF)</a:t>
            </a:r>
            <a:endParaRPr lang="pt-BR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16960" y="5626602"/>
            <a:ext cx="792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MELHORIAS na gestão pública</a:t>
            </a:r>
            <a:endParaRPr lang="pt-BR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13422" y="2177972"/>
            <a:ext cx="7920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1ª base técnica = Zoneamento Ecológico-Econômico do DF</a:t>
            </a:r>
            <a:endParaRPr lang="pt-BR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698331" y="5965156"/>
            <a:ext cx="6161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err="1" smtClean="0">
                <a:solidFill>
                  <a:srgbClr val="0070C0"/>
                </a:solidFill>
              </a:rPr>
              <a:t>Pré-análises</a:t>
            </a:r>
            <a:r>
              <a:rPr lang="pt-BR" sz="1600" b="1" i="1" dirty="0" smtClean="0">
                <a:solidFill>
                  <a:srgbClr val="0070C0"/>
                </a:solidFill>
              </a:rPr>
              <a:t> automatizadas para o analista poder focar no MÉRITO</a:t>
            </a:r>
            <a:endParaRPr lang="pt-BR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Operacionalização da IDE/DF</a:t>
            </a:r>
          </a:p>
        </p:txBody>
      </p:sp>
      <p:sp>
        <p:nvSpPr>
          <p:cNvPr id="12" name="Rectangle 16"/>
          <p:cNvSpPr/>
          <p:nvPr/>
        </p:nvSpPr>
        <p:spPr>
          <a:xfrm>
            <a:off x="0" y="6596390"/>
            <a:ext cx="3648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1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  <p:sp>
        <p:nvSpPr>
          <p:cNvPr id="19" name="Rectangle 26"/>
          <p:cNvSpPr/>
          <p:nvPr/>
        </p:nvSpPr>
        <p:spPr>
          <a:xfrm>
            <a:off x="3315509" y="487970"/>
            <a:ext cx="398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Redundância necessária aos vários usos</a:t>
            </a:r>
            <a:endParaRPr lang="pt-BR" sz="1400" i="1" dirty="0">
              <a:solidFill>
                <a:srgbClr val="953735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3502318" y="1190834"/>
            <a:ext cx="2192523" cy="1032164"/>
            <a:chOff x="3502318" y="1190834"/>
            <a:chExt cx="2192523" cy="1032164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3540659" y="1190834"/>
              <a:ext cx="2094614" cy="733647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IDE/DF</a:t>
              </a:r>
            </a:p>
            <a:p>
              <a:pPr algn="ctr"/>
              <a:r>
                <a:rPr lang="pt-BR" b="1" dirty="0" smtClean="0">
                  <a:solidFill>
                    <a:srgbClr val="FFFF00"/>
                  </a:solidFill>
                </a:rPr>
                <a:t>SEGETH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502318" y="1884444"/>
              <a:ext cx="21925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i="1" dirty="0" smtClean="0">
                  <a:solidFill>
                    <a:srgbClr val="953735"/>
                  </a:solidFill>
                </a:rPr>
                <a:t>Visualizador: </a:t>
              </a:r>
              <a:r>
                <a:rPr lang="pt-BR" sz="1600" b="1" i="1" dirty="0" err="1" smtClean="0">
                  <a:solidFill>
                    <a:srgbClr val="953735"/>
                  </a:solidFill>
                </a:rPr>
                <a:t>Geoportal</a:t>
              </a:r>
              <a:endParaRPr lang="pt-BR" sz="1600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2424221" y="1557658"/>
            <a:ext cx="4348716" cy="3811784"/>
            <a:chOff x="2424221" y="1557658"/>
            <a:chExt cx="4348716" cy="3811784"/>
          </a:xfrm>
        </p:grpSpPr>
        <p:cxnSp>
          <p:nvCxnSpPr>
            <p:cNvPr id="35" name="Conector angulado 34"/>
            <p:cNvCxnSpPr>
              <a:stCxn id="14" idx="1"/>
              <a:endCxn id="18" idx="1"/>
            </p:cNvCxnSpPr>
            <p:nvPr/>
          </p:nvCxnSpPr>
          <p:spPr>
            <a:xfrm rot="10800000" flipV="1">
              <a:off x="2424221" y="1557658"/>
              <a:ext cx="1116438" cy="3811784"/>
            </a:xfrm>
            <a:prstGeom prst="bentConnector3">
              <a:avLst>
                <a:gd name="adj1" fmla="val 266188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>
              <a:stCxn id="14" idx="3"/>
              <a:endCxn id="18" idx="3"/>
            </p:cNvCxnSpPr>
            <p:nvPr/>
          </p:nvCxnSpPr>
          <p:spPr>
            <a:xfrm>
              <a:off x="5635273" y="1557658"/>
              <a:ext cx="1137664" cy="3811784"/>
            </a:xfrm>
            <a:prstGeom prst="bentConnector3">
              <a:avLst>
                <a:gd name="adj1" fmla="val 272433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o 51"/>
          <p:cNvGrpSpPr/>
          <p:nvPr/>
        </p:nvGrpSpPr>
        <p:grpSpPr>
          <a:xfrm>
            <a:off x="1029632" y="1924480"/>
            <a:ext cx="7267325" cy="3104720"/>
            <a:chOff x="1029632" y="1924480"/>
            <a:chExt cx="7267325" cy="3104720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1029632" y="2860158"/>
              <a:ext cx="2094614" cy="733647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Ambiental e RH</a:t>
              </a:r>
            </a:p>
            <a:p>
              <a:pPr algn="ctr"/>
              <a:r>
                <a:rPr lang="pt-BR" b="1" dirty="0" smtClean="0">
                  <a:solidFill>
                    <a:srgbClr val="FFFF00"/>
                  </a:solidFill>
                </a:rPr>
                <a:t>SEMA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3540659" y="2860158"/>
              <a:ext cx="2094614" cy="733647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err="1" smtClean="0"/>
                <a:t>SócioEconomia</a:t>
              </a:r>
              <a:endParaRPr lang="pt-BR" sz="2000" b="1" dirty="0" smtClean="0"/>
            </a:p>
            <a:p>
              <a:pPr algn="ctr"/>
              <a:r>
                <a:rPr lang="pt-BR" b="1" dirty="0" smtClean="0">
                  <a:solidFill>
                    <a:srgbClr val="FFFF00"/>
                  </a:solidFill>
                </a:rPr>
                <a:t>CODEPLAN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6202343" y="2860158"/>
              <a:ext cx="2094614" cy="733647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Rural-Urbano</a:t>
              </a:r>
            </a:p>
            <a:p>
              <a:pPr algn="ctr"/>
              <a:r>
                <a:rPr lang="pt-BR" b="1" dirty="0" smtClean="0">
                  <a:solidFill>
                    <a:srgbClr val="FFFF00"/>
                  </a:solidFill>
                </a:rPr>
                <a:t>SEGETH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Conector angulado 20"/>
            <p:cNvCxnSpPr>
              <a:stCxn id="15" idx="2"/>
              <a:endCxn id="18" idx="0"/>
            </p:cNvCxnSpPr>
            <p:nvPr/>
          </p:nvCxnSpPr>
          <p:spPr>
            <a:xfrm rot="16200000" flipH="1">
              <a:off x="2620062" y="3050682"/>
              <a:ext cx="1435395" cy="2521640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do 22"/>
            <p:cNvCxnSpPr>
              <a:stCxn id="16" idx="2"/>
              <a:endCxn id="18" idx="0"/>
            </p:cNvCxnSpPr>
            <p:nvPr/>
          </p:nvCxnSpPr>
          <p:spPr>
            <a:xfrm rot="16200000" flipH="1">
              <a:off x="3875575" y="4306195"/>
              <a:ext cx="1435395" cy="10613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/>
            <p:cNvCxnSpPr>
              <a:stCxn id="17" idx="2"/>
              <a:endCxn id="18" idx="0"/>
            </p:cNvCxnSpPr>
            <p:nvPr/>
          </p:nvCxnSpPr>
          <p:spPr>
            <a:xfrm rot="5400000">
              <a:off x="5206418" y="2985967"/>
              <a:ext cx="1435395" cy="2651071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>
              <a:stCxn id="14" idx="2"/>
              <a:endCxn id="17" idx="0"/>
            </p:cNvCxnSpPr>
            <p:nvPr/>
          </p:nvCxnSpPr>
          <p:spPr>
            <a:xfrm rot="16200000" flipH="1">
              <a:off x="5450970" y="1061477"/>
              <a:ext cx="935677" cy="2661684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do 32"/>
            <p:cNvCxnSpPr>
              <a:stCxn id="14" idx="2"/>
              <a:endCxn id="16" idx="0"/>
            </p:cNvCxnSpPr>
            <p:nvPr/>
          </p:nvCxnSpPr>
          <p:spPr>
            <a:xfrm rot="5400000">
              <a:off x="4120128" y="2392319"/>
              <a:ext cx="935677" cy="1588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do 44"/>
            <p:cNvCxnSpPr>
              <a:stCxn id="14" idx="2"/>
              <a:endCxn id="15" idx="0"/>
            </p:cNvCxnSpPr>
            <p:nvPr/>
          </p:nvCxnSpPr>
          <p:spPr>
            <a:xfrm rot="5400000">
              <a:off x="2864615" y="1136806"/>
              <a:ext cx="935677" cy="2511027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>
            <a:off x="2424221" y="5029200"/>
            <a:ext cx="4348716" cy="1019038"/>
            <a:chOff x="2424221" y="5029200"/>
            <a:chExt cx="4348716" cy="1019038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2424221" y="5029200"/>
              <a:ext cx="4348716" cy="680484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Conjunto de Bancos de Dados</a:t>
              </a:r>
            </a:p>
            <a:p>
              <a:pPr algn="ctr"/>
              <a:r>
                <a:rPr lang="pt-BR" dirty="0" smtClean="0"/>
                <a:t> dos Órgãos Distritais</a:t>
              </a:r>
              <a:endParaRPr lang="pt-BR" dirty="0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3124246" y="5709684"/>
              <a:ext cx="28258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Produtores de Dados Primários</a:t>
              </a: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8" name="Retângulo de cantos arredondados 47"/>
          <p:cNvSpPr/>
          <p:nvPr/>
        </p:nvSpPr>
        <p:spPr>
          <a:xfrm>
            <a:off x="754912" y="2690037"/>
            <a:ext cx="7793665" cy="12333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9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Resolução CRH-DF nº 02/2014</a:t>
            </a:r>
          </a:p>
        </p:txBody>
      </p:sp>
      <p:sp>
        <p:nvSpPr>
          <p:cNvPr id="12" name="Rectangle 16"/>
          <p:cNvSpPr/>
          <p:nvPr/>
        </p:nvSpPr>
        <p:spPr>
          <a:xfrm>
            <a:off x="0" y="6596390"/>
            <a:ext cx="3648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1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  <p:sp>
        <p:nvSpPr>
          <p:cNvPr id="19" name="Rectangle 26"/>
          <p:cNvSpPr/>
          <p:nvPr/>
        </p:nvSpPr>
        <p:spPr>
          <a:xfrm>
            <a:off x="1529989" y="487970"/>
            <a:ext cx="577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Enquadramentos dos corpos de águas superficiais distritais</a:t>
            </a:r>
            <a:endParaRPr lang="pt-BR" sz="1400" i="1" dirty="0">
              <a:solidFill>
                <a:srgbClr val="953735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84521" y="1382233"/>
            <a:ext cx="7272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Art. 6º - Criação do Grupo de Trabalho da Câmara Técnica responsável pelo </a:t>
            </a:r>
            <a:r>
              <a:rPr lang="pt-BR" u="sng" dirty="0" smtClean="0"/>
              <a:t>acompanhamento das atividades de enquadramento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1084521" y="2828836"/>
            <a:ext cx="748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 Integração  da base hidrográfica do DF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084521" y="2288808"/>
            <a:ext cx="213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Frentes de trabalho: </a:t>
            </a:r>
            <a:endParaRPr lang="pt-BR" dirty="0"/>
          </a:p>
        </p:txBody>
      </p:sp>
      <p:sp>
        <p:nvSpPr>
          <p:cNvPr id="36" name="Elipse 35"/>
          <p:cNvSpPr/>
          <p:nvPr/>
        </p:nvSpPr>
        <p:spPr>
          <a:xfrm>
            <a:off x="3315189" y="3721408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ADASA</a:t>
            </a:r>
            <a:endParaRPr lang="pt-BR" dirty="0"/>
          </a:p>
        </p:txBody>
      </p:sp>
      <p:sp>
        <p:nvSpPr>
          <p:cNvPr id="37" name="Elipse 36"/>
          <p:cNvSpPr/>
          <p:nvPr/>
        </p:nvSpPr>
        <p:spPr>
          <a:xfrm>
            <a:off x="4826993" y="3721408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CAESB</a:t>
            </a:r>
            <a:endParaRPr lang="pt-BR" dirty="0"/>
          </a:p>
        </p:txBody>
      </p:sp>
      <p:sp>
        <p:nvSpPr>
          <p:cNvPr id="38" name="Elipse 37"/>
          <p:cNvSpPr/>
          <p:nvPr/>
        </p:nvSpPr>
        <p:spPr>
          <a:xfrm>
            <a:off x="5916711" y="4507342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IBRAM</a:t>
            </a:r>
            <a:endParaRPr lang="pt-BR" dirty="0"/>
          </a:p>
        </p:txBody>
      </p:sp>
      <p:sp>
        <p:nvSpPr>
          <p:cNvPr id="39" name="Elipse 38"/>
          <p:cNvSpPr/>
          <p:nvPr/>
        </p:nvSpPr>
        <p:spPr>
          <a:xfrm>
            <a:off x="3315189" y="5369473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41" name="Elipse 40"/>
          <p:cNvSpPr/>
          <p:nvPr/>
        </p:nvSpPr>
        <p:spPr>
          <a:xfrm>
            <a:off x="4826993" y="5369473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SEAGRI</a:t>
            </a:r>
            <a:endParaRPr lang="pt-BR" dirty="0"/>
          </a:p>
        </p:txBody>
      </p:sp>
      <p:sp>
        <p:nvSpPr>
          <p:cNvPr id="42" name="Elipse 41"/>
          <p:cNvSpPr/>
          <p:nvPr/>
        </p:nvSpPr>
        <p:spPr>
          <a:xfrm>
            <a:off x="2339180" y="4507342"/>
            <a:ext cx="128215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SEMA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056117" y="4497503"/>
            <a:ext cx="1252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 smtClean="0"/>
              <a:t>base </a:t>
            </a:r>
          </a:p>
          <a:p>
            <a:pPr algn="ctr"/>
            <a:r>
              <a:rPr lang="pt-BR" sz="1600" b="1" dirty="0" smtClean="0"/>
              <a:t>hidrográfica </a:t>
            </a:r>
            <a:endParaRPr lang="pt-BR" sz="1600" dirty="0"/>
          </a:p>
        </p:txBody>
      </p:sp>
      <p:grpSp>
        <p:nvGrpSpPr>
          <p:cNvPr id="50" name="Grupo 49"/>
          <p:cNvGrpSpPr/>
          <p:nvPr/>
        </p:nvGrpSpPr>
        <p:grpSpPr>
          <a:xfrm>
            <a:off x="3848986" y="4486870"/>
            <a:ext cx="1669312" cy="861337"/>
            <a:chOff x="3848986" y="4486870"/>
            <a:chExt cx="1669312" cy="861337"/>
          </a:xfrm>
        </p:grpSpPr>
        <p:sp>
          <p:nvSpPr>
            <p:cNvPr id="47" name="Elipse 46"/>
            <p:cNvSpPr/>
            <p:nvPr/>
          </p:nvSpPr>
          <p:spPr>
            <a:xfrm>
              <a:off x="3848986" y="4486870"/>
              <a:ext cx="1669312" cy="7975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4327340" y="5009653"/>
              <a:ext cx="7441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SISDIA</a:t>
              </a:r>
              <a:endParaRPr lang="pt-BR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9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Resolução CRH-DF nº 02/2014</a:t>
            </a:r>
          </a:p>
        </p:txBody>
      </p:sp>
      <p:sp>
        <p:nvSpPr>
          <p:cNvPr id="12" name="Rectangle 16"/>
          <p:cNvSpPr/>
          <p:nvPr/>
        </p:nvSpPr>
        <p:spPr>
          <a:xfrm>
            <a:off x="0" y="6596390"/>
            <a:ext cx="3648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1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  <p:sp>
        <p:nvSpPr>
          <p:cNvPr id="19" name="Rectangle 26"/>
          <p:cNvSpPr/>
          <p:nvPr/>
        </p:nvSpPr>
        <p:spPr>
          <a:xfrm>
            <a:off x="1529989" y="487970"/>
            <a:ext cx="577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i="1" dirty="0" smtClean="0">
                <a:solidFill>
                  <a:srgbClr val="953735"/>
                </a:solidFill>
              </a:rPr>
              <a:t>Enquadramentos dos corpos de águas superficiais distritais</a:t>
            </a:r>
            <a:endParaRPr lang="pt-BR" sz="1400" i="1" dirty="0">
              <a:solidFill>
                <a:srgbClr val="953735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84521" y="1871866"/>
            <a:ext cx="7485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 Implantação e consolidação do SISTEMA DISTRITAL DE INFORMAÇÕES AMBIENTAIS - SISDIA - </a:t>
            </a:r>
            <a:r>
              <a:rPr lang="pt-BR" sz="1600" b="1" u="sng" dirty="0" smtClean="0">
                <a:solidFill>
                  <a:srgbClr val="0070C0"/>
                </a:solidFill>
              </a:rPr>
              <a:t>HUB especializado</a:t>
            </a:r>
            <a:r>
              <a:rPr lang="pt-BR" sz="1600" b="1" dirty="0" smtClean="0">
                <a:solidFill>
                  <a:srgbClr val="0070C0"/>
                </a:solidFill>
              </a:rPr>
              <a:t> de dados ambientais e RH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84521" y="1393381"/>
            <a:ext cx="697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Frentes de trabalho: </a:t>
            </a:r>
            <a:r>
              <a:rPr lang="pt-BR" b="1" dirty="0" smtClean="0"/>
              <a:t>SEMA</a:t>
            </a:r>
            <a:r>
              <a:rPr lang="pt-BR" dirty="0" smtClean="0"/>
              <a:t> (avanços em paralelo em relação ao GT CRH) </a:t>
            </a:r>
            <a:endParaRPr lang="pt-BR" dirty="0"/>
          </a:p>
        </p:txBody>
      </p:sp>
      <p:sp>
        <p:nvSpPr>
          <p:cNvPr id="21" name="Rectangle 5"/>
          <p:cNvSpPr/>
          <p:nvPr/>
        </p:nvSpPr>
        <p:spPr>
          <a:xfrm>
            <a:off x="1370500" y="3188709"/>
            <a:ext cx="6827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Produção de informações ambientais, RH e territoriais a partir de dados espaciais ambientais e RH produzidos por vários órgãos </a:t>
            </a:r>
            <a:endParaRPr lang="pt-BR" b="1" i="1" dirty="0"/>
          </a:p>
          <a:p>
            <a:pPr algn="ctr"/>
            <a:endParaRPr lang="pt-BR" b="1" i="1" dirty="0">
              <a:solidFill>
                <a:srgbClr val="008000"/>
              </a:solidFill>
            </a:endParaRPr>
          </a:p>
          <a:p>
            <a:pPr algn="ctr"/>
            <a:r>
              <a:rPr lang="pt-BR" b="1" i="1" dirty="0" smtClean="0">
                <a:solidFill>
                  <a:srgbClr val="008000"/>
                </a:solidFill>
              </a:rPr>
              <a:t>Para </a:t>
            </a:r>
            <a:r>
              <a:rPr lang="pt-BR" b="1" i="1" u="sng" dirty="0" smtClean="0">
                <a:solidFill>
                  <a:srgbClr val="008000"/>
                </a:solidFill>
              </a:rPr>
              <a:t>apoio </a:t>
            </a:r>
            <a:r>
              <a:rPr lang="pt-BR" b="1" i="1" u="sng" dirty="0">
                <a:solidFill>
                  <a:srgbClr val="008000"/>
                </a:solidFill>
              </a:rPr>
              <a:t>à tomada de decisão </a:t>
            </a:r>
            <a:r>
              <a:rPr lang="pt-BR" b="1" i="1" dirty="0" smtClean="0">
                <a:solidFill>
                  <a:srgbClr val="008000"/>
                </a:solidFill>
              </a:rPr>
              <a:t>dos </a:t>
            </a:r>
            <a:endParaRPr lang="pt-BR" b="1" i="1" dirty="0">
              <a:solidFill>
                <a:srgbClr val="008000"/>
              </a:solidFill>
            </a:endParaRPr>
          </a:p>
          <a:p>
            <a:pPr algn="ctr"/>
            <a:r>
              <a:rPr lang="pt-BR" b="1" i="1" dirty="0" smtClean="0">
                <a:solidFill>
                  <a:srgbClr val="008000"/>
                </a:solidFill>
              </a:rPr>
              <a:t>Sistemas Distritais </a:t>
            </a:r>
            <a:r>
              <a:rPr lang="pt-BR" b="1" i="1" u="sng" dirty="0" smtClean="0"/>
              <a:t>normativos</a:t>
            </a:r>
          </a:p>
          <a:p>
            <a:pPr algn="ctr"/>
            <a:r>
              <a:rPr lang="pt-BR" b="1" i="1" dirty="0" smtClean="0">
                <a:solidFill>
                  <a:srgbClr val="008000"/>
                </a:solidFill>
              </a:rPr>
              <a:t>SISDIMA e SGIRH-DF</a:t>
            </a:r>
          </a:p>
          <a:p>
            <a:pPr algn="ctr"/>
            <a:endParaRPr lang="pt-BR" b="1" i="1" dirty="0" smtClean="0">
              <a:solidFill>
                <a:srgbClr val="008000"/>
              </a:solidFill>
            </a:endParaRPr>
          </a:p>
          <a:p>
            <a:pPr algn="ctr"/>
            <a:r>
              <a:rPr lang="pt-BR" b="1" i="1" dirty="0" smtClean="0">
                <a:solidFill>
                  <a:srgbClr val="0070C0"/>
                </a:solidFill>
              </a:rPr>
              <a:t>CONAM e CRH-DF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236511" y="5805377"/>
            <a:ext cx="401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Experiências no Brasil : SP, BA, PA, RS,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9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Qual o CONCEITO ?</a:t>
            </a:r>
          </a:p>
        </p:txBody>
      </p:sp>
      <p:sp>
        <p:nvSpPr>
          <p:cNvPr id="44" name="Rectangle 5119"/>
          <p:cNvSpPr/>
          <p:nvPr/>
        </p:nvSpPr>
        <p:spPr>
          <a:xfrm>
            <a:off x="1157710" y="5773869"/>
            <a:ext cx="7770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/>
              <a:t>Que dados estratégicos faltam </a:t>
            </a:r>
            <a:r>
              <a:rPr lang="pt-BR" sz="1600" b="1" i="1" dirty="0" smtClean="0"/>
              <a:t>? Para QUEM ? Para resolver QUE problema ? </a:t>
            </a:r>
            <a:endParaRPr lang="pt-BR" sz="1600" b="1" i="1" dirty="0"/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Padronização 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dos dados </a:t>
            </a: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+ Definir Escalas 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Trabalho + Regulamentação 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de Fluxos de Alimentação </a:t>
            </a:r>
          </a:p>
        </p:txBody>
      </p:sp>
      <p:sp>
        <p:nvSpPr>
          <p:cNvPr id="52" name="Oval 2"/>
          <p:cNvSpPr/>
          <p:nvPr/>
        </p:nvSpPr>
        <p:spPr>
          <a:xfrm>
            <a:off x="2627113" y="2317105"/>
            <a:ext cx="4139398" cy="21619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IDE-A/DF </a:t>
            </a:r>
          </a:p>
          <a:p>
            <a:pPr algn="ctr"/>
            <a:r>
              <a:rPr lang="en-US" sz="1600" dirty="0" err="1"/>
              <a:t>denominada</a:t>
            </a:r>
            <a:r>
              <a:rPr lang="en-US" sz="1600" dirty="0"/>
              <a:t> </a:t>
            </a:r>
            <a:r>
              <a:rPr lang="en-US" sz="2000" dirty="0"/>
              <a:t>SISDIA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4" name="Rectangle 4"/>
          <p:cNvSpPr/>
          <p:nvPr/>
        </p:nvSpPr>
        <p:spPr>
          <a:xfrm>
            <a:off x="177800" y="2931038"/>
            <a:ext cx="1218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953735"/>
                </a:solidFill>
              </a:rPr>
              <a:t>PRODUTORES DE DADOS PRIMÁRIOS</a:t>
            </a:r>
            <a:endParaRPr lang="en-US" sz="1400" dirty="0"/>
          </a:p>
        </p:txBody>
      </p:sp>
      <p:sp>
        <p:nvSpPr>
          <p:cNvPr id="55" name="Rectangle 22"/>
          <p:cNvSpPr/>
          <p:nvPr/>
        </p:nvSpPr>
        <p:spPr>
          <a:xfrm>
            <a:off x="7638984" y="2931038"/>
            <a:ext cx="144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953735"/>
                </a:solidFill>
              </a:rPr>
              <a:t>CONSUMIDORES DE DADOS E INFORMAÇÕES </a:t>
            </a:r>
            <a:endParaRPr lang="en-US" sz="1400" dirty="0"/>
          </a:p>
        </p:txBody>
      </p:sp>
      <p:grpSp>
        <p:nvGrpSpPr>
          <p:cNvPr id="69" name="Group 62"/>
          <p:cNvGrpSpPr/>
          <p:nvPr/>
        </p:nvGrpSpPr>
        <p:grpSpPr>
          <a:xfrm>
            <a:off x="3884432" y="3400311"/>
            <a:ext cx="1606516" cy="1063483"/>
            <a:chOff x="3751633" y="4469395"/>
            <a:chExt cx="1606516" cy="1063483"/>
          </a:xfrm>
        </p:grpSpPr>
        <p:sp>
          <p:nvSpPr>
            <p:cNvPr id="70" name="Curved Right Arrow 59"/>
            <p:cNvSpPr/>
            <p:nvPr/>
          </p:nvSpPr>
          <p:spPr>
            <a:xfrm>
              <a:off x="3751633" y="4524599"/>
              <a:ext cx="542872" cy="1008279"/>
            </a:xfrm>
            <a:prstGeom prst="curvedRight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Curved Right Arrow 61"/>
            <p:cNvSpPr/>
            <p:nvPr/>
          </p:nvSpPr>
          <p:spPr>
            <a:xfrm rot="10800000">
              <a:off x="4815277" y="4469395"/>
              <a:ext cx="542872" cy="1008279"/>
            </a:xfrm>
            <a:prstGeom prst="curved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Rectangle 60"/>
            <p:cNvSpPr/>
            <p:nvPr/>
          </p:nvSpPr>
          <p:spPr>
            <a:xfrm>
              <a:off x="3765152" y="4743723"/>
              <a:ext cx="15084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i="1" dirty="0">
                  <a:solidFill>
                    <a:srgbClr val="000000"/>
                  </a:solidFill>
                </a:rPr>
                <a:t>Processamento de Dados </a:t>
              </a:r>
              <a:endParaRPr lang="en-US" sz="14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946282" y="915259"/>
            <a:ext cx="3851942" cy="4407296"/>
            <a:chOff x="4946282" y="915259"/>
            <a:chExt cx="3851942" cy="4407296"/>
          </a:xfrm>
        </p:grpSpPr>
        <p:cxnSp>
          <p:nvCxnSpPr>
            <p:cNvPr id="56" name="Straight Arrow Connector 23"/>
            <p:cNvCxnSpPr/>
            <p:nvPr/>
          </p:nvCxnSpPr>
          <p:spPr>
            <a:xfrm flipV="1">
              <a:off x="6364528" y="1609370"/>
              <a:ext cx="839802" cy="996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26"/>
            <p:cNvCxnSpPr/>
            <p:nvPr/>
          </p:nvCxnSpPr>
          <p:spPr>
            <a:xfrm flipV="1">
              <a:off x="6909370" y="2715290"/>
              <a:ext cx="589920" cy="43149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8"/>
            <p:cNvCxnSpPr/>
            <p:nvPr/>
          </p:nvCxnSpPr>
          <p:spPr>
            <a:xfrm flipV="1">
              <a:off x="6909370" y="3488568"/>
              <a:ext cx="589920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30"/>
            <p:cNvCxnSpPr/>
            <p:nvPr/>
          </p:nvCxnSpPr>
          <p:spPr>
            <a:xfrm>
              <a:off x="6767934" y="3885450"/>
              <a:ext cx="731356" cy="28554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32"/>
            <p:cNvCxnSpPr/>
            <p:nvPr/>
          </p:nvCxnSpPr>
          <p:spPr>
            <a:xfrm>
              <a:off x="6558119" y="4021716"/>
              <a:ext cx="799735" cy="1038083"/>
            </a:xfrm>
            <a:prstGeom prst="straightConnector1">
              <a:avLst/>
            </a:prstGeom>
            <a:ln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33"/>
            <p:cNvCxnSpPr/>
            <p:nvPr/>
          </p:nvCxnSpPr>
          <p:spPr>
            <a:xfrm>
              <a:off x="6364528" y="4246789"/>
              <a:ext cx="401983" cy="581321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34"/>
            <p:cNvCxnSpPr/>
            <p:nvPr/>
          </p:nvCxnSpPr>
          <p:spPr>
            <a:xfrm>
              <a:off x="6034330" y="4386741"/>
              <a:ext cx="417840" cy="741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35"/>
            <p:cNvCxnSpPr/>
            <p:nvPr/>
          </p:nvCxnSpPr>
          <p:spPr>
            <a:xfrm>
              <a:off x="5822120" y="4502574"/>
              <a:ext cx="212210" cy="4127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36"/>
            <p:cNvCxnSpPr/>
            <p:nvPr/>
          </p:nvCxnSpPr>
          <p:spPr>
            <a:xfrm>
              <a:off x="5567290" y="4602489"/>
              <a:ext cx="294960" cy="7200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7"/>
            <p:cNvCxnSpPr/>
            <p:nvPr/>
          </p:nvCxnSpPr>
          <p:spPr>
            <a:xfrm flipV="1">
              <a:off x="6614410" y="2268630"/>
              <a:ext cx="589920" cy="489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51"/>
            <p:cNvCxnSpPr/>
            <p:nvPr/>
          </p:nvCxnSpPr>
          <p:spPr>
            <a:xfrm flipV="1">
              <a:off x="5341771" y="1609370"/>
              <a:ext cx="154808" cy="604462"/>
            </a:xfrm>
            <a:prstGeom prst="straightConnector1">
              <a:avLst/>
            </a:prstGeom>
            <a:ln w="57150" cmpd="sng">
              <a:solidFill>
                <a:srgbClr val="CCFF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53"/>
            <p:cNvCxnSpPr/>
            <p:nvPr/>
          </p:nvCxnSpPr>
          <p:spPr>
            <a:xfrm flipV="1">
              <a:off x="5593965" y="1396080"/>
              <a:ext cx="440365" cy="921028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55"/>
            <p:cNvCxnSpPr/>
            <p:nvPr/>
          </p:nvCxnSpPr>
          <p:spPr>
            <a:xfrm flipV="1">
              <a:off x="6034330" y="1761770"/>
              <a:ext cx="417840" cy="60446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31"/>
            <p:cNvGrpSpPr/>
            <p:nvPr/>
          </p:nvGrpSpPr>
          <p:grpSpPr>
            <a:xfrm>
              <a:off x="4946282" y="915259"/>
              <a:ext cx="3851942" cy="584775"/>
              <a:chOff x="4946282" y="915259"/>
              <a:chExt cx="3851942" cy="584775"/>
            </a:xfrm>
          </p:grpSpPr>
          <p:cxnSp>
            <p:nvCxnSpPr>
              <p:cNvPr id="87" name="Straight Arrow Connector 45"/>
              <p:cNvCxnSpPr/>
              <p:nvPr/>
            </p:nvCxnSpPr>
            <p:spPr>
              <a:xfrm>
                <a:off x="4946282" y="1297172"/>
                <a:ext cx="385194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48"/>
              <p:cNvSpPr/>
              <p:nvPr/>
            </p:nvSpPr>
            <p:spPr>
              <a:xfrm>
                <a:off x="6140611" y="915259"/>
                <a:ext cx="149752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sz="1600" b="1" i="1" dirty="0">
                    <a:solidFill>
                      <a:srgbClr val="0070C0"/>
                    </a:solidFill>
                  </a:rPr>
                  <a:t>Saída de Dados</a:t>
                </a:r>
              </a:p>
              <a:p>
                <a:pPr algn="ctr"/>
                <a:r>
                  <a:rPr lang="pt-BR" sz="1600" b="1" i="1" dirty="0">
                    <a:solidFill>
                      <a:srgbClr val="0070C0"/>
                    </a:solidFill>
                  </a:rPr>
                  <a:t>Ouputs</a:t>
                </a:r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7" name="Grupo 46"/>
          <p:cNvGrpSpPr/>
          <p:nvPr/>
        </p:nvGrpSpPr>
        <p:grpSpPr>
          <a:xfrm>
            <a:off x="246621" y="1309668"/>
            <a:ext cx="3851942" cy="4338406"/>
            <a:chOff x="246621" y="1309668"/>
            <a:chExt cx="3851942" cy="4338406"/>
          </a:xfrm>
        </p:grpSpPr>
        <p:sp>
          <p:nvSpPr>
            <p:cNvPr id="74" name="Right Arrow 1"/>
            <p:cNvSpPr/>
            <p:nvPr/>
          </p:nvSpPr>
          <p:spPr>
            <a:xfrm>
              <a:off x="1987700" y="3257520"/>
              <a:ext cx="493983" cy="32963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Arrow 13"/>
            <p:cNvSpPr/>
            <p:nvPr/>
          </p:nvSpPr>
          <p:spPr>
            <a:xfrm rot="2557479">
              <a:off x="2505897" y="2152290"/>
              <a:ext cx="493983" cy="329630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14"/>
            <p:cNvSpPr/>
            <p:nvPr/>
          </p:nvSpPr>
          <p:spPr>
            <a:xfrm rot="20318850">
              <a:off x="2107205" y="3828845"/>
              <a:ext cx="493983" cy="32963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15"/>
            <p:cNvSpPr/>
            <p:nvPr/>
          </p:nvSpPr>
          <p:spPr>
            <a:xfrm rot="19142825">
              <a:off x="2465109" y="4292543"/>
              <a:ext cx="493983" cy="32963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Arrow 16"/>
            <p:cNvSpPr/>
            <p:nvPr/>
          </p:nvSpPr>
          <p:spPr>
            <a:xfrm rot="18082393">
              <a:off x="2943860" y="4598299"/>
              <a:ext cx="493983" cy="32963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17"/>
            <p:cNvSpPr/>
            <p:nvPr/>
          </p:nvSpPr>
          <p:spPr>
            <a:xfrm rot="3606910">
              <a:off x="2947200" y="1856022"/>
              <a:ext cx="493983" cy="32963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18"/>
            <p:cNvSpPr/>
            <p:nvPr/>
          </p:nvSpPr>
          <p:spPr>
            <a:xfrm>
              <a:off x="1157710" y="1720795"/>
              <a:ext cx="8299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i="1" dirty="0" smtClean="0">
                  <a:solidFill>
                    <a:srgbClr val="000000"/>
                  </a:solidFill>
                </a:rPr>
                <a:t>SISDIMA e SGIRH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81" name="Straight Arrow Connector 6"/>
            <p:cNvCxnSpPr/>
            <p:nvPr/>
          </p:nvCxnSpPr>
          <p:spPr>
            <a:xfrm flipV="1">
              <a:off x="1622350" y="1309668"/>
              <a:ext cx="1118436" cy="130173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7"/>
            <p:cNvSpPr/>
            <p:nvPr/>
          </p:nvSpPr>
          <p:spPr>
            <a:xfrm>
              <a:off x="2244652" y="2268630"/>
              <a:ext cx="382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/>
                <a:t>...</a:t>
              </a:r>
              <a:endParaRPr lang="en-US" dirty="0"/>
            </a:p>
          </p:txBody>
        </p:sp>
        <p:grpSp>
          <p:nvGrpSpPr>
            <p:cNvPr id="83" name="Group 29"/>
            <p:cNvGrpSpPr/>
            <p:nvPr/>
          </p:nvGrpSpPr>
          <p:grpSpPr>
            <a:xfrm>
              <a:off x="246621" y="5063299"/>
              <a:ext cx="3851942" cy="584775"/>
              <a:chOff x="138178" y="915259"/>
              <a:chExt cx="3851942" cy="584775"/>
            </a:xfrm>
          </p:grpSpPr>
          <p:cxnSp>
            <p:nvCxnSpPr>
              <p:cNvPr id="84" name="Straight Arrow Connector 24"/>
              <p:cNvCxnSpPr/>
              <p:nvPr/>
            </p:nvCxnSpPr>
            <p:spPr>
              <a:xfrm>
                <a:off x="138178" y="1297172"/>
                <a:ext cx="385194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27"/>
              <p:cNvSpPr/>
              <p:nvPr/>
            </p:nvSpPr>
            <p:spPr>
              <a:xfrm>
                <a:off x="1129908" y="915259"/>
                <a:ext cx="16997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sz="1600" b="1" i="1" dirty="0">
                    <a:solidFill>
                      <a:srgbClr val="0070C0"/>
                    </a:solidFill>
                  </a:rPr>
                  <a:t>Entrada de Dados</a:t>
                </a:r>
              </a:p>
              <a:p>
                <a:pPr algn="ctr"/>
                <a:r>
                  <a:rPr lang="pt-BR" sz="1600" b="1" i="1" dirty="0">
                    <a:solidFill>
                      <a:srgbClr val="0070C0"/>
                    </a:solidFill>
                  </a:rPr>
                  <a:t>Inputs</a:t>
                </a:r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3" name="Right Arrow 12"/>
            <p:cNvSpPr/>
            <p:nvPr/>
          </p:nvSpPr>
          <p:spPr>
            <a:xfrm rot="831156">
              <a:off x="2084640" y="2673100"/>
              <a:ext cx="493983" cy="32963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452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 animBg="1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IDE DF e SISDIA – Desafios ?</a:t>
            </a:r>
          </a:p>
        </p:txBody>
      </p:sp>
      <p:sp>
        <p:nvSpPr>
          <p:cNvPr id="8" name="Rectangle 3"/>
          <p:cNvSpPr/>
          <p:nvPr/>
        </p:nvSpPr>
        <p:spPr>
          <a:xfrm>
            <a:off x="1318437" y="1953977"/>
            <a:ext cx="74062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Desafios de definir </a:t>
            </a:r>
            <a:r>
              <a:rPr lang="pt-BR" b="1" dirty="0"/>
              <a:t>o </a:t>
            </a:r>
            <a:r>
              <a:rPr lang="pt-BR" b="1" dirty="0" smtClean="0"/>
              <a:t>regramento </a:t>
            </a:r>
            <a:r>
              <a:rPr lang="pt-BR" b="1" dirty="0"/>
              <a:t>para trabalhar com dados </a:t>
            </a:r>
            <a:r>
              <a:rPr lang="pt-BR" b="1" dirty="0" err="1"/>
              <a:t>geoespaciais</a:t>
            </a:r>
            <a:r>
              <a:rPr lang="pt-BR" b="1" dirty="0"/>
              <a:t>: </a:t>
            </a:r>
          </a:p>
          <a:p>
            <a:r>
              <a:rPr lang="pt-BR" b="1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pt-BR" dirty="0"/>
              <a:t>Política de </a:t>
            </a:r>
            <a:r>
              <a:rPr lang="pt-BR" dirty="0" err="1" smtClean="0"/>
              <a:t>Geoinformação</a:t>
            </a:r>
            <a:r>
              <a:rPr lang="pt-BR" dirty="0" smtClean="0"/>
              <a:t> (decreto nº 37.612 / 2016)</a:t>
            </a:r>
            <a:endParaRPr lang="pt-BR" dirty="0"/>
          </a:p>
          <a:p>
            <a:pPr marL="285750" indent="-285750">
              <a:buFont typeface="Wingdings" charset="2"/>
              <a:buChar char="ü"/>
            </a:pPr>
            <a:endParaRPr lang="pt-BR" dirty="0"/>
          </a:p>
          <a:p>
            <a:pPr marL="285750" indent="-285750">
              <a:buFont typeface="Wingdings" charset="2"/>
              <a:buChar char="ü"/>
            </a:pPr>
            <a:r>
              <a:rPr lang="pt-BR" dirty="0"/>
              <a:t>Definição de </a:t>
            </a:r>
            <a:r>
              <a:rPr lang="pt-BR" b="1" dirty="0"/>
              <a:t>Padrões</a:t>
            </a:r>
          </a:p>
          <a:p>
            <a:pPr marL="285750" indent="-285750">
              <a:buFont typeface="Wingdings" charset="2"/>
              <a:buChar char="ü"/>
            </a:pPr>
            <a:endParaRPr lang="pt-BR" dirty="0"/>
          </a:p>
          <a:p>
            <a:pPr marL="285750" indent="-285750">
              <a:buFont typeface="Wingdings" charset="2"/>
              <a:buChar char="ü"/>
            </a:pPr>
            <a:r>
              <a:rPr lang="pt-BR" dirty="0"/>
              <a:t>Mapeamento das </a:t>
            </a:r>
            <a:r>
              <a:rPr lang="pt-BR" b="1" dirty="0"/>
              <a:t>relações de produção-consumo</a:t>
            </a:r>
            <a:r>
              <a:rPr lang="pt-BR" dirty="0"/>
              <a:t> dos dados no âmbito do governo </a:t>
            </a:r>
            <a:endParaRPr lang="pt-BR" dirty="0" smtClean="0"/>
          </a:p>
          <a:p>
            <a:pPr marL="285750" indent="-285750"/>
            <a:r>
              <a:rPr lang="pt-BR" sz="1600" dirty="0" smtClean="0"/>
              <a:t>	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quem produz o que, quem consome o que e quais os fluxos necessários)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 rot="18332598">
            <a:off x="952267" y="2947104"/>
            <a:ext cx="285744" cy="3447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8332598">
            <a:off x="952266" y="3510932"/>
            <a:ext cx="285744" cy="3447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6"/>
          <p:cNvSpPr/>
          <p:nvPr/>
        </p:nvSpPr>
        <p:spPr>
          <a:xfrm>
            <a:off x="0" y="6596390"/>
            <a:ext cx="3648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1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</p:spTree>
    <p:extLst>
      <p:ext uri="{BB962C8B-B14F-4D97-AF65-F5344CB8AC3E}">
        <p14:creationId xmlns:p14="http://schemas.microsoft.com/office/powerpoint/2010/main" val="5939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13 de novembro de 2018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5578" y="26305"/>
            <a:ext cx="674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Qualidade da Água ou Qualidade do Ar </a:t>
            </a:r>
          </a:p>
          <a:p>
            <a:pPr algn="r"/>
            <a:r>
              <a:rPr lang="pt-BR" sz="2400" b="1" dirty="0" smtClean="0"/>
              <a:t>e/ou  Modelagem avançada do Clima ? </a:t>
            </a:r>
          </a:p>
        </p:txBody>
      </p:sp>
      <p:grpSp>
        <p:nvGrpSpPr>
          <p:cNvPr id="136" name="Group 5131"/>
          <p:cNvGrpSpPr/>
          <p:nvPr/>
        </p:nvGrpSpPr>
        <p:grpSpPr>
          <a:xfrm>
            <a:off x="1082562" y="850742"/>
            <a:ext cx="3328789" cy="1495655"/>
            <a:chOff x="1412185" y="414789"/>
            <a:chExt cx="3328789" cy="1495655"/>
          </a:xfrm>
        </p:grpSpPr>
        <p:sp>
          <p:nvSpPr>
            <p:cNvPr id="137" name="Rounded Rectangle 38"/>
            <p:cNvSpPr/>
            <p:nvPr/>
          </p:nvSpPr>
          <p:spPr>
            <a:xfrm>
              <a:off x="2402420" y="1364894"/>
              <a:ext cx="120033" cy="5455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8" name="Rounded Rectangle 90"/>
            <p:cNvSpPr/>
            <p:nvPr/>
          </p:nvSpPr>
          <p:spPr>
            <a:xfrm>
              <a:off x="2917579" y="847570"/>
              <a:ext cx="120033" cy="5455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0" name="Rounded Rectangle 92"/>
            <p:cNvSpPr/>
            <p:nvPr/>
          </p:nvSpPr>
          <p:spPr>
            <a:xfrm>
              <a:off x="3492754" y="638014"/>
              <a:ext cx="120033" cy="5455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2" name="Rectangle 40"/>
            <p:cNvSpPr/>
            <p:nvPr/>
          </p:nvSpPr>
          <p:spPr>
            <a:xfrm>
              <a:off x="1412185" y="414789"/>
              <a:ext cx="18089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000000"/>
                  </a:solidFill>
                </a:rPr>
                <a:t>Rede de Monitoramento da </a:t>
              </a:r>
              <a:r>
                <a:rPr lang="pt-BR" sz="1200" b="1" i="1" dirty="0" smtClean="0">
                  <a:solidFill>
                    <a:srgbClr val="000000"/>
                  </a:solidFill>
                </a:rPr>
                <a:t>Água</a:t>
              </a:r>
              <a:endParaRPr lang="pt-BR" sz="1200" dirty="0"/>
            </a:p>
          </p:txBody>
        </p:sp>
        <p:sp>
          <p:nvSpPr>
            <p:cNvPr id="143" name="Rectangle 41"/>
            <p:cNvSpPr/>
            <p:nvPr/>
          </p:nvSpPr>
          <p:spPr>
            <a:xfrm>
              <a:off x="3666641" y="638014"/>
              <a:ext cx="1074333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pt-BR" sz="1050" b="1" i="1" dirty="0">
                  <a:solidFill>
                    <a:srgbClr val="000000"/>
                  </a:solidFill>
                </a:rPr>
                <a:t>Estações de </a:t>
              </a:r>
            </a:p>
            <a:p>
              <a:pPr algn="ctr"/>
              <a:r>
                <a:rPr lang="pt-BR" sz="1050" b="1" i="1" dirty="0">
                  <a:solidFill>
                    <a:srgbClr val="000000"/>
                  </a:solidFill>
                </a:rPr>
                <a:t>Monitoramento</a:t>
              </a:r>
              <a:endParaRPr lang="pt-BR" sz="1050" dirty="0"/>
            </a:p>
          </p:txBody>
        </p:sp>
      </p:grpSp>
      <p:grpSp>
        <p:nvGrpSpPr>
          <p:cNvPr id="144" name="Group 5133"/>
          <p:cNvGrpSpPr/>
          <p:nvPr/>
        </p:nvGrpSpPr>
        <p:grpSpPr>
          <a:xfrm>
            <a:off x="160237" y="1619517"/>
            <a:ext cx="3062911" cy="2131920"/>
            <a:chOff x="489860" y="1183564"/>
            <a:chExt cx="3062911" cy="2131920"/>
          </a:xfrm>
        </p:grpSpPr>
        <p:cxnSp>
          <p:nvCxnSpPr>
            <p:cNvPr id="145" name="Straight Arrow Connector 5120"/>
            <p:cNvCxnSpPr>
              <a:stCxn id="137" idx="2"/>
            </p:cNvCxnSpPr>
            <p:nvPr/>
          </p:nvCxnSpPr>
          <p:spPr>
            <a:xfrm flipH="1">
              <a:off x="2183615" y="1910444"/>
              <a:ext cx="278822" cy="57498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98"/>
            <p:cNvCxnSpPr>
              <a:stCxn id="138" idx="2"/>
            </p:cNvCxnSpPr>
            <p:nvPr/>
          </p:nvCxnSpPr>
          <p:spPr>
            <a:xfrm flipH="1">
              <a:off x="2175294" y="1393120"/>
              <a:ext cx="802302" cy="109230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00"/>
            <p:cNvCxnSpPr>
              <a:stCxn id="140" idx="2"/>
            </p:cNvCxnSpPr>
            <p:nvPr/>
          </p:nvCxnSpPr>
          <p:spPr>
            <a:xfrm flipH="1">
              <a:off x="2175294" y="1183564"/>
              <a:ext cx="1377477" cy="130186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19"/>
            <p:cNvGrpSpPr/>
            <p:nvPr/>
          </p:nvGrpSpPr>
          <p:grpSpPr>
            <a:xfrm>
              <a:off x="489860" y="2485427"/>
              <a:ext cx="1888931" cy="830057"/>
              <a:chOff x="489860" y="2485427"/>
              <a:chExt cx="1888931" cy="830057"/>
            </a:xfrm>
          </p:grpSpPr>
          <p:sp>
            <p:nvSpPr>
              <p:cNvPr id="151" name="Hexagon 120"/>
              <p:cNvSpPr/>
              <p:nvPr/>
            </p:nvSpPr>
            <p:spPr>
              <a:xfrm>
                <a:off x="1281396" y="2485427"/>
                <a:ext cx="1097395" cy="813987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Rectangle 121"/>
              <p:cNvSpPr/>
              <p:nvPr/>
            </p:nvSpPr>
            <p:spPr>
              <a:xfrm>
                <a:off x="1303015" y="2576820"/>
                <a:ext cx="106135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50" b="1" i="1" dirty="0" smtClean="0">
                    <a:solidFill>
                      <a:srgbClr val="000000"/>
                    </a:solidFill>
                  </a:rPr>
                  <a:t>Centrais e </a:t>
                </a:r>
                <a:r>
                  <a:rPr lang="pt-BR" sz="1050" b="1" i="1" dirty="0">
                    <a:solidFill>
                      <a:srgbClr val="000000"/>
                    </a:solidFill>
                  </a:rPr>
                  <a:t>Processamento e Consistência</a:t>
                </a:r>
              </a:p>
              <a:p>
                <a:endParaRPr lang="pt-BR" sz="105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Rectangle 122"/>
              <p:cNvSpPr/>
              <p:nvPr/>
            </p:nvSpPr>
            <p:spPr>
              <a:xfrm>
                <a:off x="489860" y="2636489"/>
                <a:ext cx="8930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rgbClr val="0070C0"/>
                    </a:solidFill>
                  </a:rPr>
                  <a:t>ADASA </a:t>
                </a:r>
              </a:p>
              <a:p>
                <a:pPr algn="ctr"/>
                <a:r>
                  <a:rPr lang="pt-BR" sz="1400" b="1" dirty="0" smtClean="0">
                    <a:solidFill>
                      <a:srgbClr val="0070C0"/>
                    </a:solidFill>
                  </a:rPr>
                  <a:t>ou CAESB</a:t>
                </a:r>
                <a:endParaRPr lang="pt-BR" sz="1100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55" name="Group 37"/>
          <p:cNvGrpSpPr/>
          <p:nvPr/>
        </p:nvGrpSpPr>
        <p:grpSpPr>
          <a:xfrm>
            <a:off x="1915029" y="3151243"/>
            <a:ext cx="6838758" cy="3052659"/>
            <a:chOff x="177800" y="1396080"/>
            <a:chExt cx="8905610" cy="4425790"/>
          </a:xfrm>
        </p:grpSpPr>
        <p:sp>
          <p:nvSpPr>
            <p:cNvPr id="158" name="Oval 50"/>
            <p:cNvSpPr/>
            <p:nvPr/>
          </p:nvSpPr>
          <p:spPr>
            <a:xfrm>
              <a:off x="2627113" y="2317105"/>
              <a:ext cx="4139398" cy="21619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IDE-A/DF </a:t>
              </a:r>
            </a:p>
            <a:p>
              <a:pPr algn="ctr"/>
              <a:r>
                <a:rPr lang="en-US" sz="1600" b="1" dirty="0"/>
                <a:t>SISDIA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61" name="Right Arrow 57"/>
            <p:cNvSpPr/>
            <p:nvPr/>
          </p:nvSpPr>
          <p:spPr>
            <a:xfrm rot="20318850">
              <a:off x="2107205" y="3828845"/>
              <a:ext cx="493983" cy="32963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ight Arrow 58"/>
            <p:cNvSpPr/>
            <p:nvPr/>
          </p:nvSpPr>
          <p:spPr>
            <a:xfrm rot="19142825">
              <a:off x="2465109" y="4292543"/>
              <a:ext cx="493983" cy="32963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ight Arrow 63"/>
            <p:cNvSpPr/>
            <p:nvPr/>
          </p:nvSpPr>
          <p:spPr>
            <a:xfrm rot="18082393">
              <a:off x="2943860" y="4598299"/>
              <a:ext cx="493983" cy="32963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65"/>
            <p:cNvSpPr/>
            <p:nvPr/>
          </p:nvSpPr>
          <p:spPr>
            <a:xfrm>
              <a:off x="177800" y="4303051"/>
              <a:ext cx="1452365" cy="937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953735"/>
                  </a:solidFill>
                </a:rPr>
                <a:t>PRODUTORES DE DADOS PRIMÁRIOS</a:t>
              </a:r>
              <a:endParaRPr lang="en-US" sz="1200" dirty="0"/>
            </a:p>
          </p:txBody>
        </p:sp>
        <p:sp>
          <p:nvSpPr>
            <p:cNvPr id="166" name="Rectangle 69"/>
            <p:cNvSpPr/>
            <p:nvPr/>
          </p:nvSpPr>
          <p:spPr>
            <a:xfrm>
              <a:off x="7463801" y="4303051"/>
              <a:ext cx="1619609" cy="937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953735"/>
                  </a:solidFill>
                </a:rPr>
                <a:t>CONSUMIDORES DE DADOS E INFORMAÇÕES </a:t>
              </a:r>
              <a:endParaRPr lang="en-US" sz="1200" dirty="0"/>
            </a:p>
          </p:txBody>
        </p:sp>
        <p:cxnSp>
          <p:nvCxnSpPr>
            <p:cNvPr id="167" name="Straight Arrow Connector 70"/>
            <p:cNvCxnSpPr/>
            <p:nvPr/>
          </p:nvCxnSpPr>
          <p:spPr>
            <a:xfrm flipV="1">
              <a:off x="6364528" y="1609370"/>
              <a:ext cx="839802" cy="996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71"/>
            <p:cNvCxnSpPr/>
            <p:nvPr/>
          </p:nvCxnSpPr>
          <p:spPr>
            <a:xfrm flipV="1">
              <a:off x="6909370" y="2715290"/>
              <a:ext cx="589920" cy="43149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72"/>
            <p:cNvCxnSpPr/>
            <p:nvPr/>
          </p:nvCxnSpPr>
          <p:spPr>
            <a:xfrm flipV="1">
              <a:off x="6909370" y="3488568"/>
              <a:ext cx="589920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73"/>
            <p:cNvCxnSpPr/>
            <p:nvPr/>
          </p:nvCxnSpPr>
          <p:spPr>
            <a:xfrm>
              <a:off x="6767934" y="3885450"/>
              <a:ext cx="731356" cy="28554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74"/>
            <p:cNvCxnSpPr/>
            <p:nvPr/>
          </p:nvCxnSpPr>
          <p:spPr>
            <a:xfrm>
              <a:off x="6558119" y="4021716"/>
              <a:ext cx="799735" cy="1038083"/>
            </a:xfrm>
            <a:prstGeom prst="straightConnector1">
              <a:avLst/>
            </a:prstGeom>
            <a:ln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75"/>
            <p:cNvCxnSpPr/>
            <p:nvPr/>
          </p:nvCxnSpPr>
          <p:spPr>
            <a:xfrm>
              <a:off x="6364528" y="4246789"/>
              <a:ext cx="401983" cy="581321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76"/>
            <p:cNvCxnSpPr/>
            <p:nvPr/>
          </p:nvCxnSpPr>
          <p:spPr>
            <a:xfrm>
              <a:off x="6034330" y="4386741"/>
              <a:ext cx="417840" cy="741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77"/>
            <p:cNvCxnSpPr/>
            <p:nvPr/>
          </p:nvCxnSpPr>
          <p:spPr>
            <a:xfrm>
              <a:off x="5822120" y="4502574"/>
              <a:ext cx="212210" cy="4127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78"/>
            <p:cNvCxnSpPr/>
            <p:nvPr/>
          </p:nvCxnSpPr>
          <p:spPr>
            <a:xfrm>
              <a:off x="5567290" y="4602489"/>
              <a:ext cx="294960" cy="7200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79"/>
            <p:cNvCxnSpPr/>
            <p:nvPr/>
          </p:nvCxnSpPr>
          <p:spPr>
            <a:xfrm flipV="1">
              <a:off x="6614410" y="2268630"/>
              <a:ext cx="589920" cy="489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80"/>
            <p:cNvCxnSpPr/>
            <p:nvPr/>
          </p:nvCxnSpPr>
          <p:spPr>
            <a:xfrm flipV="1">
              <a:off x="5341771" y="1609370"/>
              <a:ext cx="154808" cy="604462"/>
            </a:xfrm>
            <a:prstGeom prst="straightConnector1">
              <a:avLst/>
            </a:prstGeom>
            <a:ln w="57150" cmpd="sng">
              <a:solidFill>
                <a:srgbClr val="CCFF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81"/>
            <p:cNvCxnSpPr/>
            <p:nvPr/>
          </p:nvCxnSpPr>
          <p:spPr>
            <a:xfrm flipV="1">
              <a:off x="5593965" y="1396080"/>
              <a:ext cx="440365" cy="921028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82"/>
            <p:cNvCxnSpPr/>
            <p:nvPr/>
          </p:nvCxnSpPr>
          <p:spPr>
            <a:xfrm flipV="1">
              <a:off x="6034330" y="1761770"/>
              <a:ext cx="417840" cy="60446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83"/>
            <p:cNvGrpSpPr/>
            <p:nvPr/>
          </p:nvGrpSpPr>
          <p:grpSpPr>
            <a:xfrm>
              <a:off x="3884432" y="3400311"/>
              <a:ext cx="1606516" cy="1063483"/>
              <a:chOff x="3751633" y="4469395"/>
              <a:chExt cx="1606516" cy="1063483"/>
            </a:xfrm>
          </p:grpSpPr>
          <p:sp>
            <p:nvSpPr>
              <p:cNvPr id="184" name="Curved Right Arrow 84"/>
              <p:cNvSpPr/>
              <p:nvPr/>
            </p:nvSpPr>
            <p:spPr>
              <a:xfrm>
                <a:off x="3751633" y="4524599"/>
                <a:ext cx="542872" cy="1008279"/>
              </a:xfrm>
              <a:prstGeom prst="curvedRightArrow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Curved Right Arrow 85"/>
              <p:cNvSpPr/>
              <p:nvPr/>
            </p:nvSpPr>
            <p:spPr>
              <a:xfrm rot="10800000">
                <a:off x="4815277" y="4469395"/>
                <a:ext cx="542872" cy="1008279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86"/>
              <p:cNvSpPr/>
              <p:nvPr/>
            </p:nvSpPr>
            <p:spPr>
              <a:xfrm>
                <a:off x="3778998" y="4697476"/>
                <a:ext cx="1508462" cy="66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200" b="1" i="1" dirty="0">
                    <a:solidFill>
                      <a:srgbClr val="000000"/>
                    </a:solidFill>
                  </a:rPr>
                  <a:t>Processamento de Dados </a:t>
                </a:r>
                <a:endParaRPr lang="en-US" sz="1200" dirty="0"/>
              </a:p>
            </p:txBody>
          </p:sp>
        </p:grpSp>
        <p:grpSp>
          <p:nvGrpSpPr>
            <p:cNvPr id="181" name="Group 87"/>
            <p:cNvGrpSpPr/>
            <p:nvPr/>
          </p:nvGrpSpPr>
          <p:grpSpPr>
            <a:xfrm>
              <a:off x="246621" y="5063299"/>
              <a:ext cx="3851942" cy="758571"/>
              <a:chOff x="138178" y="915259"/>
              <a:chExt cx="3851942" cy="758571"/>
            </a:xfrm>
          </p:grpSpPr>
          <p:cxnSp>
            <p:nvCxnSpPr>
              <p:cNvPr id="182" name="Straight Arrow Connector 88"/>
              <p:cNvCxnSpPr/>
              <p:nvPr/>
            </p:nvCxnSpPr>
            <p:spPr>
              <a:xfrm>
                <a:off x="138178" y="1297172"/>
                <a:ext cx="385194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89"/>
              <p:cNvSpPr/>
              <p:nvPr/>
            </p:nvSpPr>
            <p:spPr>
              <a:xfrm>
                <a:off x="1129908" y="915259"/>
                <a:ext cx="1959302" cy="7585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pt-BR" sz="1400" b="1" i="1" dirty="0">
                    <a:solidFill>
                      <a:srgbClr val="0070C0"/>
                    </a:solidFill>
                  </a:rPr>
                  <a:t>Entrada de Dados</a:t>
                </a:r>
              </a:p>
              <a:p>
                <a:pPr algn="ctr"/>
                <a:r>
                  <a:rPr lang="pt-BR" sz="1400" b="1" i="1" dirty="0">
                    <a:solidFill>
                      <a:srgbClr val="0070C0"/>
                    </a:solidFill>
                  </a:rPr>
                  <a:t>Inputs</a:t>
                </a:r>
                <a:endParaRPr lang="pt-BR" sz="1400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1885357" y="3464722"/>
            <a:ext cx="2198630" cy="560104"/>
            <a:chOff x="1885357" y="3464722"/>
            <a:chExt cx="2198630" cy="560104"/>
          </a:xfrm>
        </p:grpSpPr>
        <p:sp>
          <p:nvSpPr>
            <p:cNvPr id="156" name="Right Arrow 117"/>
            <p:cNvSpPr/>
            <p:nvPr/>
          </p:nvSpPr>
          <p:spPr>
            <a:xfrm rot="1553124">
              <a:off x="1885357" y="3725786"/>
              <a:ext cx="2000037" cy="29904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24"/>
            <p:cNvSpPr/>
            <p:nvPr/>
          </p:nvSpPr>
          <p:spPr>
            <a:xfrm rot="1587968">
              <a:off x="1943022" y="3464722"/>
              <a:ext cx="21409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i="1" dirty="0">
                  <a:solidFill>
                    <a:srgbClr val="000000"/>
                  </a:solidFill>
                </a:rPr>
                <a:t>Dados consistidos, validados e </a:t>
              </a:r>
              <a:r>
                <a:rPr lang="pt-BR" sz="1100" b="1" i="1" u="sng" dirty="0">
                  <a:solidFill>
                    <a:srgbClr val="000000"/>
                  </a:solidFill>
                </a:rPr>
                <a:t>no padrão</a:t>
              </a:r>
              <a:r>
                <a:rPr lang="pt-BR" sz="1100" b="1" i="1" dirty="0">
                  <a:solidFill>
                    <a:srgbClr val="000000"/>
                  </a:solidFill>
                </a:rPr>
                <a:t> para integração SISDIA</a:t>
              </a:r>
              <a:endParaRPr lang="pt-BR" sz="11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51991" y="1694605"/>
            <a:ext cx="4132771" cy="1290347"/>
            <a:chOff x="3551991" y="1694605"/>
            <a:chExt cx="4132771" cy="1290347"/>
          </a:xfrm>
        </p:grpSpPr>
        <p:sp>
          <p:nvSpPr>
            <p:cNvPr id="187" name="Curved Up Arrow 1"/>
            <p:cNvSpPr/>
            <p:nvPr/>
          </p:nvSpPr>
          <p:spPr>
            <a:xfrm rot="12513447">
              <a:off x="4892602" y="2357715"/>
              <a:ext cx="2250597" cy="570663"/>
            </a:xfrm>
            <a:prstGeom prst="curved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8" name="Curved Up Arrow 67"/>
            <p:cNvSpPr/>
            <p:nvPr/>
          </p:nvSpPr>
          <p:spPr>
            <a:xfrm rot="12513447">
              <a:off x="5013356" y="2188025"/>
              <a:ext cx="2671406" cy="527577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9" name="Curved Up Arrow 68"/>
            <p:cNvSpPr/>
            <p:nvPr/>
          </p:nvSpPr>
          <p:spPr>
            <a:xfrm rot="11987091">
              <a:off x="4914757" y="2563887"/>
              <a:ext cx="1684242" cy="421065"/>
            </a:xfrm>
            <a:prstGeom prst="curvedUpArrow">
              <a:avLst/>
            </a:prstGeom>
            <a:solidFill>
              <a:srgbClr val="5295FF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190" name="Group 105"/>
            <p:cNvGrpSpPr/>
            <p:nvPr/>
          </p:nvGrpSpPr>
          <p:grpSpPr>
            <a:xfrm>
              <a:off x="3551991" y="1694605"/>
              <a:ext cx="1363222" cy="1186842"/>
              <a:chOff x="3892247" y="1152322"/>
              <a:chExt cx="1363222" cy="1186842"/>
            </a:xfrm>
          </p:grpSpPr>
          <p:sp>
            <p:nvSpPr>
              <p:cNvPr id="191" name="Diamond 107"/>
              <p:cNvSpPr/>
              <p:nvPr/>
            </p:nvSpPr>
            <p:spPr>
              <a:xfrm>
                <a:off x="3892247" y="1152322"/>
                <a:ext cx="1363222" cy="118684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2" name="Rectangle 108"/>
              <p:cNvSpPr/>
              <p:nvPr/>
            </p:nvSpPr>
            <p:spPr>
              <a:xfrm>
                <a:off x="4053213" y="1463803"/>
                <a:ext cx="1066318" cy="577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50" b="1" i="1" dirty="0">
                    <a:solidFill>
                      <a:srgbClr val="000000"/>
                    </a:solidFill>
                  </a:rPr>
                  <a:t>Processamento </a:t>
                </a:r>
              </a:p>
              <a:p>
                <a:pPr algn="ctr"/>
                <a:r>
                  <a:rPr lang="pt-BR" sz="1050" b="1" i="1" dirty="0">
                    <a:solidFill>
                      <a:srgbClr val="000000"/>
                    </a:solidFill>
                  </a:rPr>
                  <a:t>Avançado </a:t>
                </a:r>
              </a:p>
              <a:p>
                <a:pPr algn="ctr"/>
                <a:r>
                  <a:rPr lang="pt-BR" sz="1050" b="1" i="1" dirty="0">
                    <a:solidFill>
                      <a:srgbClr val="000000"/>
                    </a:solidFill>
                  </a:rPr>
                  <a:t>Módulo Clima</a:t>
                </a:r>
              </a:p>
            </p:txBody>
          </p:sp>
          <p:sp>
            <p:nvSpPr>
              <p:cNvPr id="193" name="Rectangle 109"/>
              <p:cNvSpPr/>
              <p:nvPr/>
            </p:nvSpPr>
            <p:spPr>
              <a:xfrm>
                <a:off x="4770907" y="2042696"/>
                <a:ext cx="45878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rgbClr val="7030A0"/>
                    </a:solidFill>
                  </a:rPr>
                  <a:t>INPE</a:t>
                </a:r>
                <a:endParaRPr lang="pt-BR" sz="1100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3102707" y="2480723"/>
            <a:ext cx="2777816" cy="1491231"/>
            <a:chOff x="3102707" y="2480723"/>
            <a:chExt cx="2777816" cy="1491231"/>
          </a:xfrm>
        </p:grpSpPr>
        <p:grpSp>
          <p:nvGrpSpPr>
            <p:cNvPr id="194" name="Group 95"/>
            <p:cNvGrpSpPr/>
            <p:nvPr/>
          </p:nvGrpSpPr>
          <p:grpSpPr>
            <a:xfrm>
              <a:off x="3102707" y="2772438"/>
              <a:ext cx="975626" cy="954210"/>
              <a:chOff x="1281396" y="2485427"/>
              <a:chExt cx="1097395" cy="1135769"/>
            </a:xfrm>
          </p:grpSpPr>
          <p:sp>
            <p:nvSpPr>
              <p:cNvPr id="195" name="Hexagon 96"/>
              <p:cNvSpPr/>
              <p:nvPr/>
            </p:nvSpPr>
            <p:spPr>
              <a:xfrm>
                <a:off x="1281396" y="2485427"/>
                <a:ext cx="1097395" cy="813987"/>
              </a:xfrm>
              <a:prstGeom prst="hexagon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6" name="Rectangle 97"/>
              <p:cNvSpPr/>
              <p:nvPr/>
            </p:nvSpPr>
            <p:spPr>
              <a:xfrm>
                <a:off x="1303015" y="2576820"/>
                <a:ext cx="106135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50" b="1" i="1" dirty="0">
                    <a:solidFill>
                      <a:srgbClr val="000000"/>
                    </a:solidFill>
                  </a:rPr>
                  <a:t>Consistência e Validação</a:t>
                </a:r>
              </a:p>
              <a:p>
                <a:endParaRPr lang="pt-BR" sz="105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Rectangle 99"/>
              <p:cNvSpPr/>
              <p:nvPr/>
            </p:nvSpPr>
            <p:spPr>
              <a:xfrm>
                <a:off x="1536513" y="3309809"/>
                <a:ext cx="595376" cy="311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rgbClr val="00B050"/>
                    </a:solidFill>
                  </a:rPr>
                  <a:t>SEMA</a:t>
                </a:r>
                <a:endParaRPr lang="pt-BR" sz="11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98" name="Right Arrow 102"/>
            <p:cNvSpPr/>
            <p:nvPr/>
          </p:nvSpPr>
          <p:spPr>
            <a:xfrm rot="6971047">
              <a:off x="3480157" y="2508051"/>
              <a:ext cx="271136" cy="21648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6"/>
            <p:cNvGrpSpPr/>
            <p:nvPr/>
          </p:nvGrpSpPr>
          <p:grpSpPr>
            <a:xfrm>
              <a:off x="4031226" y="3149521"/>
              <a:ext cx="1849297" cy="822433"/>
              <a:chOff x="4371482" y="2607238"/>
              <a:chExt cx="1849297" cy="822433"/>
            </a:xfrm>
          </p:grpSpPr>
          <p:sp>
            <p:nvSpPr>
              <p:cNvPr id="200" name="Rectangle 15"/>
              <p:cNvSpPr/>
              <p:nvPr/>
            </p:nvSpPr>
            <p:spPr>
              <a:xfrm>
                <a:off x="4657302" y="2607238"/>
                <a:ext cx="1563477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50" b="1" i="1" dirty="0">
                    <a:solidFill>
                      <a:srgbClr val="7030A0"/>
                    </a:solidFill>
                  </a:rPr>
                  <a:t>Dados consistidos, validados e </a:t>
                </a:r>
                <a:r>
                  <a:rPr lang="pt-BR" sz="1050" b="1" i="1" u="sng" dirty="0">
                    <a:solidFill>
                      <a:srgbClr val="7030A0"/>
                    </a:solidFill>
                  </a:rPr>
                  <a:t>no padrão</a:t>
                </a:r>
                <a:r>
                  <a:rPr lang="pt-BR" sz="1050" b="1" i="1" dirty="0">
                    <a:solidFill>
                      <a:srgbClr val="7030A0"/>
                    </a:solidFill>
                  </a:rPr>
                  <a:t> para integração SISDIA</a:t>
                </a:r>
                <a:endParaRPr lang="pt-BR" sz="105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1" name="Right Arrow 110"/>
              <p:cNvSpPr/>
              <p:nvPr/>
            </p:nvSpPr>
            <p:spPr>
              <a:xfrm rot="3606910">
                <a:off x="4219911" y="3020552"/>
                <a:ext cx="560690" cy="257548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6884049" y="1316418"/>
            <a:ext cx="2153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</a:rPr>
              <a:t>Novos </a:t>
            </a:r>
            <a:r>
              <a:rPr lang="pt-BR" sz="1600" b="1" i="1" dirty="0" smtClean="0">
                <a:solidFill>
                  <a:srgbClr val="0070C0"/>
                </a:solidFill>
              </a:rPr>
              <a:t>loops</a:t>
            </a:r>
            <a:r>
              <a:rPr lang="pt-BR" sz="1600" b="1" dirty="0" smtClean="0">
                <a:solidFill>
                  <a:srgbClr val="0070C0"/>
                </a:solidFill>
              </a:rPr>
              <a:t> para utilização de dados primários 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106106" y="3897115"/>
            <a:ext cx="3666572" cy="1804742"/>
            <a:chOff x="106106" y="3897115"/>
            <a:chExt cx="3666572" cy="1804742"/>
          </a:xfrm>
        </p:grpSpPr>
        <p:cxnSp>
          <p:nvCxnSpPr>
            <p:cNvPr id="79" name="Conector reto 78"/>
            <p:cNvCxnSpPr>
              <a:stCxn id="72" idx="0"/>
              <a:endCxn id="77" idx="3"/>
            </p:cNvCxnSpPr>
            <p:nvPr/>
          </p:nvCxnSpPr>
          <p:spPr>
            <a:xfrm rot="5400000" flipH="1" flipV="1">
              <a:off x="1233796" y="4805988"/>
              <a:ext cx="510734" cy="18990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40"/>
            <p:cNvSpPr/>
            <p:nvPr/>
          </p:nvSpPr>
          <p:spPr>
            <a:xfrm>
              <a:off x="106106" y="3897115"/>
              <a:ext cx="18089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i="1" dirty="0">
                  <a:solidFill>
                    <a:srgbClr val="000000"/>
                  </a:solidFill>
                </a:rPr>
                <a:t>Rede de Monitoramento da Qualidade do AR</a:t>
              </a:r>
              <a:endParaRPr lang="pt-BR" sz="1200" dirty="0"/>
            </a:p>
          </p:txBody>
        </p:sp>
        <p:sp>
          <p:nvSpPr>
            <p:cNvPr id="72" name="Rounded Rectangle 38"/>
            <p:cNvSpPr/>
            <p:nvPr/>
          </p:nvSpPr>
          <p:spPr>
            <a:xfrm>
              <a:off x="1334194" y="5156307"/>
              <a:ext cx="120033" cy="545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ounded Rectangle 90"/>
            <p:cNvSpPr/>
            <p:nvPr/>
          </p:nvSpPr>
          <p:spPr>
            <a:xfrm>
              <a:off x="495458" y="4594523"/>
              <a:ext cx="120033" cy="545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unded Rectangle 92"/>
            <p:cNvSpPr/>
            <p:nvPr/>
          </p:nvSpPr>
          <p:spPr>
            <a:xfrm>
              <a:off x="831740" y="5021151"/>
              <a:ext cx="120033" cy="545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Hexagon 120"/>
            <p:cNvSpPr/>
            <p:nvPr/>
          </p:nvSpPr>
          <p:spPr>
            <a:xfrm>
              <a:off x="1584116" y="4238579"/>
              <a:ext cx="1097395" cy="813987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" name="Conector reto 80"/>
            <p:cNvCxnSpPr>
              <a:stCxn id="74" idx="0"/>
              <a:endCxn id="77" idx="3"/>
            </p:cNvCxnSpPr>
            <p:nvPr/>
          </p:nvCxnSpPr>
          <p:spPr>
            <a:xfrm rot="5400000" flipH="1" flipV="1">
              <a:off x="1050147" y="4487183"/>
              <a:ext cx="375578" cy="69235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>
              <a:stCxn id="73" idx="0"/>
              <a:endCxn id="77" idx="3"/>
            </p:cNvCxnSpPr>
            <p:nvPr/>
          </p:nvCxnSpPr>
          <p:spPr>
            <a:xfrm rot="16200000" flipH="1">
              <a:off x="1044270" y="4105728"/>
              <a:ext cx="51050" cy="102864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Seta para a direita 83"/>
            <p:cNvSpPr/>
            <p:nvPr/>
          </p:nvSpPr>
          <p:spPr>
            <a:xfrm>
              <a:off x="2681511" y="4488340"/>
              <a:ext cx="1091167" cy="295463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ctangle 121"/>
            <p:cNvSpPr/>
            <p:nvPr/>
          </p:nvSpPr>
          <p:spPr>
            <a:xfrm>
              <a:off x="1623403" y="4335653"/>
              <a:ext cx="106135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b="1" i="1" dirty="0">
                  <a:solidFill>
                    <a:srgbClr val="000000"/>
                  </a:solidFill>
                </a:rPr>
                <a:t>Central de Processamento e Consistência</a:t>
              </a:r>
            </a:p>
            <a:p>
              <a:endParaRPr lang="pt-BR" sz="105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122"/>
            <p:cNvSpPr/>
            <p:nvPr/>
          </p:nvSpPr>
          <p:spPr>
            <a:xfrm>
              <a:off x="1780794" y="3985527"/>
              <a:ext cx="7008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IBRAM</a:t>
              </a:r>
              <a:endParaRPr lang="pt-BR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40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7" y="77462"/>
            <a:ext cx="925327" cy="3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1" y="412469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885823" y="4725729"/>
            <a:ext cx="8204108" cy="1733544"/>
            <a:chOff x="1181097" y="4895856"/>
            <a:chExt cx="10938811" cy="1733544"/>
          </a:xfrm>
        </p:grpSpPr>
        <p:sp>
          <p:nvSpPr>
            <p:cNvPr id="8" name="Pentágono 7"/>
            <p:cNvSpPr/>
            <p:nvPr/>
          </p:nvSpPr>
          <p:spPr>
            <a:xfrm rot="5400000">
              <a:off x="1362074" y="4714879"/>
              <a:ext cx="1733544" cy="2095497"/>
            </a:xfrm>
            <a:prstGeom prst="homePlate">
              <a:avLst>
                <a:gd name="adj" fmla="val 26087"/>
              </a:avLst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85738" y="5050392"/>
              <a:ext cx="18949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err="1" smtClean="0"/>
                <a:t>Desenvolvi-mento</a:t>
              </a:r>
              <a:r>
                <a:rPr lang="pt-BR" sz="2000" b="1" dirty="0" smtClean="0"/>
                <a:t> do SISDIA</a:t>
              </a:r>
              <a:endParaRPr lang="pt-BR" sz="200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514588" y="5129781"/>
              <a:ext cx="2331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/>
                <a:t>GEF Cidades</a:t>
              </a:r>
            </a:p>
            <a:p>
              <a:pPr algn="ctr"/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U$ </a:t>
              </a:r>
              <a:r>
                <a:rPr lang="pt-BR" sz="2000" b="1" dirty="0" smtClean="0"/>
                <a:t>371 mil</a:t>
              </a:r>
              <a:endParaRPr lang="pt-BR" sz="2000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686288" y="5129781"/>
              <a:ext cx="6433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TR em construção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A partir do mês 10 (2ª fase do projeto, &gt;2019)</a:t>
              </a:r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038348" y="6084154"/>
              <a:ext cx="453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3</a:t>
              </a:r>
              <a:endParaRPr lang="pt-BR" sz="24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71538" y="3154101"/>
            <a:ext cx="7929562" cy="1733542"/>
            <a:chOff x="1162051" y="3324228"/>
            <a:chExt cx="10572749" cy="1733542"/>
          </a:xfrm>
        </p:grpSpPr>
        <p:sp>
          <p:nvSpPr>
            <p:cNvPr id="17" name="Pentágono 16"/>
            <p:cNvSpPr/>
            <p:nvPr/>
          </p:nvSpPr>
          <p:spPr>
            <a:xfrm rot="5400000">
              <a:off x="1343030" y="3143250"/>
              <a:ext cx="1733542" cy="2095497"/>
            </a:xfrm>
            <a:prstGeom prst="homePlate">
              <a:avLst>
                <a:gd name="adj" fmla="val 2608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62051" y="3478766"/>
              <a:ext cx="20186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/>
                <a:t>Portal SISDIA </a:t>
              </a:r>
            </a:p>
            <a:p>
              <a:pPr algn="ctr"/>
              <a:r>
                <a:rPr lang="pt-BR" sz="1600" b="1" dirty="0" smtClean="0"/>
                <a:t>(c/</a:t>
              </a:r>
              <a:r>
                <a:rPr lang="pt-BR" sz="1600" b="1" i="1" dirty="0" err="1" smtClean="0"/>
                <a:t>Story</a:t>
              </a:r>
              <a:r>
                <a:rPr lang="pt-BR" sz="1600" b="1" i="1" dirty="0" smtClean="0"/>
                <a:t> Maps</a:t>
              </a:r>
              <a:r>
                <a:rPr lang="pt-BR" sz="1600" b="1" dirty="0" smtClean="0"/>
                <a:t>)</a:t>
              </a:r>
              <a:endParaRPr lang="pt-BR" sz="160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558232" y="3504988"/>
              <a:ext cx="81765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Atlas digital (entrega monitorada 2018 RAR)</a:t>
              </a:r>
              <a:endParaRPr lang="pt-BR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Portal do SISDIA (customizado)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Publicação de conteúdos de forma didática</a:t>
              </a:r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000248" y="4492108"/>
              <a:ext cx="453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71537" y="1203911"/>
            <a:ext cx="8218394" cy="2112104"/>
            <a:chOff x="1162049" y="1374039"/>
            <a:chExt cx="10957859" cy="2112104"/>
          </a:xfrm>
        </p:grpSpPr>
        <p:sp>
          <p:nvSpPr>
            <p:cNvPr id="22" name="Pentágono 21"/>
            <p:cNvSpPr/>
            <p:nvPr/>
          </p:nvSpPr>
          <p:spPr>
            <a:xfrm rot="5400000">
              <a:off x="1343027" y="1571623"/>
              <a:ext cx="1733542" cy="2095497"/>
            </a:xfrm>
            <a:prstGeom prst="homePlate">
              <a:avLst>
                <a:gd name="adj" fmla="val 2608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285738" y="1826477"/>
              <a:ext cx="18949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/>
                <a:t>Inteligência do Sistema</a:t>
              </a:r>
              <a:endParaRPr lang="pt-BR" sz="20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514588" y="2018425"/>
              <a:ext cx="2331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/>
                <a:t>GEF Cidades</a:t>
              </a:r>
            </a:p>
            <a:p>
              <a:pPr algn="ctr"/>
              <a:r>
                <a:rPr lang="pt-B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U$ </a:t>
              </a:r>
              <a:r>
                <a:rPr lang="pt-BR" sz="2000" b="1" dirty="0" smtClean="0"/>
                <a:t>218 mil</a:t>
              </a:r>
              <a:endParaRPr lang="pt-BR" sz="200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686288" y="2018425"/>
              <a:ext cx="64336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TR com proposição de 6 fases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/>
                <a:t>Prazo de realização: 9 meses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6">
                      <a:lumMod val="75000"/>
                    </a:schemeClr>
                  </a:solidFill>
                </a:rPr>
                <a:t>Workshop 2018 – colher insumos para IS</a:t>
              </a:r>
              <a:endParaRPr lang="pt-B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000248" y="2853808"/>
              <a:ext cx="453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1</a:t>
              </a:r>
              <a:endParaRPr lang="pt-BR" sz="2400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162049" y="1374039"/>
              <a:ext cx="2095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i="1" dirty="0" smtClean="0">
                  <a:solidFill>
                    <a:srgbClr val="0070C0"/>
                  </a:solidFill>
                </a:rPr>
                <a:t>3 etapas:</a:t>
              </a:r>
              <a:endParaRPr lang="pt-BR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ectangle 16"/>
          <p:cNvSpPr/>
          <p:nvPr/>
        </p:nvSpPr>
        <p:spPr>
          <a:xfrm>
            <a:off x="5230955" y="6611776"/>
            <a:ext cx="394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Fonte: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 SUPLAM/SEMA-DF, Brasília, 14 de novembro de 2018</a:t>
            </a:r>
          </a:p>
        </p:txBody>
      </p:sp>
      <p:sp>
        <p:nvSpPr>
          <p:cNvPr id="29" name="Rectangle 31"/>
          <p:cNvSpPr/>
          <p:nvPr/>
        </p:nvSpPr>
        <p:spPr>
          <a:xfrm>
            <a:off x="625578" y="26305"/>
            <a:ext cx="674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/>
              <a:t>Estratégia para consolidação do SISDIA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73570" y="462217"/>
            <a:ext cx="6992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/>
              <a:t>Instituído pelo Zoneamento Ecológico Econômico do DF – ZEE/DF PL1.988/2018</a:t>
            </a:r>
            <a:endParaRPr lang="pt-BR" sz="1400" dirty="0"/>
          </a:p>
        </p:txBody>
      </p:sp>
      <p:sp>
        <p:nvSpPr>
          <p:cNvPr id="31" name="Retângulo 30"/>
          <p:cNvSpPr/>
          <p:nvPr/>
        </p:nvSpPr>
        <p:spPr>
          <a:xfrm>
            <a:off x="4298748" y="929346"/>
            <a:ext cx="4791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70C0"/>
                </a:solidFill>
              </a:rPr>
              <a:t>POLÍTICA NACIONAL DO MEIO AMBIENTE – PNMA </a:t>
            </a:r>
            <a:r>
              <a:rPr lang="pt-BR" sz="1200" b="1" dirty="0" smtClean="0"/>
              <a:t>(6.938/1981)</a:t>
            </a:r>
            <a:endParaRPr lang="pt-BR" sz="1200" b="1" dirty="0" smtClean="0">
              <a:solidFill>
                <a:srgbClr val="0070C0"/>
              </a:solidFill>
            </a:endParaRPr>
          </a:p>
          <a:p>
            <a:pPr algn="r"/>
            <a:r>
              <a:rPr lang="pt-BR" sz="1400" b="1" dirty="0" smtClean="0">
                <a:solidFill>
                  <a:srgbClr val="0070C0"/>
                </a:solidFill>
              </a:rPr>
              <a:t>ESTATUTO DAS CIDADES </a:t>
            </a:r>
            <a:r>
              <a:rPr lang="pt-BR" sz="1200" b="1" dirty="0" smtClean="0"/>
              <a:t>(10.257/2001)</a:t>
            </a:r>
            <a:endParaRPr lang="pt-B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7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1880</Words>
  <Application>Microsoft Macintosh PowerPoint</Application>
  <PresentationFormat>On-screen Show (4:3)</PresentationFormat>
  <Paragraphs>287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TJLP Projetos Especiais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Silvia Rossi</dc:creator>
  <cp:lastModifiedBy>CRISTINA  COIMBRA MARODIN</cp:lastModifiedBy>
  <cp:revision>161</cp:revision>
  <dcterms:created xsi:type="dcterms:W3CDTF">2016-04-27T07:44:15Z</dcterms:created>
  <dcterms:modified xsi:type="dcterms:W3CDTF">2018-11-14T09:10:34Z</dcterms:modified>
</cp:coreProperties>
</file>