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8" r:id="rId1"/>
  </p:sldMasterIdLst>
  <p:notesMasterIdLst>
    <p:notesMasterId r:id="rId25"/>
  </p:notesMasterIdLst>
  <p:handoutMasterIdLst>
    <p:handoutMasterId r:id="rId26"/>
  </p:handoutMasterIdLst>
  <p:sldIdLst>
    <p:sldId id="390" r:id="rId2"/>
    <p:sldId id="412" r:id="rId3"/>
    <p:sldId id="396" r:id="rId4"/>
    <p:sldId id="397" r:id="rId5"/>
    <p:sldId id="401" r:id="rId6"/>
    <p:sldId id="406" r:id="rId7"/>
    <p:sldId id="415" r:id="rId8"/>
    <p:sldId id="405" r:id="rId9"/>
    <p:sldId id="394" r:id="rId10"/>
    <p:sldId id="418" r:id="rId11"/>
    <p:sldId id="428" r:id="rId12"/>
    <p:sldId id="419" r:id="rId13"/>
    <p:sldId id="420" r:id="rId14"/>
    <p:sldId id="426" r:id="rId15"/>
    <p:sldId id="421" r:id="rId16"/>
    <p:sldId id="427" r:id="rId17"/>
    <p:sldId id="424" r:id="rId18"/>
    <p:sldId id="425" r:id="rId19"/>
    <p:sldId id="429" r:id="rId20"/>
    <p:sldId id="417" r:id="rId21"/>
    <p:sldId id="395" r:id="rId22"/>
    <p:sldId id="402" r:id="rId23"/>
    <p:sldId id="403" r:id="rId24"/>
  </p:sldIdLst>
  <p:sldSz cx="9144000" cy="6858000" type="screen4x3"/>
  <p:notesSz cx="6669088" cy="97536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87" autoAdjust="0"/>
  </p:normalViewPr>
  <p:slideViewPr>
    <p:cSldViewPr>
      <p:cViewPr>
        <p:scale>
          <a:sx n="100" d="100"/>
          <a:sy n="100" d="100"/>
        </p:scale>
        <p:origin x="-464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8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001851-0D9F-40AE-BF61-7C4BFAA6D8D6}" type="datetimeFigureOut">
              <a:rPr lang="pt-BR"/>
              <a:pPr>
                <a:defRPr/>
              </a:pPr>
              <a:t>13/11/18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63063"/>
            <a:ext cx="2889250" cy="488950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263063"/>
            <a:ext cx="2889250" cy="488950"/>
          </a:xfrm>
          <a:prstGeom prst="rect">
            <a:avLst/>
          </a:prstGeom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C3CC8E-093B-4BAC-8EFF-1F305992554E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93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D2D9A7-B5A3-4C26-B76D-C95C90252002}" type="datetimeFigureOut">
              <a:rPr lang="pt-BR"/>
              <a:pPr>
                <a:defRPr/>
              </a:pPr>
              <a:t>13/11/18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57953-AC7F-4AC4-9817-BA2BAD26EAFA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114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8A94C4-464E-4920-804A-1419ADEEEE13}" type="datetimeFigureOut">
              <a:rPr lang="pt-BR" smtClean="0"/>
              <a:pPr>
                <a:defRPr/>
              </a:pPr>
              <a:t>13/11/18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D03E4C-F0C0-4EB9-B99A-6D0FF2F66C5E}" type="slidenum">
              <a:rPr lang="pt-BR" altLang="pt-BR" smtClean="0"/>
              <a:pPr/>
              <a:t>‹#›</a:t>
            </a:fld>
            <a:endParaRPr lang="pt-BR" alt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9" r:id="rId1"/>
    <p:sldLayoutId id="2147485670" r:id="rId2"/>
    <p:sldLayoutId id="2147485671" r:id="rId3"/>
    <p:sldLayoutId id="2147485672" r:id="rId4"/>
    <p:sldLayoutId id="2147485673" r:id="rId5"/>
    <p:sldLayoutId id="2147485674" r:id="rId6"/>
    <p:sldLayoutId id="2147485675" r:id="rId7"/>
    <p:sldLayoutId id="2147485676" r:id="rId8"/>
    <p:sldLayoutId id="2147485677" r:id="rId9"/>
    <p:sldLayoutId id="2147485678" r:id="rId10"/>
    <p:sldLayoutId id="2147485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hyperlink" Target="http://www.sema.df.gov.br/mapa-hidrografico-do-df/" TargetMode="External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dasa.df.gov.br/areas-de-atuacao/recursos-hidrico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OTO-2018-10-05-14-55-42.jp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75" y="3446420"/>
            <a:ext cx="3346069" cy="4735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132856"/>
            <a:ext cx="4259965" cy="3194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Secretaria de Estado do Meio Ambiente</a:t>
            </a:r>
          </a:p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CONSELHO 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RECURSOS HÍDRICOS DO DISTRITO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FEDERAL </a:t>
            </a:r>
            <a:r>
              <a:rPr lang="mr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CRH 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DF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443" y="6162352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90"/>
                </a:solidFill>
              </a:rPr>
              <a:t>29ª Reunião Ordinária do CRH DF 14/11/2018 </a:t>
            </a:r>
            <a:endParaRPr lang="pt-BR" sz="2000" b="1" dirty="0">
              <a:solidFill>
                <a:srgbClr val="000090"/>
              </a:solidFill>
            </a:endParaRPr>
          </a:p>
          <a:p>
            <a:pPr algn="ctr"/>
            <a:endParaRPr lang="pt-BR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5483" y="6093296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0090"/>
                </a:solidFill>
              </a:rPr>
              <a:t>.</a:t>
            </a:r>
            <a:endParaRPr lang="pt-BR" sz="20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340768"/>
            <a:ext cx="471372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GT ENQUADRAMENTO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52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- </a:t>
            </a:r>
            <a:r>
              <a:rPr lang="pt-BR" sz="2800" dirty="0"/>
              <a:t>Base Hidrográfica comum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70892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Concluída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setembro</a:t>
            </a:r>
            <a:r>
              <a:rPr lang="en-US" sz="2800" dirty="0" smtClean="0"/>
              <a:t> de 2016 a </a:t>
            </a:r>
            <a:r>
              <a:rPr lang="en-US" sz="2800" dirty="0" err="1" smtClean="0"/>
              <a:t>toponímia</a:t>
            </a:r>
            <a:r>
              <a:rPr lang="en-US" sz="2800" dirty="0" smtClean="0"/>
              <a:t> (</a:t>
            </a:r>
            <a:r>
              <a:rPr lang="en-US" sz="2800" dirty="0" err="1" smtClean="0"/>
              <a:t>nome</a:t>
            </a:r>
            <a:r>
              <a:rPr lang="en-US" sz="2800" dirty="0" smtClean="0"/>
              <a:t> dos </a:t>
            </a:r>
            <a:r>
              <a:rPr lang="en-US" sz="2800" dirty="0" err="1" smtClean="0"/>
              <a:t>cursos</a:t>
            </a:r>
            <a:r>
              <a:rPr lang="en-US" sz="2800" dirty="0" smtClean="0"/>
              <a:t> </a:t>
            </a:r>
            <a:r>
              <a:rPr lang="en-US" sz="2800" dirty="0" err="1" smtClean="0"/>
              <a:t>d’água</a:t>
            </a:r>
            <a:r>
              <a:rPr lang="en-US" sz="2800" dirty="0" smtClean="0"/>
              <a:t>) e o </a:t>
            </a:r>
            <a:r>
              <a:rPr lang="en-US" sz="2800" dirty="0" err="1" smtClean="0"/>
              <a:t>mapa</a:t>
            </a:r>
            <a:r>
              <a:rPr lang="en-US" sz="2800" dirty="0" smtClean="0"/>
              <a:t> </a:t>
            </a:r>
            <a:r>
              <a:rPr lang="en-US" sz="2800" dirty="0" err="1" smtClean="0"/>
              <a:t>hidrográfico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36562" y="260648"/>
            <a:ext cx="28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Disponibilizado</a:t>
            </a:r>
            <a:r>
              <a:rPr lang="en-US" sz="2800" dirty="0"/>
              <a:t> no </a:t>
            </a:r>
            <a:r>
              <a:rPr lang="en-US" sz="2800" dirty="0" err="1"/>
              <a:t>db</a:t>
            </a:r>
            <a:r>
              <a:rPr lang="en-US" sz="2800" dirty="0"/>
              <a:t>-Link do SISDIA (</a:t>
            </a:r>
            <a:r>
              <a:rPr lang="en-US" sz="2800" dirty="0" err="1"/>
              <a:t>arquivo</a:t>
            </a:r>
            <a:r>
              <a:rPr lang="en-US" sz="2800" dirty="0"/>
              <a:t> </a:t>
            </a:r>
            <a:r>
              <a:rPr lang="en-US" sz="2800" dirty="0" err="1"/>
              <a:t>vetorial</a:t>
            </a:r>
            <a:r>
              <a:rPr lang="en-US" sz="2800" dirty="0" smtClean="0"/>
              <a:t>), no site da SEMA (</a:t>
            </a:r>
            <a:r>
              <a:rPr lang="en-US" sz="2800" dirty="0" err="1" smtClean="0"/>
              <a:t>mapa</a:t>
            </a:r>
            <a:r>
              <a:rPr lang="en-US" sz="2800" dirty="0" smtClean="0"/>
              <a:t> </a:t>
            </a:r>
            <a:r>
              <a:rPr lang="en-US" sz="2800" dirty="0" err="1"/>
              <a:t>hidrográfico</a:t>
            </a:r>
            <a:r>
              <a:rPr lang="en-US" sz="2800" dirty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pdf</a:t>
            </a:r>
            <a:r>
              <a:rPr lang="en-US" sz="2800" dirty="0"/>
              <a:t>) e no </a:t>
            </a:r>
            <a:r>
              <a:rPr lang="en-US" sz="2800" dirty="0" err="1"/>
              <a:t>Geoportal</a:t>
            </a:r>
            <a:r>
              <a:rPr lang="en-US" sz="2800" dirty="0"/>
              <a:t> da SEGETH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5" y="133239"/>
            <a:ext cx="4659933" cy="29148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888432" cy="28240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3"/>
            <a:ext cx="4788024" cy="36724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50131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5"/>
              </a:rPr>
              <a:t>link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39952" y="133239"/>
            <a:ext cx="493329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4896544" cy="2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bancos</a:t>
            </a:r>
            <a:r>
              <a:rPr lang="en-US" sz="2800" dirty="0" smtClean="0"/>
              <a:t> de dados (set-</a:t>
            </a:r>
            <a:r>
              <a:rPr lang="en-US" sz="2800" dirty="0" err="1" smtClean="0"/>
              <a:t>nov</a:t>
            </a:r>
            <a:r>
              <a:rPr lang="en-US" sz="2800" dirty="0" smtClean="0"/>
              <a:t> 18)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err="1" smtClean="0"/>
              <a:t>Levantamento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requisitos</a:t>
            </a:r>
            <a:r>
              <a:rPr lang="en-US" sz="2800" dirty="0" smtClean="0"/>
              <a:t> dos dados </a:t>
            </a:r>
            <a:r>
              <a:rPr lang="en-US" sz="2800" dirty="0" err="1" smtClean="0"/>
              <a:t>relacionados</a:t>
            </a:r>
            <a:r>
              <a:rPr lang="en-US" sz="2800" dirty="0" smtClean="0"/>
              <a:t> a </a:t>
            </a:r>
            <a:r>
              <a:rPr lang="en-US" sz="2800" dirty="0" err="1" smtClean="0"/>
              <a:t>água</a:t>
            </a:r>
            <a:r>
              <a:rPr lang="en-US" sz="2800" dirty="0" smtClean="0"/>
              <a:t>;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err="1" smtClean="0"/>
              <a:t>Definição</a:t>
            </a:r>
            <a:r>
              <a:rPr lang="en-US" sz="2800" dirty="0" smtClean="0"/>
              <a:t> das </a:t>
            </a:r>
            <a:r>
              <a:rPr lang="en-US" sz="2800" dirty="0" err="1" smtClean="0"/>
              <a:t>autorias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institucionais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92546" y="260648"/>
            <a:ext cx="28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/>
              <a:t>CAESB, </a:t>
            </a:r>
            <a:r>
              <a:rPr lang="en-US" sz="2400" b="1" dirty="0">
                <a:solidFill>
                  <a:srgbClr val="00B0F0"/>
                </a:solidFill>
              </a:rPr>
              <a:t>ADASA, SEGETH, IBRAM,  TERRACAP, SEAGRI, EMATER</a:t>
            </a:r>
            <a:r>
              <a:rPr lang="en-US" sz="2400" b="1" dirty="0"/>
              <a:t>, </a:t>
            </a:r>
            <a:r>
              <a:rPr lang="en-US" sz="2400" b="1" dirty="0" smtClean="0"/>
              <a:t>INMET, DER</a:t>
            </a:r>
            <a:r>
              <a:rPr lang="en-US" sz="2400" b="1" dirty="0"/>
              <a:t>, ANA, EMBRAPA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068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III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Publicação</a:t>
            </a:r>
            <a:r>
              <a:rPr lang="en-US" sz="2400" b="1" dirty="0" smtClean="0"/>
              <a:t> dos </a:t>
            </a:r>
            <a:r>
              <a:rPr lang="en-US" sz="2400" b="1" dirty="0" err="1" smtClean="0"/>
              <a:t>Resultados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Monitoramento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Chuvas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Qualidade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Quantidade</a:t>
            </a:r>
            <a:r>
              <a:rPr lang="en-US" sz="2400" b="1" dirty="0" smtClean="0"/>
              <a:t>) e </a:t>
            </a:r>
            <a:r>
              <a:rPr lang="en-US" sz="2400" b="1" dirty="0" err="1" smtClean="0"/>
              <a:t>Relatórios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Analíticos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392546" y="260648"/>
            <a:ext cx="28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1"/>
            <a:ext cx="87129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Desde</a:t>
            </a:r>
            <a:r>
              <a:rPr lang="en-US" sz="2200" dirty="0" smtClean="0"/>
              <a:t> </a:t>
            </a:r>
            <a:r>
              <a:rPr lang="en-US" sz="2200" b="1" dirty="0" smtClean="0"/>
              <a:t>2016</a:t>
            </a:r>
            <a:r>
              <a:rPr lang="en-US" sz="2200" dirty="0" smtClean="0"/>
              <a:t> no site da ADASA: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://www.adasa.df.gov.br/areas-de-atuacao/recursos-hidricos</a:t>
            </a:r>
            <a:r>
              <a:rPr lang="en-US" sz="2200" dirty="0" smtClean="0"/>
              <a:t>:</a:t>
            </a:r>
          </a:p>
          <a:p>
            <a:endParaRPr lang="en-US" sz="2200" dirty="0"/>
          </a:p>
          <a:p>
            <a:pPr marL="342900" indent="-342900">
              <a:buFont typeface="Wingdings" charset="2"/>
              <a:buChar char="v"/>
            </a:pPr>
            <a:r>
              <a:rPr lang="en-US" sz="2200" dirty="0"/>
              <a:t>- </a:t>
            </a:r>
            <a:r>
              <a:rPr lang="en-US" sz="2200" dirty="0" err="1"/>
              <a:t>Boletins</a:t>
            </a:r>
            <a:r>
              <a:rPr lang="en-US" sz="2200" dirty="0"/>
              <a:t> </a:t>
            </a:r>
            <a:r>
              <a:rPr lang="en-US" sz="2200" b="1" dirty="0" err="1"/>
              <a:t>s</a:t>
            </a:r>
            <a:r>
              <a:rPr lang="en-US" sz="2200" b="1" dirty="0" err="1" smtClean="0"/>
              <a:t>emanais</a:t>
            </a:r>
            <a:r>
              <a:rPr lang="en-US" sz="2200" dirty="0"/>
              <a:t>, com </a:t>
            </a:r>
            <a:r>
              <a:rPr lang="en-US" sz="2200" dirty="0" err="1"/>
              <a:t>informações</a:t>
            </a:r>
            <a:r>
              <a:rPr lang="en-US" sz="2200" dirty="0"/>
              <a:t> dos </a:t>
            </a:r>
            <a:r>
              <a:rPr lang="en-US" sz="2200" b="1" dirty="0" err="1"/>
              <a:t>principais</a:t>
            </a:r>
            <a:r>
              <a:rPr lang="en-US" sz="2200" b="1" dirty="0"/>
              <a:t> </a:t>
            </a:r>
            <a:r>
              <a:rPr lang="en-US" sz="2200" b="1" dirty="0" err="1"/>
              <a:t>reservatórios</a:t>
            </a:r>
            <a:r>
              <a:rPr lang="en-US" sz="2200" dirty="0"/>
              <a:t> do DF;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200" dirty="0"/>
              <a:t>- </a:t>
            </a:r>
            <a:r>
              <a:rPr lang="en-US" sz="2200" dirty="0" err="1"/>
              <a:t>Boletins</a:t>
            </a:r>
            <a:r>
              <a:rPr lang="en-US" sz="2200" dirty="0"/>
              <a:t> </a:t>
            </a:r>
            <a:r>
              <a:rPr lang="en-US" sz="2200" b="1" dirty="0" err="1"/>
              <a:t>Mensais</a:t>
            </a:r>
            <a:r>
              <a:rPr lang="en-US" sz="2200" dirty="0"/>
              <a:t>, com dados de </a:t>
            </a:r>
            <a:r>
              <a:rPr lang="en-US" sz="2200" b="1" dirty="0" err="1"/>
              <a:t>chuva</a:t>
            </a:r>
            <a:r>
              <a:rPr lang="en-US" sz="2200" dirty="0"/>
              <a:t> e </a:t>
            </a:r>
            <a:r>
              <a:rPr lang="en-US" sz="2200" b="1" dirty="0" err="1"/>
              <a:t>vazão</a:t>
            </a:r>
            <a:r>
              <a:rPr lang="en-US" sz="2200" dirty="0"/>
              <a:t> de </a:t>
            </a:r>
            <a:r>
              <a:rPr lang="en-US" sz="2200" dirty="0" err="1"/>
              <a:t>pontos</a:t>
            </a:r>
            <a:r>
              <a:rPr lang="en-US" sz="2200" dirty="0"/>
              <a:t> de </a:t>
            </a:r>
            <a:r>
              <a:rPr lang="en-US" sz="2200" dirty="0" err="1"/>
              <a:t>monitoramento</a:t>
            </a:r>
            <a:r>
              <a:rPr lang="en-US" sz="2200" dirty="0"/>
              <a:t> </a:t>
            </a:r>
            <a:r>
              <a:rPr lang="en-US" sz="2200" dirty="0" err="1"/>
              <a:t>estratégicos</a:t>
            </a:r>
            <a:r>
              <a:rPr lang="en-US" sz="2200" dirty="0"/>
              <a:t> do DF;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200" dirty="0"/>
              <a:t>- Dados de </a:t>
            </a:r>
            <a:r>
              <a:rPr lang="en-US" sz="2200" dirty="0" err="1"/>
              <a:t>monitoramento</a:t>
            </a:r>
            <a:r>
              <a:rPr lang="en-US" sz="2200" dirty="0"/>
              <a:t> </a:t>
            </a:r>
            <a:r>
              <a:rPr lang="en-US" sz="2200" b="1" dirty="0" err="1"/>
              <a:t>semanal</a:t>
            </a:r>
            <a:r>
              <a:rPr lang="en-US" sz="2200" dirty="0"/>
              <a:t> das </a:t>
            </a:r>
            <a:r>
              <a:rPr lang="en-US" sz="2200" b="1" dirty="0" err="1"/>
              <a:t>cotas</a:t>
            </a:r>
            <a:r>
              <a:rPr lang="en-US" sz="2200" b="1" dirty="0"/>
              <a:t> do </a:t>
            </a:r>
            <a:r>
              <a:rPr lang="en-US" sz="2200" b="1" dirty="0" err="1"/>
              <a:t>Lago</a:t>
            </a:r>
            <a:r>
              <a:rPr lang="en-US" sz="2200" b="1" dirty="0"/>
              <a:t> </a:t>
            </a:r>
            <a:r>
              <a:rPr lang="en-US" sz="2200" b="1" dirty="0" err="1"/>
              <a:t>Paranoá</a:t>
            </a:r>
            <a:r>
              <a:rPr lang="en-US" sz="2200" b="1" dirty="0"/>
              <a:t>;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200" dirty="0"/>
              <a:t>- </a:t>
            </a:r>
            <a:r>
              <a:rPr lang="en-US" sz="2200" b="1" dirty="0" err="1"/>
              <a:t>Relatório</a:t>
            </a:r>
            <a:r>
              <a:rPr lang="en-US" sz="2200" b="1" dirty="0"/>
              <a:t> </a:t>
            </a:r>
            <a:r>
              <a:rPr lang="en-US" sz="2200" b="1" dirty="0" err="1"/>
              <a:t>Anual</a:t>
            </a:r>
            <a:r>
              <a:rPr lang="en-US" sz="2200" b="1" dirty="0"/>
              <a:t> de </a:t>
            </a:r>
            <a:r>
              <a:rPr lang="en-US" sz="2200" b="1" dirty="0" err="1"/>
              <a:t>Atividades</a:t>
            </a:r>
            <a:r>
              <a:rPr lang="en-US" sz="2200" dirty="0"/>
              <a:t>,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abrange</a:t>
            </a:r>
            <a:r>
              <a:rPr lang="en-US" sz="2200" dirty="0"/>
              <a:t> as </a:t>
            </a:r>
            <a:r>
              <a:rPr lang="en-US" sz="2200" dirty="0" err="1"/>
              <a:t>atividades</a:t>
            </a:r>
            <a:r>
              <a:rPr lang="en-US" sz="2200" dirty="0"/>
              <a:t> </a:t>
            </a:r>
            <a:r>
              <a:rPr lang="en-US" sz="2200" dirty="0" err="1"/>
              <a:t>anuais</a:t>
            </a:r>
            <a:r>
              <a:rPr lang="en-US" sz="2200" dirty="0"/>
              <a:t> de </a:t>
            </a:r>
            <a:r>
              <a:rPr lang="en-US" sz="2200" dirty="0" err="1"/>
              <a:t>monitoramento</a:t>
            </a:r>
            <a:r>
              <a:rPr lang="en-US" sz="2200" dirty="0"/>
              <a:t> de </a:t>
            </a:r>
            <a:r>
              <a:rPr lang="en-US" sz="2200" dirty="0" err="1"/>
              <a:t>recursos</a:t>
            </a:r>
            <a:r>
              <a:rPr lang="en-US" sz="2200" dirty="0"/>
              <a:t> </a:t>
            </a:r>
            <a:r>
              <a:rPr lang="en-US" sz="2200" dirty="0" err="1"/>
              <a:t>hídricos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um </a:t>
            </a:r>
            <a:r>
              <a:rPr lang="en-US" sz="2200" dirty="0" err="1" smtClean="0"/>
              <a:t>todo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25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III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Publicação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Resultados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Monitoramento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Chuvas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Qualidade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Quantidade</a:t>
            </a:r>
            <a:r>
              <a:rPr lang="en-US" sz="2800" b="1" dirty="0" smtClean="0"/>
              <a:t>) e </a:t>
            </a:r>
            <a:r>
              <a:rPr lang="en-US" sz="2800" b="1" dirty="0" err="1" smtClean="0"/>
              <a:t>Relatórios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Analíticos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5782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Apresentação ao CRH:  </a:t>
            </a:r>
            <a:r>
              <a:rPr lang="pt-BR" sz="2400" dirty="0" smtClean="0">
                <a:solidFill>
                  <a:schemeClr val="dk1"/>
                </a:solidFill>
              </a:rPr>
              <a:t>OD, DBO, </a:t>
            </a:r>
            <a:r>
              <a:rPr lang="pt-BR" sz="2400" dirty="0" err="1" smtClean="0">
                <a:solidFill>
                  <a:schemeClr val="dk1"/>
                </a:solidFill>
              </a:rPr>
              <a:t>Colimetria</a:t>
            </a:r>
            <a:r>
              <a:rPr lang="pt-BR" sz="2400" dirty="0" smtClean="0">
                <a:solidFill>
                  <a:schemeClr val="dk1"/>
                </a:solidFill>
              </a:rPr>
              <a:t> e Balneabilidade (seca e chuva). </a:t>
            </a:r>
          </a:p>
          <a:p>
            <a:endParaRPr lang="pt-BR" sz="2400" dirty="0" smtClean="0">
              <a:solidFill>
                <a:schemeClr val="dk1"/>
              </a:solidFill>
            </a:endParaRPr>
          </a:p>
          <a:p>
            <a:r>
              <a:rPr lang="pt-BR" sz="2400" dirty="0" smtClean="0">
                <a:solidFill>
                  <a:schemeClr val="dk1"/>
                </a:solidFill>
              </a:rPr>
              <a:t>Período: 2015-2018 (1º semestre) </a:t>
            </a:r>
            <a:endParaRPr lang="en-US" sz="2400" dirty="0" smtClean="0"/>
          </a:p>
          <a:p>
            <a:r>
              <a:rPr lang="pt-PT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92546" y="260648"/>
            <a:ext cx="28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369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do </a:t>
            </a:r>
            <a:r>
              <a:rPr lang="en-US" dirty="0" smtClean="0"/>
              <a:t>SISDIA e ADASA/CAESB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488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188721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IV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Plano de </a:t>
            </a:r>
            <a:r>
              <a:rPr lang="en-US" sz="2800" b="1" dirty="0" err="1" smtClean="0"/>
              <a:t>Recurso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Hídrico</a:t>
            </a:r>
            <a:r>
              <a:rPr lang="en-US" sz="2800" b="1" dirty="0" smtClean="0"/>
              <a:t> das </a:t>
            </a:r>
            <a:r>
              <a:rPr lang="en-US" sz="2800" b="1" dirty="0" err="1" smtClean="0"/>
              <a:t>Bacias</a:t>
            </a:r>
            <a:r>
              <a:rPr lang="en-US" sz="2800" b="1" dirty="0" smtClean="0"/>
              <a:t> do </a:t>
            </a:r>
            <a:r>
              <a:rPr lang="en-US" sz="2800" b="1" dirty="0"/>
              <a:t>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72343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Contratada</a:t>
            </a:r>
            <a:r>
              <a:rPr lang="en-US" sz="2800" dirty="0" smtClean="0"/>
              <a:t> a </a:t>
            </a:r>
            <a:r>
              <a:rPr lang="en-US" sz="2800" b="1" dirty="0" smtClean="0"/>
              <a:t>ENGEPLUS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BH </a:t>
            </a:r>
            <a:r>
              <a:rPr lang="en-US" sz="2800" dirty="0" err="1" smtClean="0"/>
              <a:t>Afluentes</a:t>
            </a:r>
            <a:r>
              <a:rPr lang="en-US" sz="2800" dirty="0" smtClean="0"/>
              <a:t> do </a:t>
            </a:r>
            <a:r>
              <a:rPr lang="en-US" sz="2800" dirty="0" err="1" smtClean="0"/>
              <a:t>Paranaíba</a:t>
            </a:r>
            <a:r>
              <a:rPr lang="en-US" sz="2800" dirty="0" smtClean="0"/>
              <a:t>. </a:t>
            </a:r>
            <a:r>
              <a:rPr lang="en-US" sz="2800" dirty="0" err="1" smtClean="0"/>
              <a:t>Concluído</a:t>
            </a:r>
            <a:r>
              <a:rPr lang="en-US" sz="2800" dirty="0" smtClean="0"/>
              <a:t> o 1º </a:t>
            </a:r>
            <a:r>
              <a:rPr lang="en-US" sz="2800" dirty="0" err="1" smtClean="0"/>
              <a:t>Produto</a:t>
            </a:r>
            <a:r>
              <a:rPr lang="en-US" sz="2800" dirty="0" smtClean="0"/>
              <a:t>. </a:t>
            </a:r>
            <a:endParaRPr lang="pt-BR" sz="2800" dirty="0">
              <a:solidFill>
                <a:schemeClr val="dk1"/>
              </a:solidFill>
            </a:endParaRPr>
          </a:p>
          <a:p>
            <a:endParaRPr lang="pt-BR" sz="2800" b="1" dirty="0" smtClean="0">
              <a:solidFill>
                <a:schemeClr val="dk1"/>
              </a:solidFill>
            </a:endParaRPr>
          </a:p>
          <a:p>
            <a:r>
              <a:rPr lang="pt-BR" sz="2800" b="1" dirty="0" smtClean="0">
                <a:solidFill>
                  <a:schemeClr val="dk1"/>
                </a:solidFill>
              </a:rPr>
              <a:t>Previsão</a:t>
            </a:r>
            <a:r>
              <a:rPr lang="pt-BR" sz="2800" dirty="0" smtClean="0">
                <a:solidFill>
                  <a:schemeClr val="dk1"/>
                </a:solidFill>
              </a:rPr>
              <a:t>: Setembro de 2019 </a:t>
            </a:r>
            <a:endParaRPr lang="en-US" sz="2800" dirty="0"/>
          </a:p>
          <a:p>
            <a:r>
              <a:rPr lang="pt-PT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680578" y="260648"/>
            <a:ext cx="28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99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488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16288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 </a:t>
            </a:r>
            <a:r>
              <a:rPr lang="mr-IN" sz="2400" b="1" dirty="0"/>
              <a:t>–</a:t>
            </a:r>
            <a:r>
              <a:rPr lang="en-US" sz="2400" b="1" dirty="0"/>
              <a:t> </a:t>
            </a:r>
            <a:r>
              <a:rPr lang="en-US" sz="2400" b="1" dirty="0" err="1"/>
              <a:t>Acompanhamento</a:t>
            </a:r>
            <a:r>
              <a:rPr lang="en-US" sz="2400" b="1" dirty="0"/>
              <a:t> e </a:t>
            </a:r>
            <a:r>
              <a:rPr lang="en-US" sz="2400" b="1" dirty="0" err="1"/>
              <a:t>R</a:t>
            </a:r>
            <a:r>
              <a:rPr lang="en-US" sz="2400" b="1" dirty="0" err="1" smtClean="0"/>
              <a:t>evisão</a:t>
            </a:r>
            <a:r>
              <a:rPr lang="en-US" sz="2400" b="1" dirty="0" smtClean="0"/>
              <a:t> </a:t>
            </a:r>
            <a:r>
              <a:rPr lang="en-US" sz="2400" b="1" dirty="0"/>
              <a:t>do </a:t>
            </a:r>
            <a:r>
              <a:rPr lang="en-US" sz="2400" b="1" dirty="0" err="1"/>
              <a:t>E</a:t>
            </a:r>
            <a:r>
              <a:rPr lang="en-US" sz="2400" b="1" dirty="0" err="1" smtClean="0"/>
              <a:t>nquadramento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680578" y="260648"/>
            <a:ext cx="28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Previsto</a:t>
            </a:r>
            <a:r>
              <a:rPr lang="en-US" sz="2000" dirty="0" smtClean="0"/>
              <a:t> no Plano da </a:t>
            </a:r>
            <a:r>
              <a:rPr lang="en-US" sz="2000" dirty="0" err="1" smtClean="0"/>
              <a:t>Bacia</a:t>
            </a:r>
            <a:r>
              <a:rPr lang="en-US" sz="2000" dirty="0" smtClean="0"/>
              <a:t> dos </a:t>
            </a:r>
            <a:r>
              <a:rPr lang="en-US" sz="2000" dirty="0" err="1" smtClean="0"/>
              <a:t>Afluentes</a:t>
            </a:r>
            <a:r>
              <a:rPr lang="en-US" sz="2000" dirty="0" smtClean="0"/>
              <a:t> do </a:t>
            </a:r>
            <a:r>
              <a:rPr lang="en-US" sz="2000" dirty="0" err="1" smtClean="0"/>
              <a:t>Paranaíba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elaboração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“</a:t>
            </a:r>
            <a:r>
              <a:rPr lang="en-US" sz="2000" i="1" dirty="0" err="1" smtClean="0"/>
              <a:t>Analisar</a:t>
            </a:r>
            <a:r>
              <a:rPr lang="en-US" sz="2000" i="1" dirty="0" smtClean="0"/>
              <a:t> </a:t>
            </a:r>
            <a:r>
              <a:rPr lang="en-US" sz="2000" i="1" dirty="0"/>
              <a:t>o </a:t>
            </a:r>
            <a:r>
              <a:rPr lang="en-US" sz="2000" i="1" dirty="0" err="1"/>
              <a:t>enquadramento</a:t>
            </a:r>
            <a:r>
              <a:rPr lang="en-US" sz="2000" i="1" dirty="0"/>
              <a:t> dos </a:t>
            </a:r>
            <a:r>
              <a:rPr lang="en-US" sz="2000" i="1" dirty="0" err="1"/>
              <a:t>corpos</a:t>
            </a:r>
            <a:r>
              <a:rPr lang="en-US" sz="2000" i="1" dirty="0"/>
              <a:t> </a:t>
            </a:r>
            <a:r>
              <a:rPr lang="en-US" sz="2000" i="1" dirty="0" err="1"/>
              <a:t>hídricos</a:t>
            </a:r>
            <a:r>
              <a:rPr lang="en-US" sz="2000" i="1" dirty="0"/>
              <a:t> </a:t>
            </a:r>
            <a:r>
              <a:rPr lang="en-US" sz="2000" i="1" dirty="0" err="1"/>
              <a:t>superficiais</a:t>
            </a:r>
            <a:r>
              <a:rPr lang="en-US" sz="2000" i="1" dirty="0"/>
              <a:t> </a:t>
            </a:r>
            <a:r>
              <a:rPr lang="en-US" sz="2000" i="1" dirty="0" err="1"/>
              <a:t>distritais</a:t>
            </a:r>
            <a:r>
              <a:rPr lang="en-US" sz="2000" i="1" dirty="0"/>
              <a:t> e da </a:t>
            </a:r>
            <a:r>
              <a:rPr lang="en-US" sz="2000" i="1" dirty="0" err="1"/>
              <a:t>União</a:t>
            </a:r>
            <a:r>
              <a:rPr lang="en-US" sz="2000" i="1" dirty="0"/>
              <a:t>, </a:t>
            </a:r>
            <a:r>
              <a:rPr lang="en-US" sz="2000" i="1" dirty="0" err="1"/>
              <a:t>frente</a:t>
            </a:r>
            <a:r>
              <a:rPr lang="en-US" sz="2000" i="1" dirty="0"/>
              <a:t> </a:t>
            </a:r>
            <a:r>
              <a:rPr lang="en-US" sz="2000" i="1" dirty="0" err="1"/>
              <a:t>aos</a:t>
            </a:r>
            <a:r>
              <a:rPr lang="en-US" sz="2000" i="1" dirty="0"/>
              <a:t> </a:t>
            </a:r>
            <a:r>
              <a:rPr lang="en-US" sz="2000" i="1" dirty="0" err="1"/>
              <a:t>novos</a:t>
            </a:r>
            <a:r>
              <a:rPr lang="en-US" sz="2000" i="1" dirty="0"/>
              <a:t> </a:t>
            </a:r>
            <a:r>
              <a:rPr lang="en-US" sz="2000" i="1" dirty="0" err="1"/>
              <a:t>estudos</a:t>
            </a:r>
            <a:r>
              <a:rPr lang="en-US" sz="2000" i="1" dirty="0"/>
              <a:t> </a:t>
            </a:r>
            <a:r>
              <a:rPr lang="en-US" sz="2000" i="1" dirty="0" err="1"/>
              <a:t>hidrológicos</a:t>
            </a:r>
            <a:r>
              <a:rPr lang="en-US" sz="2000" i="1" dirty="0"/>
              <a:t> e de </a:t>
            </a:r>
            <a:r>
              <a:rPr lang="en-US" sz="2000" i="1" dirty="0" err="1"/>
              <a:t>qualidade</a:t>
            </a:r>
            <a:r>
              <a:rPr lang="en-US" sz="2000" i="1" dirty="0"/>
              <a:t> da </a:t>
            </a:r>
            <a:r>
              <a:rPr lang="en-US" sz="2000" i="1" dirty="0" err="1"/>
              <a:t>água</a:t>
            </a:r>
            <a:r>
              <a:rPr lang="en-US" sz="2000" i="1" dirty="0"/>
              <a:t> a </a:t>
            </a:r>
            <a:r>
              <a:rPr lang="en-US" sz="2000" i="1" dirty="0" err="1"/>
              <a:t>serem</a:t>
            </a:r>
            <a:r>
              <a:rPr lang="en-US" sz="2000" i="1" dirty="0"/>
              <a:t> </a:t>
            </a:r>
            <a:r>
              <a:rPr lang="en-US" sz="2000" i="1" dirty="0" err="1"/>
              <a:t>desenvolvidos</a:t>
            </a:r>
            <a:r>
              <a:rPr lang="en-US" sz="2000" i="1" dirty="0"/>
              <a:t> no </a:t>
            </a:r>
            <a:r>
              <a:rPr lang="en-US" sz="2000" i="1" dirty="0" err="1"/>
              <a:t>âmbito</a:t>
            </a:r>
            <a:r>
              <a:rPr lang="en-US" sz="2000" i="1" dirty="0"/>
              <a:t> do PRH </a:t>
            </a:r>
            <a:r>
              <a:rPr lang="en-US" sz="2000" i="1" dirty="0" err="1"/>
              <a:t>Paranoá</a:t>
            </a:r>
            <a:r>
              <a:rPr lang="en-US" sz="2000" i="1" dirty="0"/>
              <a:t>, </a:t>
            </a:r>
            <a:r>
              <a:rPr lang="en-US" sz="2000" i="1" dirty="0" err="1"/>
              <a:t>bem</a:t>
            </a:r>
            <a:r>
              <a:rPr lang="en-US" sz="2000" i="1" dirty="0"/>
              <a:t> </a:t>
            </a:r>
            <a:r>
              <a:rPr lang="en-US" sz="2000" i="1" dirty="0" err="1"/>
              <a:t>como</a:t>
            </a:r>
            <a:r>
              <a:rPr lang="en-US" sz="2000" i="1" dirty="0"/>
              <a:t> </a:t>
            </a:r>
            <a:r>
              <a:rPr lang="en-US" sz="2000" i="1" dirty="0" err="1"/>
              <a:t>aos</a:t>
            </a:r>
            <a:r>
              <a:rPr lang="en-US" sz="2000" i="1" dirty="0"/>
              <a:t> </a:t>
            </a:r>
            <a:r>
              <a:rPr lang="en-US" sz="2000" i="1" dirty="0" err="1"/>
              <a:t>usos</a:t>
            </a:r>
            <a:r>
              <a:rPr lang="en-US" sz="2000" i="1" dirty="0"/>
              <a:t> </a:t>
            </a:r>
            <a:r>
              <a:rPr lang="en-US" sz="2000" i="1" dirty="0" err="1"/>
              <a:t>atuais</a:t>
            </a:r>
            <a:r>
              <a:rPr lang="en-US" sz="2000" i="1" dirty="0"/>
              <a:t> e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usos</a:t>
            </a:r>
            <a:r>
              <a:rPr lang="en-US" sz="2000" i="1" dirty="0"/>
              <a:t> </a:t>
            </a:r>
            <a:r>
              <a:rPr lang="en-US" sz="2000" i="1" dirty="0" err="1"/>
              <a:t>futuros</a:t>
            </a:r>
            <a:r>
              <a:rPr lang="en-US" sz="2000" i="1" dirty="0"/>
              <a:t> dos </a:t>
            </a:r>
            <a:r>
              <a:rPr lang="en-US" sz="2000" i="1" dirty="0" err="1"/>
              <a:t>recursos</a:t>
            </a:r>
            <a:r>
              <a:rPr lang="en-US" sz="2000" i="1" dirty="0"/>
              <a:t> </a:t>
            </a:r>
            <a:r>
              <a:rPr lang="en-US" sz="2000" i="1" dirty="0" err="1"/>
              <a:t>hídricos</a:t>
            </a:r>
            <a:r>
              <a:rPr lang="en-US" sz="2000" i="1" dirty="0"/>
              <a:t> </a:t>
            </a:r>
            <a:r>
              <a:rPr lang="en-US" sz="2000" i="1" dirty="0" err="1"/>
              <a:t>resultantes</a:t>
            </a:r>
            <a:r>
              <a:rPr lang="en-US" sz="2000" i="1" dirty="0"/>
              <a:t> dos </a:t>
            </a:r>
            <a:r>
              <a:rPr lang="en-US" sz="2000" i="1" dirty="0" err="1"/>
              <a:t>cenários</a:t>
            </a:r>
            <a:r>
              <a:rPr lang="en-US" sz="2000" i="1" dirty="0"/>
              <a:t>, de forma a </a:t>
            </a:r>
            <a:r>
              <a:rPr lang="en-US" sz="2000" b="1" i="1" dirty="0" err="1"/>
              <a:t>propor</a:t>
            </a:r>
            <a:r>
              <a:rPr lang="en-US" sz="2000" b="1" i="1" dirty="0"/>
              <a:t> </a:t>
            </a:r>
            <a:r>
              <a:rPr lang="en-US" sz="2000" b="1" i="1" dirty="0" err="1"/>
              <a:t>eventuais</a:t>
            </a:r>
            <a:r>
              <a:rPr lang="en-US" sz="2000" b="1" i="1" dirty="0"/>
              <a:t> </a:t>
            </a:r>
            <a:r>
              <a:rPr lang="en-US" sz="2000" b="1" i="1" dirty="0" err="1"/>
              <a:t>adequações</a:t>
            </a:r>
            <a:r>
              <a:rPr lang="en-US" sz="2000" b="1" i="1" dirty="0"/>
              <a:t> </a:t>
            </a:r>
            <a:r>
              <a:rPr lang="en-US" sz="2000" b="1" i="1" dirty="0" err="1"/>
              <a:t>ao</a:t>
            </a:r>
            <a:r>
              <a:rPr lang="en-US" sz="2000" b="1" i="1" dirty="0"/>
              <a:t> </a:t>
            </a:r>
            <a:r>
              <a:rPr lang="en-US" sz="2000" b="1" i="1" dirty="0" err="1"/>
              <a:t>enquadramento</a:t>
            </a:r>
            <a:r>
              <a:rPr lang="en-US" sz="2000" b="1" i="1" dirty="0"/>
              <a:t> </a:t>
            </a:r>
            <a:r>
              <a:rPr lang="en-US" sz="2000" b="1" i="1" dirty="0" err="1"/>
              <a:t>existente</a:t>
            </a:r>
            <a:r>
              <a:rPr lang="en-US" sz="2000" b="1" i="1" dirty="0" smtClean="0"/>
              <a:t>;</a:t>
            </a:r>
            <a:r>
              <a:rPr lang="en-US" sz="2000" b="1" dirty="0" smtClean="0"/>
              <a:t>”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65313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i="1" dirty="0" smtClean="0"/>
              <a:t>“</a:t>
            </a:r>
            <a:r>
              <a:rPr lang="en-US" sz="2000" i="1" dirty="0" err="1" smtClean="0"/>
              <a:t>Estabelecer</a:t>
            </a:r>
            <a:r>
              <a:rPr lang="en-US" sz="2000" i="1" dirty="0" smtClean="0"/>
              <a:t> </a:t>
            </a:r>
            <a:r>
              <a:rPr lang="en-US" sz="2000" i="1" dirty="0"/>
              <a:t>um </a:t>
            </a:r>
            <a:r>
              <a:rPr lang="en-US" sz="2000" b="1" i="1" dirty="0" err="1"/>
              <a:t>plano</a:t>
            </a:r>
            <a:r>
              <a:rPr lang="en-US" sz="2000" b="1" i="1" dirty="0"/>
              <a:t> de </a:t>
            </a:r>
            <a:r>
              <a:rPr lang="en-US" sz="2000" b="1" i="1" dirty="0" err="1"/>
              <a:t>atendimento</a:t>
            </a:r>
            <a:r>
              <a:rPr lang="en-US" sz="2000" b="1" i="1" dirty="0"/>
              <a:t> </a:t>
            </a:r>
            <a:r>
              <a:rPr lang="en-US" sz="2000" b="1" i="1" dirty="0" err="1"/>
              <a:t>ao</a:t>
            </a:r>
            <a:r>
              <a:rPr lang="en-US" sz="2000" b="1" i="1" dirty="0"/>
              <a:t> </a:t>
            </a:r>
            <a:r>
              <a:rPr lang="en-US" sz="2000" b="1" i="1" dirty="0" err="1"/>
              <a:t>enquadramento</a:t>
            </a:r>
            <a:r>
              <a:rPr lang="en-US" sz="2000" i="1" dirty="0"/>
              <a:t>, com </a:t>
            </a:r>
            <a:r>
              <a:rPr lang="en-US" sz="2000" i="1" dirty="0" err="1"/>
              <a:t>definição</a:t>
            </a:r>
            <a:r>
              <a:rPr lang="en-US" sz="2000" i="1" dirty="0"/>
              <a:t> do </a:t>
            </a:r>
            <a:r>
              <a:rPr lang="en-US" sz="2000" i="1" dirty="0" err="1"/>
              <a:t>quantitativo</a:t>
            </a:r>
            <a:r>
              <a:rPr lang="en-US" sz="2000" i="1" dirty="0"/>
              <a:t> de </a:t>
            </a:r>
            <a:r>
              <a:rPr lang="en-US" sz="2000" i="1" dirty="0" err="1"/>
              <a:t>redução</a:t>
            </a:r>
            <a:r>
              <a:rPr lang="en-US" sz="2000" i="1" dirty="0"/>
              <a:t> de </a:t>
            </a:r>
            <a:r>
              <a:rPr lang="en-US" sz="2000" i="1" dirty="0" err="1"/>
              <a:t>cargas</a:t>
            </a:r>
            <a:r>
              <a:rPr lang="en-US" sz="2000" i="1" dirty="0"/>
              <a:t> </a:t>
            </a:r>
            <a:r>
              <a:rPr lang="en-US" sz="2000" i="1" dirty="0" err="1"/>
              <a:t>poluentes</a:t>
            </a:r>
            <a:r>
              <a:rPr lang="en-US" sz="2000" i="1" dirty="0"/>
              <a:t> </a:t>
            </a:r>
            <a:r>
              <a:rPr lang="en-US" sz="2000" i="1" dirty="0" err="1"/>
              <a:t>para</a:t>
            </a:r>
            <a:r>
              <a:rPr lang="en-US" sz="2000" i="1" dirty="0"/>
              <a:t>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corpos</a:t>
            </a:r>
            <a:r>
              <a:rPr lang="en-US" sz="2000" i="1" dirty="0"/>
              <a:t> </a:t>
            </a:r>
            <a:r>
              <a:rPr lang="en-US" sz="2000" i="1" dirty="0" err="1"/>
              <a:t>hídricos</a:t>
            </a:r>
            <a:r>
              <a:rPr lang="en-US" sz="2000" i="1" dirty="0"/>
              <a:t> </a:t>
            </a:r>
            <a:r>
              <a:rPr lang="en-US" sz="2000" i="1" dirty="0" err="1"/>
              <a:t>superficiais</a:t>
            </a:r>
            <a:r>
              <a:rPr lang="en-US" sz="2000" i="1" dirty="0"/>
              <a:t>, com </a:t>
            </a:r>
            <a:r>
              <a:rPr lang="en-US" sz="2000" i="1" dirty="0" err="1"/>
              <a:t>metas</a:t>
            </a:r>
            <a:r>
              <a:rPr lang="en-US" sz="2000" i="1" dirty="0"/>
              <a:t> </a:t>
            </a:r>
            <a:r>
              <a:rPr lang="en-US" sz="2000" i="1" dirty="0" err="1"/>
              <a:t>estabelecidas</a:t>
            </a:r>
            <a:r>
              <a:rPr lang="en-US" sz="2000" i="1" dirty="0"/>
              <a:t> </a:t>
            </a:r>
            <a:r>
              <a:rPr lang="en-US" sz="2000" i="1" dirty="0" err="1"/>
              <a:t>para</a:t>
            </a:r>
            <a:r>
              <a:rPr lang="en-US" sz="2000" i="1" dirty="0"/>
              <a:t> </a:t>
            </a:r>
            <a:r>
              <a:rPr lang="en-US" sz="2000" i="1" dirty="0" err="1"/>
              <a:t>execução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curto</a:t>
            </a:r>
            <a:r>
              <a:rPr lang="en-US" sz="2000" i="1" dirty="0"/>
              <a:t>, </a:t>
            </a:r>
            <a:r>
              <a:rPr lang="en-US" sz="2000" i="1" dirty="0" err="1"/>
              <a:t>médio</a:t>
            </a:r>
            <a:r>
              <a:rPr lang="en-US" sz="2000" i="1" dirty="0"/>
              <a:t> e </a:t>
            </a:r>
            <a:r>
              <a:rPr lang="en-US" sz="2000" i="1" dirty="0" err="1"/>
              <a:t>longo</a:t>
            </a:r>
            <a:r>
              <a:rPr lang="en-US" sz="2000" i="1" dirty="0"/>
              <a:t> </a:t>
            </a:r>
            <a:r>
              <a:rPr lang="en-US" sz="2000" i="1" dirty="0" err="1"/>
              <a:t>prazos</a:t>
            </a:r>
            <a:r>
              <a:rPr lang="en-US" sz="2000" i="1" dirty="0"/>
              <a:t>; </a:t>
            </a:r>
            <a:r>
              <a:rPr lang="en-US" sz="2000" i="1" dirty="0" err="1"/>
              <a:t>considerando</a:t>
            </a:r>
            <a:r>
              <a:rPr lang="en-US" sz="2000" i="1" dirty="0"/>
              <a:t> o </a:t>
            </a:r>
            <a:r>
              <a:rPr lang="en-US" sz="2000" b="1" i="1" dirty="0" err="1"/>
              <a:t>Programa</a:t>
            </a:r>
            <a:r>
              <a:rPr lang="en-US" sz="2000" b="1" i="1" dirty="0"/>
              <a:t> de </a:t>
            </a:r>
            <a:r>
              <a:rPr lang="en-US" sz="2000" b="1" i="1" dirty="0" err="1"/>
              <a:t>Efetivação</a:t>
            </a:r>
            <a:r>
              <a:rPr lang="en-US" sz="2000" b="1" i="1" dirty="0"/>
              <a:t> do </a:t>
            </a:r>
            <a:r>
              <a:rPr lang="en-US" sz="2000" b="1" i="1" dirty="0" err="1"/>
              <a:t>Enquadramento</a:t>
            </a:r>
            <a:r>
              <a:rPr lang="en-US" sz="2000" b="1" i="1" dirty="0"/>
              <a:t>, </a:t>
            </a:r>
            <a:r>
              <a:rPr lang="en-US" sz="2000" b="1" i="1" dirty="0" err="1"/>
              <a:t>Resolução</a:t>
            </a:r>
            <a:r>
              <a:rPr lang="en-US" sz="2000" b="1" i="1" dirty="0"/>
              <a:t> CRH-DF no 02/2014</a:t>
            </a:r>
            <a:r>
              <a:rPr lang="en-US" sz="2000" i="1" dirty="0"/>
              <a:t>,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discussão</a:t>
            </a:r>
            <a:r>
              <a:rPr lang="en-US" sz="2000" i="1" dirty="0"/>
              <a:t> no CRH-DF</a:t>
            </a:r>
            <a:r>
              <a:rPr lang="en-US" sz="2000" i="1" dirty="0" smtClean="0"/>
              <a:t>.”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2565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260648"/>
            <a:ext cx="5504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ENCAMINHAMENTOS</a:t>
            </a:r>
            <a:endParaRPr lang="pt-P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539949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</a:t>
            </a:r>
            <a:r>
              <a:rPr lang="en-US" sz="2800" b="1" dirty="0" smtClean="0"/>
              <a:t>e II - </a:t>
            </a:r>
            <a:r>
              <a:rPr lang="pt-BR" sz="2800" b="1" dirty="0"/>
              <a:t>Base Hidrográfica </a:t>
            </a:r>
            <a:r>
              <a:rPr lang="pt-BR" sz="2800" b="1" dirty="0" smtClean="0"/>
              <a:t>comum e </a:t>
            </a:r>
            <a:r>
              <a:rPr lang="pt-BR" sz="2800" b="1" dirty="0" err="1" smtClean="0"/>
              <a:t>I</a:t>
            </a:r>
            <a:r>
              <a:rPr lang="en-US" sz="2800" b="1" dirty="0" err="1" smtClean="0"/>
              <a:t>ntegração</a:t>
            </a:r>
            <a:r>
              <a:rPr lang="en-US" sz="2800" b="1" dirty="0" smtClean="0"/>
              <a:t> </a:t>
            </a:r>
            <a:r>
              <a:rPr lang="en-US" sz="2800" b="1" dirty="0"/>
              <a:t>dos </a:t>
            </a:r>
            <a:r>
              <a:rPr lang="en-US" sz="2800" b="1" dirty="0" err="1"/>
              <a:t>B</a:t>
            </a:r>
            <a:r>
              <a:rPr lang="en-US" sz="2800" b="1" dirty="0" err="1" smtClean="0"/>
              <a:t>ancos</a:t>
            </a:r>
            <a:r>
              <a:rPr lang="en-US" sz="2800" b="1" dirty="0" smtClean="0"/>
              <a:t> </a:t>
            </a:r>
            <a:r>
              <a:rPr lang="en-US" sz="2800" b="1" dirty="0"/>
              <a:t>de </a:t>
            </a:r>
            <a:r>
              <a:rPr lang="en-US" sz="2800" b="1" dirty="0" smtClean="0"/>
              <a:t>Dados</a:t>
            </a:r>
            <a:endParaRPr lang="en-US" sz="2800" b="1" dirty="0"/>
          </a:p>
          <a:p>
            <a:endParaRPr lang="pt-B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14840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/>
              <a:t>Refinamento</a:t>
            </a:r>
            <a:r>
              <a:rPr lang="en-US" sz="2500" dirty="0"/>
              <a:t> dos </a:t>
            </a:r>
            <a:r>
              <a:rPr lang="en-US" sz="2500" dirty="0" err="1"/>
              <a:t>requisitos</a:t>
            </a:r>
            <a:r>
              <a:rPr lang="en-US" sz="2500" dirty="0"/>
              <a:t> da </a:t>
            </a:r>
            <a:r>
              <a:rPr lang="en-US" sz="2500" dirty="0" err="1"/>
              <a:t>informação</a:t>
            </a:r>
            <a:r>
              <a:rPr lang="en-US" sz="25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/>
              <a:t>Atribuição</a:t>
            </a:r>
            <a:r>
              <a:rPr lang="en-US" sz="2500" dirty="0"/>
              <a:t> das </a:t>
            </a:r>
            <a:r>
              <a:rPr lang="en-US" sz="2500" dirty="0" err="1"/>
              <a:t>autorias</a:t>
            </a:r>
            <a:r>
              <a:rPr lang="en-US" sz="2500" dirty="0"/>
              <a:t> </a:t>
            </a:r>
            <a:r>
              <a:rPr lang="en-US" sz="2500" dirty="0" err="1"/>
              <a:t>institucionais</a:t>
            </a:r>
            <a:r>
              <a:rPr lang="en-US" sz="2500" dirty="0"/>
              <a:t> </a:t>
            </a:r>
            <a:r>
              <a:rPr lang="en-US" sz="2500" dirty="0" err="1"/>
              <a:t>sobre</a:t>
            </a:r>
            <a:r>
              <a:rPr lang="en-US" sz="2500" dirty="0"/>
              <a:t> as classes;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/>
              <a:t>Determinação</a:t>
            </a:r>
            <a:r>
              <a:rPr lang="en-US" sz="2500" dirty="0" smtClean="0"/>
              <a:t> </a:t>
            </a:r>
            <a:r>
              <a:rPr lang="en-US" sz="2500" dirty="0"/>
              <a:t>de </a:t>
            </a:r>
            <a:r>
              <a:rPr lang="en-US" sz="2500" dirty="0" err="1"/>
              <a:t>protocolos</a:t>
            </a:r>
            <a:r>
              <a:rPr lang="en-US" sz="2500" dirty="0"/>
              <a:t> de </a:t>
            </a:r>
            <a:r>
              <a:rPr lang="en-US" sz="2500" dirty="0" err="1"/>
              <a:t>integração</a:t>
            </a:r>
            <a:r>
              <a:rPr lang="en-US" sz="2500" dirty="0"/>
              <a:t> </a:t>
            </a:r>
            <a:r>
              <a:rPr lang="en-US" sz="2500" dirty="0" smtClean="0"/>
              <a:t>com </a:t>
            </a:r>
            <a:r>
              <a:rPr lang="en-US" sz="2500" dirty="0"/>
              <a:t>o SISDIA;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/>
              <a:t>Estratégias</a:t>
            </a:r>
            <a:r>
              <a:rPr lang="en-US" sz="2500" dirty="0" smtClean="0"/>
              <a:t> </a:t>
            </a:r>
            <a:r>
              <a:rPr lang="en-US" sz="2500" dirty="0"/>
              <a:t>de </a:t>
            </a:r>
            <a:r>
              <a:rPr lang="en-US" sz="2500" dirty="0" err="1"/>
              <a:t>consolidação</a:t>
            </a:r>
            <a:r>
              <a:rPr lang="en-US" sz="2500" dirty="0"/>
              <a:t> da </a:t>
            </a:r>
            <a:r>
              <a:rPr lang="en-US" sz="2500" dirty="0" smtClean="0"/>
              <a:t>base: </a:t>
            </a:r>
            <a:r>
              <a:rPr lang="en-US" sz="2500" dirty="0" err="1" smtClean="0"/>
              <a:t>correção</a:t>
            </a:r>
            <a:r>
              <a:rPr lang="en-US" sz="2500" dirty="0" smtClean="0"/>
              <a:t> </a:t>
            </a:r>
            <a:r>
              <a:rPr lang="en-US" sz="2500" dirty="0" err="1" smtClean="0"/>
              <a:t>topológica</a:t>
            </a:r>
            <a:r>
              <a:rPr lang="en-US" sz="2500" dirty="0" smtClean="0"/>
              <a:t>, </a:t>
            </a:r>
            <a:endParaRPr lang="en-US" sz="25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20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260648"/>
            <a:ext cx="5504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ENCAMINHAMENTOS</a:t>
            </a:r>
            <a:endParaRPr lang="pt-P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6794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III</a:t>
            </a:r>
            <a:r>
              <a:rPr lang="en-US" sz="2800" dirty="0" smtClean="0"/>
              <a:t> </a:t>
            </a:r>
            <a:r>
              <a:rPr lang="en-US" sz="2600" b="1" dirty="0"/>
              <a:t>- </a:t>
            </a:r>
            <a:r>
              <a:rPr lang="en-US" sz="2600" b="1" dirty="0" err="1"/>
              <a:t>Publicação</a:t>
            </a:r>
            <a:r>
              <a:rPr lang="en-US" sz="2600" b="1" dirty="0"/>
              <a:t> dos </a:t>
            </a:r>
            <a:r>
              <a:rPr lang="en-US" sz="2600" b="1" dirty="0" err="1" smtClean="0"/>
              <a:t>Resultados</a:t>
            </a:r>
            <a:r>
              <a:rPr lang="en-US" sz="2600" b="1" dirty="0" smtClean="0"/>
              <a:t> </a:t>
            </a:r>
            <a:r>
              <a:rPr lang="en-US" sz="2600" b="1" dirty="0"/>
              <a:t>do </a:t>
            </a:r>
            <a:r>
              <a:rPr lang="en-US" sz="2600" b="1" dirty="0" err="1"/>
              <a:t>Monitoramento</a:t>
            </a:r>
            <a:r>
              <a:rPr lang="en-US" sz="2600" b="1" dirty="0"/>
              <a:t> (</a:t>
            </a:r>
            <a:r>
              <a:rPr lang="en-US" sz="2600" b="1" dirty="0" err="1"/>
              <a:t>Chuvas</a:t>
            </a:r>
            <a:r>
              <a:rPr lang="en-US" sz="2600" b="1" dirty="0"/>
              <a:t>, </a:t>
            </a:r>
            <a:r>
              <a:rPr lang="en-US" sz="2600" b="1" dirty="0" err="1"/>
              <a:t>Qualidade</a:t>
            </a:r>
            <a:r>
              <a:rPr lang="en-US" sz="2600" b="1" dirty="0"/>
              <a:t> e </a:t>
            </a:r>
            <a:r>
              <a:rPr lang="en-US" sz="2600" b="1" dirty="0" err="1"/>
              <a:t>Quantidade</a:t>
            </a:r>
            <a:r>
              <a:rPr lang="en-US" sz="2600" b="1" dirty="0"/>
              <a:t>) e </a:t>
            </a:r>
            <a:r>
              <a:rPr lang="en-US" sz="2600" b="1" dirty="0" err="1"/>
              <a:t>Relatórios</a:t>
            </a:r>
            <a:r>
              <a:rPr lang="en-US" sz="2600" b="1" dirty="0"/>
              <a:t> </a:t>
            </a:r>
            <a:r>
              <a:rPr lang="en-US" sz="2600" b="1" dirty="0" err="1"/>
              <a:t>Analíticos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pt-PT" sz="2200" dirty="0" smtClean="0"/>
              <a:t>Apresentação de Relatório Analítico Anual aos CBHs do DF e ao CRH (ADASA). </a:t>
            </a:r>
          </a:p>
          <a:p>
            <a:pPr marL="342900" indent="-342900">
              <a:buFont typeface="Wingdings" charset="2"/>
              <a:buChar char="Ø"/>
            </a:pPr>
            <a:r>
              <a:rPr lang="pt-PT" sz="2200" dirty="0" smtClean="0"/>
              <a:t>Dados mensais, trimestrais do monitoramento serão integrados a outras informações e trabalhados no SISDIA tais como a Disponibilidade Hídrica do ZEE.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603775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IV e V  </a:t>
            </a:r>
            <a:r>
              <a:rPr lang="mr-IN" sz="2200" b="1" dirty="0" smtClean="0"/>
              <a:t>–</a:t>
            </a:r>
            <a:r>
              <a:rPr lang="en-US" sz="2200" b="1" dirty="0" smtClean="0"/>
              <a:t> Plano de </a:t>
            </a:r>
            <a:r>
              <a:rPr lang="en-US" sz="2200" b="1" dirty="0" err="1" smtClean="0"/>
              <a:t>Recurso</a:t>
            </a:r>
            <a:r>
              <a:rPr lang="en-US" sz="2200" b="1" dirty="0" smtClean="0"/>
              <a:t>  </a:t>
            </a:r>
            <a:r>
              <a:rPr lang="en-US" sz="2200" b="1" dirty="0" err="1" smtClean="0"/>
              <a:t>Hídrico</a:t>
            </a:r>
            <a:r>
              <a:rPr lang="en-US" sz="2200" b="1" dirty="0" smtClean="0"/>
              <a:t> das </a:t>
            </a:r>
            <a:r>
              <a:rPr lang="en-US" sz="2200" b="1" dirty="0" err="1" smtClean="0"/>
              <a:t>Bacias</a:t>
            </a:r>
            <a:r>
              <a:rPr lang="en-US" sz="2200" b="1" dirty="0" smtClean="0"/>
              <a:t> do DF e </a:t>
            </a:r>
            <a:r>
              <a:rPr lang="en-US" sz="2200" b="1" dirty="0" err="1" smtClean="0"/>
              <a:t>Acompanhamento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Revisão</a:t>
            </a:r>
            <a:r>
              <a:rPr lang="en-US" sz="2200" b="1" dirty="0" smtClean="0"/>
              <a:t> do </a:t>
            </a:r>
            <a:r>
              <a:rPr lang="en-US" sz="2200" b="1" dirty="0" err="1" smtClean="0"/>
              <a:t>Enquadramento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469032"/>
            <a:ext cx="828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dk1"/>
                </a:solidFill>
              </a:rPr>
              <a:t>Concluir o Plano de Recurso Hídrico da Bacia dos Afluentes do Paranaíba em 2019 e </a:t>
            </a:r>
            <a:r>
              <a:rPr lang="pt-BR" sz="2400" dirty="0">
                <a:solidFill>
                  <a:schemeClr val="dk1"/>
                </a:solidFill>
              </a:rPr>
              <a:t>e</a:t>
            </a:r>
            <a:r>
              <a:rPr lang="pt-BR" sz="2400" dirty="0" smtClean="0">
                <a:solidFill>
                  <a:schemeClr val="dk1"/>
                </a:solidFill>
              </a:rPr>
              <a:t>laborar os Planos das Bacias do Maranhão e Preto até 2020.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30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63054"/>
            <a:ext cx="874846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/>
              <a:t>Informo</a:t>
            </a:r>
            <a:r>
              <a:rPr lang="en-US" i="1" dirty="0" smtClean="0"/>
              <a:t> </a:t>
            </a:r>
            <a:r>
              <a:rPr lang="en-US" i="1" dirty="0" err="1"/>
              <a:t>que</a:t>
            </a:r>
            <a:r>
              <a:rPr lang="en-US" i="1" dirty="0"/>
              <a:t> o </a:t>
            </a:r>
            <a:r>
              <a:rPr lang="en-US" i="1" dirty="0" err="1"/>
              <a:t>tema</a:t>
            </a:r>
            <a:r>
              <a:rPr lang="en-US" i="1" dirty="0"/>
              <a:t> </a:t>
            </a:r>
            <a:r>
              <a:rPr lang="en-US" i="1" dirty="0" err="1"/>
              <a:t>enquadramento</a:t>
            </a:r>
            <a:r>
              <a:rPr lang="en-US" i="1" dirty="0"/>
              <a:t> </a:t>
            </a:r>
            <a:r>
              <a:rPr lang="en-US" i="1" dirty="0" err="1"/>
              <a:t>ainda</a:t>
            </a:r>
            <a:r>
              <a:rPr lang="en-US" i="1" dirty="0"/>
              <a:t> </a:t>
            </a:r>
            <a:r>
              <a:rPr lang="en-US" i="1" dirty="0" err="1"/>
              <a:t>está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discussão</a:t>
            </a:r>
            <a:r>
              <a:rPr lang="en-US" i="1" dirty="0"/>
              <a:t> no </a:t>
            </a:r>
            <a:r>
              <a:rPr lang="en-US" i="1" dirty="0" err="1"/>
              <a:t>âmbito</a:t>
            </a:r>
            <a:r>
              <a:rPr lang="en-US" i="1" dirty="0"/>
              <a:t> do CBH </a:t>
            </a:r>
            <a:r>
              <a:rPr lang="en-US" i="1" dirty="0" err="1"/>
              <a:t>Paranaíba</a:t>
            </a:r>
            <a:r>
              <a:rPr lang="en-US" i="1" dirty="0"/>
              <a:t>, </a:t>
            </a:r>
            <a:r>
              <a:rPr lang="en-US" i="1" dirty="0" err="1"/>
              <a:t>pretendemos</a:t>
            </a:r>
            <a:r>
              <a:rPr lang="en-US" i="1" dirty="0"/>
              <a:t> </a:t>
            </a:r>
            <a:r>
              <a:rPr lang="en-US" i="1" dirty="0" err="1"/>
              <a:t>deliberar</a:t>
            </a:r>
            <a:r>
              <a:rPr lang="en-US" i="1" dirty="0"/>
              <a:t> </a:t>
            </a:r>
            <a:r>
              <a:rPr lang="en-US" i="1" dirty="0" err="1"/>
              <a:t>acerca</a:t>
            </a:r>
            <a:r>
              <a:rPr lang="en-US" i="1" dirty="0"/>
              <a:t> de </a:t>
            </a:r>
            <a:r>
              <a:rPr lang="en-US" i="1" dirty="0" err="1"/>
              <a:t>uma</a:t>
            </a:r>
            <a:r>
              <a:rPr lang="en-US" i="1" dirty="0"/>
              <a:t> nova </a:t>
            </a:r>
            <a:r>
              <a:rPr lang="en-US" i="1" dirty="0" err="1"/>
              <a:t>proposta</a:t>
            </a:r>
            <a:r>
              <a:rPr lang="en-US" i="1" dirty="0"/>
              <a:t>  no </a:t>
            </a:r>
            <a:r>
              <a:rPr lang="en-US" i="1" dirty="0" err="1"/>
              <a:t>próximo</a:t>
            </a:r>
            <a:r>
              <a:rPr lang="en-US" i="1" dirty="0"/>
              <a:t> </a:t>
            </a:r>
            <a:r>
              <a:rPr lang="en-US" i="1" dirty="0" err="1"/>
              <a:t>ano</a:t>
            </a:r>
            <a:r>
              <a:rPr lang="en-US" i="1" dirty="0"/>
              <a:t>, </a:t>
            </a:r>
            <a:r>
              <a:rPr lang="en-US" i="1" dirty="0" err="1"/>
              <a:t>reitero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a </a:t>
            </a:r>
            <a:r>
              <a:rPr lang="en-US" i="1" dirty="0" err="1"/>
              <a:t>proposta</a:t>
            </a:r>
            <a:r>
              <a:rPr lang="en-US" i="1" dirty="0"/>
              <a:t> de </a:t>
            </a:r>
            <a:r>
              <a:rPr lang="en-US" i="1" dirty="0" err="1"/>
              <a:t>enquadramento</a:t>
            </a:r>
            <a:r>
              <a:rPr lang="en-US" i="1" dirty="0"/>
              <a:t> dos </a:t>
            </a:r>
            <a:r>
              <a:rPr lang="en-US" i="1" dirty="0" err="1"/>
              <a:t>corpos</a:t>
            </a:r>
            <a:r>
              <a:rPr lang="en-US" i="1" dirty="0"/>
              <a:t> </a:t>
            </a:r>
            <a:r>
              <a:rPr lang="en-US" i="1" dirty="0" err="1"/>
              <a:t>hídricos</a:t>
            </a:r>
            <a:r>
              <a:rPr lang="en-US" i="1" dirty="0"/>
              <a:t> do DF </a:t>
            </a:r>
            <a:r>
              <a:rPr lang="en-US" i="1" dirty="0" err="1"/>
              <a:t>definidas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meio</a:t>
            </a:r>
            <a:r>
              <a:rPr lang="en-US" i="1" dirty="0"/>
              <a:t> da </a:t>
            </a:r>
            <a:r>
              <a:rPr lang="en-US" i="1" dirty="0" err="1"/>
              <a:t>Resolução</a:t>
            </a:r>
            <a:r>
              <a:rPr lang="en-US" i="1" dirty="0"/>
              <a:t> nº 01/2014-CRH-DF </a:t>
            </a:r>
            <a:r>
              <a:rPr lang="en-US" i="1" dirty="0" err="1"/>
              <a:t>está</a:t>
            </a:r>
            <a:r>
              <a:rPr lang="en-US" i="1" dirty="0"/>
              <a:t> entre as </a:t>
            </a:r>
            <a:r>
              <a:rPr lang="en-US" i="1" dirty="0" err="1"/>
              <a:t>demandas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irão</a:t>
            </a:r>
            <a:r>
              <a:rPr lang="en-US" i="1" dirty="0"/>
              <a:t> </a:t>
            </a:r>
            <a:r>
              <a:rPr lang="en-US" i="1" dirty="0" err="1"/>
              <a:t>subsidiar</a:t>
            </a:r>
            <a:r>
              <a:rPr lang="en-US" i="1" dirty="0"/>
              <a:t> as </a:t>
            </a:r>
            <a:r>
              <a:rPr lang="en-US" i="1" dirty="0" err="1"/>
              <a:t>discussões</a:t>
            </a:r>
            <a:r>
              <a:rPr lang="en-US" i="1" dirty="0"/>
              <a:t>.</a:t>
            </a:r>
          </a:p>
          <a:p>
            <a:endParaRPr lang="en-US" dirty="0"/>
          </a:p>
          <a:p>
            <a:r>
              <a:rPr lang="en-US" dirty="0" err="1"/>
              <a:t>Atenciosamente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b="1" dirty="0"/>
              <a:t>Cynthia Guerra</a:t>
            </a:r>
          </a:p>
          <a:p>
            <a:r>
              <a:rPr lang="en-US" dirty="0" err="1"/>
              <a:t>Coordenadora</a:t>
            </a:r>
            <a:r>
              <a:rPr lang="en-US" dirty="0"/>
              <a:t> ABHA</a:t>
            </a:r>
          </a:p>
          <a:p>
            <a:endParaRPr lang="en-US" dirty="0"/>
          </a:p>
          <a:p>
            <a:r>
              <a:rPr lang="en-US" dirty="0" err="1"/>
              <a:t>Secretaria</a:t>
            </a:r>
            <a:r>
              <a:rPr lang="en-US" dirty="0"/>
              <a:t> </a:t>
            </a:r>
            <a:r>
              <a:rPr lang="en-US" dirty="0" err="1"/>
              <a:t>Executiva</a:t>
            </a:r>
            <a:r>
              <a:rPr lang="en-US" dirty="0"/>
              <a:t> CBH  </a:t>
            </a:r>
            <a:r>
              <a:rPr lang="en-US" dirty="0" err="1"/>
              <a:t>Paranaíba</a:t>
            </a:r>
            <a:r>
              <a:rPr lang="en-US" dirty="0"/>
              <a:t> </a:t>
            </a:r>
          </a:p>
          <a:p>
            <a:r>
              <a:rPr lang="en-US" dirty="0"/>
              <a:t>(64) 3431-5026 / (34) 98851-2963</a:t>
            </a:r>
          </a:p>
          <a:p>
            <a:r>
              <a:rPr lang="en-US" dirty="0" err="1"/>
              <a:t>www.cbhparanaiba.org.br</a:t>
            </a:r>
            <a:endParaRPr lang="en-US" dirty="0"/>
          </a:p>
          <a:p>
            <a:r>
              <a:rPr lang="en-US" dirty="0" err="1"/>
              <a:t>Facebbok</a:t>
            </a:r>
            <a:r>
              <a:rPr lang="en-US" dirty="0"/>
              <a:t>: </a:t>
            </a:r>
            <a:r>
              <a:rPr lang="en-US" dirty="0" err="1"/>
              <a:t>cbhparanaiba</a:t>
            </a:r>
            <a:endParaRPr lang="en-US" dirty="0"/>
          </a:p>
          <a:p>
            <a:r>
              <a:rPr lang="en-US" dirty="0" err="1"/>
              <a:t>www.agenciaabha.com.br</a:t>
            </a:r>
            <a:endParaRPr lang="en-US" dirty="0"/>
          </a:p>
          <a:p>
            <a:r>
              <a:rPr lang="en-US" dirty="0"/>
              <a:t>Facebook: </a:t>
            </a:r>
            <a:r>
              <a:rPr lang="en-US" dirty="0" err="1"/>
              <a:t>abhagestaodeaguas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2580" y="190381"/>
            <a:ext cx="6818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Resoluç</a:t>
            </a:r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ão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Nº 01/2014 CRH DF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49767"/>
            <a:ext cx="856895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Dispõe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sobre</a:t>
            </a:r>
            <a:r>
              <a:rPr lang="en-US" sz="1700" dirty="0">
                <a:solidFill>
                  <a:srgbClr val="FF0000"/>
                </a:solidFill>
              </a:rPr>
              <a:t> a </a:t>
            </a:r>
            <a:r>
              <a:rPr lang="en-US" sz="1700" dirty="0" err="1">
                <a:solidFill>
                  <a:srgbClr val="FF0000"/>
                </a:solidFill>
              </a:rPr>
              <a:t>proposta</a:t>
            </a:r>
            <a:r>
              <a:rPr lang="en-US" sz="1700" dirty="0">
                <a:solidFill>
                  <a:srgbClr val="FF0000"/>
                </a:solidFill>
              </a:rPr>
              <a:t> de </a:t>
            </a:r>
            <a:r>
              <a:rPr lang="en-US" sz="1700" dirty="0" err="1">
                <a:solidFill>
                  <a:srgbClr val="FF0000"/>
                </a:solidFill>
              </a:rPr>
              <a:t>enquadramento</a:t>
            </a:r>
            <a:r>
              <a:rPr lang="en-US" sz="1700" dirty="0">
                <a:solidFill>
                  <a:srgbClr val="FF0000"/>
                </a:solidFill>
              </a:rPr>
              <a:t> de </a:t>
            </a:r>
            <a:r>
              <a:rPr lang="en-US" sz="1700" dirty="0" err="1">
                <a:solidFill>
                  <a:srgbClr val="FF0000"/>
                </a:solidFill>
              </a:rPr>
              <a:t>cursos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d’água</a:t>
            </a:r>
            <a:r>
              <a:rPr lang="en-US" sz="1700" dirty="0">
                <a:solidFill>
                  <a:srgbClr val="FF0000"/>
                </a:solidFill>
              </a:rPr>
              <a:t> de </a:t>
            </a:r>
            <a:r>
              <a:rPr lang="en-US" sz="1700" dirty="0" err="1">
                <a:solidFill>
                  <a:srgbClr val="FF0000"/>
                </a:solidFill>
              </a:rPr>
              <a:t>domínio</a:t>
            </a:r>
            <a:r>
              <a:rPr lang="en-US" sz="1700" dirty="0">
                <a:solidFill>
                  <a:srgbClr val="FF0000"/>
                </a:solidFill>
              </a:rPr>
              <a:t> da </a:t>
            </a:r>
            <a:r>
              <a:rPr lang="en-US" sz="1700" dirty="0" err="1">
                <a:solidFill>
                  <a:srgbClr val="FF0000"/>
                </a:solidFill>
              </a:rPr>
              <a:t>União</a:t>
            </a:r>
            <a:r>
              <a:rPr lang="en-US" sz="1700" dirty="0">
                <a:solidFill>
                  <a:srgbClr val="FF0000"/>
                </a:solidFill>
              </a:rPr>
              <a:t> no Distrito Federal </a:t>
            </a:r>
            <a:r>
              <a:rPr lang="en-US" sz="1700" dirty="0" err="1">
                <a:solidFill>
                  <a:srgbClr val="FF0000"/>
                </a:solidFill>
              </a:rPr>
              <a:t>originada</a:t>
            </a:r>
            <a:r>
              <a:rPr lang="en-US" sz="1700" dirty="0">
                <a:solidFill>
                  <a:srgbClr val="FF0000"/>
                </a:solidFill>
              </a:rPr>
              <a:t> no </a:t>
            </a:r>
            <a:r>
              <a:rPr lang="en-US" sz="1700" dirty="0" err="1">
                <a:solidFill>
                  <a:srgbClr val="FF0000"/>
                </a:solidFill>
              </a:rPr>
              <a:t>Comite</a:t>
            </a:r>
            <a:r>
              <a:rPr lang="en-US" sz="1700" dirty="0">
                <a:solidFill>
                  <a:srgbClr val="FF0000"/>
                </a:solidFill>
              </a:rPr>
              <a:t>̂ da </a:t>
            </a:r>
            <a:r>
              <a:rPr lang="en-US" sz="1700" dirty="0" err="1">
                <a:solidFill>
                  <a:srgbClr val="FF0000"/>
                </a:solidFill>
              </a:rPr>
              <a:t>Bacia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Hidrográfica</a:t>
            </a:r>
            <a:r>
              <a:rPr lang="en-US" sz="1700" dirty="0">
                <a:solidFill>
                  <a:srgbClr val="FF0000"/>
                </a:solidFill>
              </a:rPr>
              <a:t> do Rio </a:t>
            </a:r>
            <a:r>
              <a:rPr lang="en-US" sz="1700" dirty="0" err="1">
                <a:solidFill>
                  <a:srgbClr val="FF0000"/>
                </a:solidFill>
              </a:rPr>
              <a:t>Paranaíba</a:t>
            </a:r>
            <a:r>
              <a:rPr lang="en-US" sz="1700" dirty="0">
                <a:solidFill>
                  <a:srgbClr val="FF0000"/>
                </a:solidFill>
              </a:rPr>
              <a:t> – CBH </a:t>
            </a:r>
            <a:r>
              <a:rPr lang="en-US" sz="1700" dirty="0" err="1">
                <a:solidFill>
                  <a:srgbClr val="FF0000"/>
                </a:solidFill>
              </a:rPr>
              <a:t>Paranaíba</a:t>
            </a:r>
            <a:r>
              <a:rPr lang="en-US" sz="1700" dirty="0">
                <a:solidFill>
                  <a:srgbClr val="FF0000"/>
                </a:solidFill>
              </a:rPr>
              <a:t>. </a:t>
            </a:r>
            <a:endParaRPr lang="en-US" sz="17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2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5679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28ª REUNIÃO ORDINÁRIA DO CRH DF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08.08.2018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980109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 err="1" smtClean="0"/>
              <a:t>Constituição</a:t>
            </a:r>
            <a:r>
              <a:rPr lang="en-US" sz="2800" dirty="0" smtClean="0"/>
              <a:t> de </a:t>
            </a:r>
            <a:r>
              <a:rPr lang="en-US" sz="2800" dirty="0"/>
              <a:t>GT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pt-BR" sz="2800" dirty="0" smtClean="0"/>
              <a:t>avaliar atividades previstas no art. 4º da </a:t>
            </a:r>
            <a:r>
              <a:rPr lang="pt-BR" sz="2800" dirty="0"/>
              <a:t>Resolução 02/2014 </a:t>
            </a:r>
            <a:r>
              <a:rPr lang="pt-BR" sz="2800" dirty="0" smtClean="0"/>
              <a:t>CRH;</a:t>
            </a:r>
          </a:p>
          <a:p>
            <a:endParaRPr lang="en-US" sz="2800" dirty="0"/>
          </a:p>
        </p:txBody>
      </p:sp>
      <p:pic>
        <p:nvPicPr>
          <p:cNvPr id="5" name="Picture 2" descr="http://www.supergama.com.br/setas/gifs-seta-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69856">
            <a:off x="8096032" y="4199020"/>
            <a:ext cx="680339" cy="6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upergama.com.br/setas/gifs-seta-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69856">
            <a:off x="8096033" y="2470828"/>
            <a:ext cx="680339" cy="6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Secretaria de Estado do Meio Ambiente</a:t>
            </a:r>
          </a:p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CONSELHO 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RECURSOS HÍDRICOS DO DISTRITO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FEDERAL </a:t>
            </a:r>
            <a:r>
              <a:rPr lang="mr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CRH 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DF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293096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endParaRPr lang="pt-BR" dirty="0"/>
          </a:p>
          <a:p>
            <a:pPr marL="457200" indent="-457200">
              <a:buFont typeface="Wingdings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F</a:t>
            </a:r>
            <a:r>
              <a:rPr lang="en-US" sz="2800" dirty="0" err="1" smtClean="0"/>
              <a:t>azer</a:t>
            </a:r>
            <a:r>
              <a:rPr lang="en-US" sz="2800" dirty="0" smtClean="0"/>
              <a:t> </a:t>
            </a:r>
            <a:r>
              <a:rPr lang="en-US" sz="2800" dirty="0"/>
              <a:t>um </a:t>
            </a:r>
            <a:r>
              <a:rPr lang="en-US" sz="2800" dirty="0" err="1"/>
              <a:t>balanço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o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foi</a:t>
            </a:r>
            <a:r>
              <a:rPr lang="en-US" sz="2800" dirty="0"/>
              <a:t> </a:t>
            </a:r>
            <a:r>
              <a:rPr lang="en-US" sz="2800" dirty="0" err="1"/>
              <a:t>feito</a:t>
            </a:r>
            <a:r>
              <a:rPr lang="en-US" sz="2800" dirty="0"/>
              <a:t>,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avanços</a:t>
            </a:r>
            <a:r>
              <a:rPr lang="en-US" sz="2800" dirty="0"/>
              <a:t> e o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necessita</a:t>
            </a:r>
            <a:r>
              <a:rPr lang="en-US" sz="2800" dirty="0"/>
              <a:t> de </a:t>
            </a:r>
            <a:r>
              <a:rPr lang="en-US" sz="2800" dirty="0" err="1"/>
              <a:t>melhorias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87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pt-BR" b="1">
                <a:latin typeface="Comic Sans MS" charset="0"/>
              </a:rPr>
              <a:t>REFLEXÃO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76872"/>
            <a:ext cx="7408333" cy="3450696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ja-JP" altLang="pt-BR" sz="2800" b="1" dirty="0">
                <a:solidFill>
                  <a:srgbClr val="660066"/>
                </a:solidFill>
                <a:latin typeface="Monotype Corsiva" charset="0"/>
              </a:rPr>
              <a:t>“</a:t>
            </a:r>
            <a:r>
              <a:rPr lang="pt-BR" sz="2800" b="1" dirty="0">
                <a:solidFill>
                  <a:srgbClr val="660066"/>
                </a:solidFill>
                <a:latin typeface="Monotype Corsiva" charset="0"/>
              </a:rPr>
              <a:t>A água faz parte do patrimônio do planeta.</a:t>
            </a:r>
          </a:p>
          <a:p>
            <a:pPr algn="ctr">
              <a:buFontTx/>
              <a:buNone/>
            </a:pPr>
            <a:r>
              <a:rPr lang="pt-BR" sz="2800" b="1" dirty="0">
                <a:solidFill>
                  <a:srgbClr val="660066"/>
                </a:solidFill>
                <a:latin typeface="Monotype Corsiva" charset="0"/>
              </a:rPr>
              <a:t>Cada continente, cada povo, cada nação, cada região, cada cidade e cada cidadão é plenamente responsável por ela diante de todos.</a:t>
            </a:r>
            <a:r>
              <a:rPr lang="ja-JP" altLang="pt-BR" sz="3300" b="1" dirty="0">
                <a:solidFill>
                  <a:srgbClr val="660066"/>
                </a:solidFill>
                <a:latin typeface="Monotype Corsiva" charset="0"/>
              </a:rPr>
              <a:t>”</a:t>
            </a:r>
            <a:endParaRPr lang="pt-BR" sz="3300" b="1" dirty="0">
              <a:solidFill>
                <a:srgbClr val="660066"/>
              </a:solidFill>
              <a:latin typeface="Monotype Corsiva" charset="0"/>
            </a:endParaRPr>
          </a:p>
          <a:p>
            <a:pPr algn="ctr">
              <a:buFontTx/>
              <a:buNone/>
            </a:pPr>
            <a:r>
              <a:rPr lang="pt-BR" sz="2000" dirty="0">
                <a:solidFill>
                  <a:srgbClr val="0000FF"/>
                </a:solidFill>
                <a:latin typeface="Calibri" charset="0"/>
              </a:rPr>
              <a:t>Declaração Universal dos Direitos da Água, Unesco, 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653136"/>
            <a:ext cx="26277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-2018-10-05-14-55-42.jp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4984"/>
            <a:ext cx="3346069" cy="47351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364502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rgbClr val="000090"/>
              </a:solidFill>
            </a:endParaRPr>
          </a:p>
          <a:p>
            <a:endParaRPr lang="pt-BR" sz="2000" dirty="0">
              <a:solidFill>
                <a:srgbClr val="00009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4149080"/>
            <a:ext cx="8280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40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n-lt"/>
              </a:rPr>
              <a:t>Maria Cristina Coimbra </a:t>
            </a:r>
            <a:r>
              <a:rPr lang="pt-BR" sz="3200" b="1" dirty="0" err="1" smtClean="0">
                <a:solidFill>
                  <a:schemeClr val="tx2"/>
                </a:solidFill>
                <a:latin typeface="+mn-lt"/>
              </a:rPr>
              <a:t>Marodin</a:t>
            </a:r>
            <a:endParaRPr lang="pt-BR" sz="3200" b="1" dirty="0" smtClean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pt-BR" sz="3200" b="1" dirty="0" err="1" smtClean="0">
                <a:solidFill>
                  <a:schemeClr val="tx2"/>
                </a:solidFill>
                <a:latin typeface="+mn-lt"/>
              </a:rPr>
              <a:t>cristinamarodin@gmail.com</a:t>
            </a:r>
            <a:endParaRPr lang="pt-BR" sz="3200" b="1" dirty="0" smtClean="0">
              <a:solidFill>
                <a:schemeClr val="tx2"/>
              </a:solidFill>
              <a:latin typeface="+mn-lt"/>
            </a:endParaRPr>
          </a:p>
          <a:p>
            <a:pPr algn="ctr"/>
            <a:endParaRPr lang="pt-BR" sz="20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pt-BR" sz="2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2" descr="http://lh6.ggpht.com/_KqJoHv8aOeY/TXz1ZkX3tOI/AAAAAAAAAtk/BWDjsTYUrYc/za1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6440"/>
            <a:ext cx="5184576" cy="25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0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RESOLUÇÃO  02/ 2014 CRH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616989"/>
            <a:ext cx="8712968" cy="206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30000" dirty="0"/>
              <a:t>§</a:t>
            </a:r>
            <a:r>
              <a:rPr lang="en-US" sz="3200" baseline="30000" dirty="0" smtClean="0"/>
              <a:t>1º. </a:t>
            </a:r>
            <a:r>
              <a:rPr lang="en-US" sz="3200" baseline="30000" dirty="0"/>
              <a:t>As </a:t>
            </a:r>
            <a:r>
              <a:rPr lang="en-US" sz="3200" baseline="30000" dirty="0" err="1"/>
              <a:t>instituições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citadas</a:t>
            </a:r>
            <a:r>
              <a:rPr lang="en-US" sz="3200" baseline="30000" dirty="0"/>
              <a:t> no </a:t>
            </a:r>
            <a:r>
              <a:rPr lang="en-US" sz="3200" baseline="30000" dirty="0" err="1"/>
              <a:t>inciso</a:t>
            </a:r>
            <a:r>
              <a:rPr lang="en-US" sz="3200" baseline="30000" dirty="0"/>
              <a:t> II </a:t>
            </a:r>
            <a:r>
              <a:rPr lang="en-US" sz="3200" baseline="30000" dirty="0" err="1"/>
              <a:t>elaborarão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diagnóstico</a:t>
            </a:r>
            <a:r>
              <a:rPr lang="en-US" sz="3200" baseline="30000" dirty="0"/>
              <a:t> da </a:t>
            </a:r>
            <a:r>
              <a:rPr lang="en-US" sz="3200" baseline="30000" dirty="0" err="1"/>
              <a:t>situação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monitoramento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hidrológico</a:t>
            </a:r>
            <a:r>
              <a:rPr lang="en-US" sz="3200" baseline="30000" dirty="0"/>
              <a:t> e </a:t>
            </a:r>
            <a:r>
              <a:rPr lang="en-US" sz="3200" baseline="30000" dirty="0" err="1"/>
              <a:t>hidrossedimentológico</a:t>
            </a:r>
            <a:r>
              <a:rPr lang="en-US" sz="3200" baseline="30000" dirty="0"/>
              <a:t> no DF, a </a:t>
            </a:r>
            <a:r>
              <a:rPr lang="en-US" sz="3200" baseline="30000" dirty="0" err="1"/>
              <a:t>ser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apresentado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ao</a:t>
            </a:r>
            <a:r>
              <a:rPr lang="en-US" sz="3200" baseline="30000" dirty="0"/>
              <a:t> CRH-DF </a:t>
            </a:r>
            <a:r>
              <a:rPr lang="en-US" sz="3200" baseline="30000" dirty="0" err="1"/>
              <a:t>até</a:t>
            </a:r>
            <a:r>
              <a:rPr lang="en-US" sz="3200" baseline="30000" dirty="0"/>
              <a:t> 31/08/2015 e um Plano de </a:t>
            </a:r>
            <a:r>
              <a:rPr lang="en-US" sz="3200" baseline="30000" dirty="0" err="1"/>
              <a:t>Implementação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Sistema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Monitoramento</a:t>
            </a:r>
            <a:r>
              <a:rPr lang="en-US" sz="3200" baseline="30000" dirty="0"/>
              <a:t> das </a:t>
            </a:r>
            <a:r>
              <a:rPr lang="en-US" sz="3200" baseline="30000" dirty="0" err="1"/>
              <a:t>Chuvas</a:t>
            </a:r>
            <a:r>
              <a:rPr lang="en-US" sz="3200" baseline="30000" dirty="0"/>
              <a:t>, da </a:t>
            </a:r>
            <a:r>
              <a:rPr lang="en-US" sz="3200" baseline="30000" dirty="0" err="1"/>
              <a:t>Qualidade</a:t>
            </a:r>
            <a:r>
              <a:rPr lang="en-US" sz="3200" baseline="30000" dirty="0"/>
              <a:t> e da </a:t>
            </a:r>
            <a:r>
              <a:rPr lang="en-US" sz="3200" baseline="30000" dirty="0" err="1"/>
              <a:t>Quantidade</a:t>
            </a:r>
            <a:r>
              <a:rPr lang="en-US" sz="3200" baseline="30000" dirty="0"/>
              <a:t> das </a:t>
            </a:r>
            <a:r>
              <a:rPr lang="en-US" sz="3200" baseline="30000" dirty="0" err="1"/>
              <a:t>Águas</a:t>
            </a:r>
            <a:r>
              <a:rPr lang="en-US" sz="3200" baseline="30000" dirty="0"/>
              <a:t> do Distrito Federal, </a:t>
            </a:r>
            <a:r>
              <a:rPr lang="en-US" sz="3200" baseline="30000" dirty="0" err="1"/>
              <a:t>até</a:t>
            </a:r>
            <a:r>
              <a:rPr lang="en-US" sz="3200" baseline="30000" dirty="0"/>
              <a:t> 30/11/2015</a:t>
            </a:r>
            <a:r>
              <a:rPr lang="en-US" sz="3200" baseline="30000" dirty="0" smtClean="0"/>
              <a:t>.</a:t>
            </a:r>
            <a:endParaRPr lang="en-US" sz="32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149080"/>
            <a:ext cx="864096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aseline="30000" dirty="0"/>
              <a:t>§2º. </a:t>
            </a:r>
            <a:r>
              <a:rPr lang="en-US" sz="3200" baseline="30000" dirty="0" err="1"/>
              <a:t>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Planos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Recursos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Hídricos</a:t>
            </a:r>
            <a:r>
              <a:rPr lang="en-US" sz="3200" baseline="30000" dirty="0"/>
              <a:t> das </a:t>
            </a:r>
            <a:r>
              <a:rPr lang="en-US" sz="3200" baseline="30000" dirty="0" err="1"/>
              <a:t>Bacias</a:t>
            </a:r>
            <a:r>
              <a:rPr lang="en-US" sz="3200" baseline="30000" dirty="0"/>
              <a:t> do Distrito Federal e </a:t>
            </a:r>
            <a:r>
              <a:rPr lang="en-US" sz="3200" baseline="30000" dirty="0" err="1"/>
              <a:t>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respectivos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Programas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Efetivação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Enquadramento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deverão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incluir</a:t>
            </a:r>
            <a:r>
              <a:rPr lang="en-US" sz="3200" baseline="30000" dirty="0"/>
              <a:t> a </a:t>
            </a:r>
            <a:r>
              <a:rPr lang="en-US" sz="3200" baseline="30000" dirty="0" err="1"/>
              <a:t>revisão</a:t>
            </a:r>
            <a:r>
              <a:rPr lang="en-US" sz="3200" baseline="30000" dirty="0"/>
              <a:t> da </a:t>
            </a:r>
            <a:r>
              <a:rPr lang="en-US" sz="3200" b="1" baseline="30000" dirty="0" err="1"/>
              <a:t>vazão</a:t>
            </a:r>
            <a:r>
              <a:rPr lang="en-US" sz="3200" b="1" baseline="30000" dirty="0"/>
              <a:t> de </a:t>
            </a:r>
            <a:r>
              <a:rPr lang="en-US" sz="3200" b="1" baseline="30000" dirty="0" err="1"/>
              <a:t>referência</a:t>
            </a:r>
            <a:r>
              <a:rPr lang="en-US" sz="3200" baseline="30000" dirty="0"/>
              <a:t>, a </a:t>
            </a:r>
            <a:r>
              <a:rPr lang="en-US" sz="3200" baseline="30000" dirty="0" err="1"/>
              <a:t>avaliação</a:t>
            </a:r>
            <a:r>
              <a:rPr lang="en-US" sz="3200" baseline="30000" dirty="0"/>
              <a:t> da </a:t>
            </a:r>
            <a:r>
              <a:rPr lang="en-US" sz="3200" baseline="30000" dirty="0" err="1"/>
              <a:t>adoção</a:t>
            </a:r>
            <a:r>
              <a:rPr lang="en-US" sz="3200" baseline="30000" dirty="0"/>
              <a:t> de </a:t>
            </a:r>
            <a:r>
              <a:rPr lang="en-US" sz="3200" b="1" baseline="30000" dirty="0" err="1"/>
              <a:t>indicadores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biológicos</a:t>
            </a:r>
            <a:r>
              <a:rPr lang="en-US" sz="3200" b="1" baseline="30000" dirty="0"/>
              <a:t> </a:t>
            </a:r>
            <a:r>
              <a:rPr lang="en-US" sz="3200" baseline="30000" dirty="0"/>
              <a:t>e a </a:t>
            </a:r>
            <a:r>
              <a:rPr lang="en-US" sz="3200" baseline="30000" dirty="0" err="1"/>
              <a:t>indicação</a:t>
            </a:r>
            <a:r>
              <a:rPr lang="en-US" sz="3200" baseline="30000" dirty="0"/>
              <a:t> das </a:t>
            </a:r>
            <a:r>
              <a:rPr lang="en-US" sz="3200" b="1" baseline="30000" dirty="0" err="1"/>
              <a:t>metas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intermediárias</a:t>
            </a:r>
            <a:r>
              <a:rPr lang="en-US" sz="3200" b="1" baseline="30000" dirty="0"/>
              <a:t> </a:t>
            </a:r>
            <a:r>
              <a:rPr lang="en-US" sz="3200" baseline="30000" dirty="0" err="1"/>
              <a:t>para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cada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corpo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água</a:t>
            </a:r>
            <a:r>
              <a:rPr lang="en-US" sz="3200" baseline="30000" dirty="0"/>
              <a:t> superficial, </a:t>
            </a:r>
            <a:r>
              <a:rPr lang="en-US" sz="3200" baseline="30000" dirty="0" err="1"/>
              <a:t>nos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termos</a:t>
            </a:r>
            <a:r>
              <a:rPr lang="en-US" sz="3200" baseline="30000" dirty="0"/>
              <a:t> da </a:t>
            </a:r>
            <a:r>
              <a:rPr lang="en-US" sz="3200" baseline="30000" dirty="0" err="1"/>
              <a:t>Resolução</a:t>
            </a:r>
            <a:r>
              <a:rPr lang="en-US" sz="3200" baseline="30000" dirty="0"/>
              <a:t> CNRH no 91/2008 e da </a:t>
            </a:r>
            <a:r>
              <a:rPr lang="en-US" sz="3200" baseline="30000" dirty="0" err="1"/>
              <a:t>Resolução</a:t>
            </a:r>
            <a:r>
              <a:rPr lang="en-US" sz="3200" baseline="30000" dirty="0"/>
              <a:t> CONAMA no 357/2005 e </a:t>
            </a:r>
            <a:r>
              <a:rPr lang="en-US" sz="3200" baseline="30000" dirty="0" err="1"/>
              <a:t>suas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alterações</a:t>
            </a:r>
            <a:r>
              <a:rPr lang="en-US" sz="3200" baseline="30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4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RESOLUÇÃO  02/ 2014 CRH DF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124744"/>
            <a:ext cx="8568952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baseline="30000" dirty="0"/>
              <a:t>§</a:t>
            </a:r>
            <a:r>
              <a:rPr lang="en-US" sz="3200" b="1" baseline="30000" dirty="0" smtClean="0"/>
              <a:t>3º</a:t>
            </a:r>
            <a:r>
              <a:rPr lang="en-US" sz="3200" baseline="30000" dirty="0" smtClean="0"/>
              <a:t>. </a:t>
            </a:r>
            <a:r>
              <a:rPr lang="en-US" sz="3200" baseline="30000" dirty="0" err="1"/>
              <a:t>Ficará</a:t>
            </a:r>
            <a:r>
              <a:rPr lang="en-US" sz="3200" baseline="30000" dirty="0"/>
              <a:t> sob a </a:t>
            </a:r>
            <a:r>
              <a:rPr lang="en-US" sz="3200" b="1" baseline="30000" dirty="0" err="1"/>
              <a:t>responsabilidade</a:t>
            </a:r>
            <a:r>
              <a:rPr lang="en-US" sz="3200" b="1" baseline="30000" dirty="0"/>
              <a:t> da ADASA</a:t>
            </a:r>
            <a:r>
              <a:rPr lang="en-US" sz="3200" baseline="30000" dirty="0"/>
              <a:t>, com o </a:t>
            </a:r>
            <a:r>
              <a:rPr lang="en-US" sz="3200" baseline="30000" dirty="0" err="1"/>
              <a:t>apoio</a:t>
            </a:r>
            <a:r>
              <a:rPr lang="en-US" sz="3200" baseline="30000" dirty="0"/>
              <a:t> de outros </a:t>
            </a:r>
            <a:r>
              <a:rPr lang="en-US" sz="3200" baseline="30000" dirty="0" err="1"/>
              <a:t>órgãos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quando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couber</a:t>
            </a:r>
            <a:r>
              <a:rPr lang="en-US" sz="3200" baseline="30000" dirty="0"/>
              <a:t>, o </a:t>
            </a:r>
            <a:r>
              <a:rPr lang="en-US" sz="3200" baseline="30000" dirty="0" err="1"/>
              <a:t>monitoramento</a:t>
            </a:r>
            <a:r>
              <a:rPr lang="en-US" sz="3200" baseline="30000" dirty="0"/>
              <a:t> de, </a:t>
            </a:r>
            <a:r>
              <a:rPr lang="en-US" sz="3200" baseline="30000" dirty="0" err="1"/>
              <a:t>pelo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menos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seguintes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parâmetros</a:t>
            </a:r>
            <a:r>
              <a:rPr lang="en-US" sz="3200" baseline="30000" dirty="0"/>
              <a:t> no </a:t>
            </a:r>
            <a:r>
              <a:rPr lang="en-US" sz="3200" b="1" baseline="30000" dirty="0" err="1"/>
              <a:t>exutório</a:t>
            </a:r>
            <a:r>
              <a:rPr lang="en-US" sz="3200" b="1" baseline="30000" dirty="0"/>
              <a:t> de </a:t>
            </a:r>
            <a:r>
              <a:rPr lang="en-US" sz="3200" b="1" baseline="30000" dirty="0" err="1"/>
              <a:t>cada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Unidade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Hidrográfica</a:t>
            </a:r>
            <a:r>
              <a:rPr lang="en-US" sz="3200" baseline="30000" dirty="0"/>
              <a:t> e, a </a:t>
            </a:r>
            <a:r>
              <a:rPr lang="en-US" sz="3200" b="1" baseline="30000" dirty="0" err="1"/>
              <a:t>montante</a:t>
            </a:r>
            <a:r>
              <a:rPr lang="en-US" sz="3200" baseline="30000" dirty="0"/>
              <a:t> e a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jusante</a:t>
            </a:r>
            <a:r>
              <a:rPr lang="en-US" sz="3200" b="1" baseline="30000" dirty="0"/>
              <a:t> </a:t>
            </a:r>
            <a:r>
              <a:rPr lang="en-US" sz="3200" baseline="30000" dirty="0"/>
              <a:t>do </a:t>
            </a:r>
            <a:r>
              <a:rPr lang="en-US" sz="3200" baseline="30000" dirty="0" err="1"/>
              <a:t>lançamento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cada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Estação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Tratamento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Esgoto</a:t>
            </a:r>
            <a:r>
              <a:rPr lang="en-US" sz="3200" baseline="30000" dirty="0"/>
              <a:t> -</a:t>
            </a:r>
            <a:r>
              <a:rPr lang="en-US" sz="3200" b="1" baseline="30000" dirty="0"/>
              <a:t> ETE</a:t>
            </a:r>
            <a:r>
              <a:rPr lang="en-US" sz="3200" baseline="30000" dirty="0"/>
              <a:t>: </a:t>
            </a:r>
            <a:r>
              <a:rPr lang="en-US" sz="3200" baseline="30000" dirty="0" err="1">
                <a:solidFill>
                  <a:schemeClr val="tx2"/>
                </a:solidFill>
              </a:rPr>
              <a:t>vazão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>
                <a:solidFill>
                  <a:srgbClr val="FF0000"/>
                </a:solidFill>
              </a:rPr>
              <a:t>pH,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turbidez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Oxigênio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 err="1">
                <a:solidFill>
                  <a:srgbClr val="FF0000"/>
                </a:solidFill>
              </a:rPr>
              <a:t>Dissolvido</a:t>
            </a:r>
            <a:r>
              <a:rPr lang="en-US" sz="3200" baseline="30000" dirty="0">
                <a:solidFill>
                  <a:srgbClr val="FF0000"/>
                </a:solidFill>
              </a:rPr>
              <a:t> - OD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Demanda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Bioquímica</a:t>
            </a:r>
            <a:r>
              <a:rPr lang="en-US" sz="3200" baseline="30000" dirty="0">
                <a:solidFill>
                  <a:schemeClr val="tx2"/>
                </a:solidFill>
              </a:rPr>
              <a:t> de </a:t>
            </a:r>
            <a:r>
              <a:rPr lang="en-US" sz="3200" baseline="30000" dirty="0" err="1">
                <a:solidFill>
                  <a:schemeClr val="tx2"/>
                </a:solidFill>
              </a:rPr>
              <a:t>Oxigênio</a:t>
            </a:r>
            <a:r>
              <a:rPr lang="en-US" sz="3200" baseline="30000" dirty="0">
                <a:solidFill>
                  <a:schemeClr val="tx2"/>
                </a:solidFill>
              </a:rPr>
              <a:t> - DBO, </a:t>
            </a:r>
            <a:r>
              <a:rPr lang="en-US" sz="3200" baseline="30000" dirty="0" err="1">
                <a:solidFill>
                  <a:srgbClr val="FF0000"/>
                </a:solidFill>
              </a:rPr>
              <a:t>Demanda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 err="1">
                <a:solidFill>
                  <a:srgbClr val="FF0000"/>
                </a:solidFill>
              </a:rPr>
              <a:t>Química</a:t>
            </a:r>
            <a:r>
              <a:rPr lang="en-US" sz="3200" baseline="30000" dirty="0">
                <a:solidFill>
                  <a:srgbClr val="FF0000"/>
                </a:solidFill>
              </a:rPr>
              <a:t> de </a:t>
            </a:r>
            <a:r>
              <a:rPr lang="en-US" sz="3200" baseline="30000" dirty="0" err="1">
                <a:solidFill>
                  <a:srgbClr val="FF0000"/>
                </a:solidFill>
              </a:rPr>
              <a:t>Oxigênio</a:t>
            </a:r>
            <a:r>
              <a:rPr lang="en-US" sz="3200" baseline="30000" dirty="0">
                <a:solidFill>
                  <a:srgbClr val="FF0000"/>
                </a:solidFill>
              </a:rPr>
              <a:t> - DQO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Fósforo</a:t>
            </a:r>
            <a:r>
              <a:rPr lang="en-US" sz="3200" baseline="30000" dirty="0">
                <a:solidFill>
                  <a:schemeClr val="tx2"/>
                </a:solidFill>
              </a:rPr>
              <a:t> Total - </a:t>
            </a:r>
            <a:r>
              <a:rPr lang="en-US" sz="3200" baseline="30000" dirty="0" err="1">
                <a:solidFill>
                  <a:schemeClr val="tx2"/>
                </a:solidFill>
              </a:rPr>
              <a:t>Pt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Nitrito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Nitrato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Nitrogênio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 err="1">
                <a:solidFill>
                  <a:srgbClr val="FF0000"/>
                </a:solidFill>
              </a:rPr>
              <a:t>Amoniacal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sólidos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totais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sólidos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 err="1">
                <a:solidFill>
                  <a:srgbClr val="FF0000"/>
                </a:solidFill>
              </a:rPr>
              <a:t>dissolvidos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sólidos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em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suspensão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condutividade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 err="1">
                <a:solidFill>
                  <a:srgbClr val="FF0000"/>
                </a:solidFill>
              </a:rPr>
              <a:t>elétrica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>
                <a:solidFill>
                  <a:schemeClr val="tx2"/>
                </a:solidFill>
              </a:rPr>
              <a:t>e </a:t>
            </a:r>
            <a:r>
              <a:rPr lang="en-US" sz="3200" baseline="30000" dirty="0" err="1">
                <a:solidFill>
                  <a:schemeClr val="tx2"/>
                </a:solidFill>
              </a:rPr>
              <a:t>coliformes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termotolerantes</a:t>
            </a:r>
            <a:r>
              <a:rPr lang="en-US" sz="3200" baseline="30000" dirty="0" smtClean="0"/>
              <a:t>.</a:t>
            </a:r>
            <a:endParaRPr lang="en-US" sz="32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221088"/>
            <a:ext cx="864096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baseline="30000" dirty="0"/>
              <a:t>§4º</a:t>
            </a:r>
            <a:r>
              <a:rPr lang="en-US" sz="3200" baseline="30000" dirty="0"/>
              <a:t>. </a:t>
            </a:r>
            <a:r>
              <a:rPr lang="en-US" sz="3200" baseline="30000" dirty="0" err="1"/>
              <a:t>Ficará</a:t>
            </a:r>
            <a:r>
              <a:rPr lang="en-US" sz="3200" baseline="30000" dirty="0"/>
              <a:t> sob a </a:t>
            </a:r>
            <a:r>
              <a:rPr lang="en-US" sz="3200" b="1" baseline="30000" dirty="0" err="1"/>
              <a:t>responsabilidade</a:t>
            </a:r>
            <a:r>
              <a:rPr lang="en-US" sz="3200" b="1" baseline="30000" dirty="0"/>
              <a:t> da CAESB </a:t>
            </a:r>
            <a:r>
              <a:rPr lang="en-US" sz="3200" baseline="30000" dirty="0"/>
              <a:t>o </a:t>
            </a:r>
            <a:r>
              <a:rPr lang="en-US" sz="3200" baseline="30000" dirty="0" err="1"/>
              <a:t>monitoramento</a:t>
            </a:r>
            <a:r>
              <a:rPr lang="en-US" sz="3200" baseline="30000" dirty="0"/>
              <a:t> de, </a:t>
            </a:r>
            <a:r>
              <a:rPr lang="en-US" sz="3200" baseline="30000" dirty="0" err="1"/>
              <a:t>pelo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menos</a:t>
            </a:r>
            <a:r>
              <a:rPr lang="en-US" sz="3200" baseline="30000" dirty="0"/>
              <a:t>, as </a:t>
            </a:r>
            <a:r>
              <a:rPr lang="en-US" sz="3200" b="1" baseline="30000" dirty="0" err="1"/>
              <a:t>vazões</a:t>
            </a:r>
            <a:r>
              <a:rPr lang="en-US" sz="3200" b="1" baseline="30000" dirty="0"/>
              <a:t> de </a:t>
            </a:r>
            <a:r>
              <a:rPr lang="en-US" sz="3200" b="1" baseline="30000" dirty="0" err="1"/>
              <a:t>lançamento</a:t>
            </a:r>
            <a:r>
              <a:rPr lang="en-US" sz="3200" b="1" baseline="30000" dirty="0"/>
              <a:t> </a:t>
            </a:r>
            <a:r>
              <a:rPr lang="en-US" sz="3200" baseline="30000" dirty="0"/>
              <a:t>e </a:t>
            </a:r>
            <a:r>
              <a:rPr lang="en-US" sz="3200" baseline="30000" dirty="0" err="1"/>
              <a:t>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seguintes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parâmetros</a:t>
            </a:r>
            <a:r>
              <a:rPr lang="en-US" sz="3200" baseline="30000" dirty="0"/>
              <a:t> a </a:t>
            </a:r>
            <a:r>
              <a:rPr lang="en-US" sz="3200" b="1" baseline="30000" dirty="0" err="1"/>
              <a:t>montante</a:t>
            </a:r>
            <a:r>
              <a:rPr lang="en-US" sz="3200" b="1" baseline="30000" dirty="0"/>
              <a:t> e a </a:t>
            </a:r>
            <a:r>
              <a:rPr lang="en-US" sz="3200" b="1" baseline="30000" dirty="0" err="1"/>
              <a:t>jusante</a:t>
            </a:r>
            <a:r>
              <a:rPr lang="en-US" sz="3200" b="1" baseline="30000" dirty="0"/>
              <a:t> do </a:t>
            </a:r>
            <a:r>
              <a:rPr lang="en-US" sz="3200" b="1" baseline="30000" dirty="0" err="1"/>
              <a:t>lançamento</a:t>
            </a:r>
            <a:r>
              <a:rPr lang="en-US" sz="3200" b="1" baseline="30000" dirty="0"/>
              <a:t> </a:t>
            </a:r>
            <a:r>
              <a:rPr lang="en-US" sz="3200" baseline="30000" dirty="0"/>
              <a:t>de </a:t>
            </a:r>
            <a:r>
              <a:rPr lang="en-US" sz="3200" baseline="30000" dirty="0" err="1"/>
              <a:t>cada</a:t>
            </a:r>
            <a:r>
              <a:rPr lang="en-US" sz="3200" baseline="30000" dirty="0"/>
              <a:t> </a:t>
            </a:r>
            <a:r>
              <a:rPr lang="en-US" sz="3200" b="1" baseline="30000" dirty="0"/>
              <a:t>ETE</a:t>
            </a:r>
            <a:r>
              <a:rPr lang="en-US" sz="3200" baseline="30000" dirty="0">
                <a:solidFill>
                  <a:srgbClr val="FF0000"/>
                </a:solidFill>
              </a:rPr>
              <a:t>: </a:t>
            </a:r>
            <a:r>
              <a:rPr lang="en-US" sz="3200" baseline="30000" dirty="0">
                <a:solidFill>
                  <a:schemeClr val="tx2"/>
                </a:solidFill>
              </a:rPr>
              <a:t>OD</a:t>
            </a:r>
            <a:r>
              <a:rPr lang="en-US" sz="3200" baseline="30000" dirty="0"/>
              <a:t>, </a:t>
            </a:r>
            <a:r>
              <a:rPr lang="en-US" sz="3200" baseline="30000" dirty="0">
                <a:solidFill>
                  <a:srgbClr val="FF0000"/>
                </a:solidFill>
              </a:rPr>
              <a:t>DBO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Pt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Nitrito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chemeClr val="tx2"/>
                </a:solidFill>
              </a:rPr>
              <a:t>Nitrato</a:t>
            </a:r>
            <a:r>
              <a:rPr lang="en-US" sz="3200" baseline="30000" dirty="0">
                <a:solidFill>
                  <a:schemeClr val="tx2"/>
                </a:solidFill>
              </a:rPr>
              <a:t>, </a:t>
            </a:r>
            <a:r>
              <a:rPr lang="en-US" sz="3200" baseline="30000" dirty="0" err="1">
                <a:solidFill>
                  <a:srgbClr val="FF0000"/>
                </a:solidFill>
              </a:rPr>
              <a:t>Nitrogênio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 err="1">
                <a:solidFill>
                  <a:srgbClr val="FF0000"/>
                </a:solidFill>
              </a:rPr>
              <a:t>Amoniacal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baseline="30000" dirty="0">
                <a:solidFill>
                  <a:schemeClr val="tx2"/>
                </a:solidFill>
              </a:rPr>
              <a:t>e </a:t>
            </a:r>
            <a:r>
              <a:rPr lang="en-US" sz="3200" baseline="30000" dirty="0" err="1">
                <a:solidFill>
                  <a:schemeClr val="tx2"/>
                </a:solidFill>
              </a:rPr>
              <a:t>coliformes</a:t>
            </a:r>
            <a:r>
              <a:rPr lang="en-US" sz="3200" baseline="30000" dirty="0">
                <a:solidFill>
                  <a:schemeClr val="tx2"/>
                </a:solidFill>
              </a:rPr>
              <a:t> </a:t>
            </a:r>
            <a:r>
              <a:rPr lang="en-US" sz="3200" baseline="30000" dirty="0" err="1">
                <a:solidFill>
                  <a:schemeClr val="tx2"/>
                </a:solidFill>
              </a:rPr>
              <a:t>termotolerantes</a:t>
            </a:r>
            <a:r>
              <a:rPr lang="en-US" sz="3200" baseline="30000" dirty="0" smtClean="0">
                <a:solidFill>
                  <a:schemeClr val="tx2"/>
                </a:solidFill>
              </a:rPr>
              <a:t>..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0526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baseline="30000" dirty="0"/>
              <a:t>§5º</a:t>
            </a:r>
            <a:r>
              <a:rPr lang="en-US" sz="3200" baseline="30000" dirty="0"/>
              <a:t>. O </a:t>
            </a:r>
            <a:r>
              <a:rPr lang="en-US" sz="3200" baseline="30000" dirty="0" err="1"/>
              <a:t>relatório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anual</a:t>
            </a:r>
            <a:r>
              <a:rPr lang="en-US" sz="3200" baseline="30000" dirty="0"/>
              <a:t> a </a:t>
            </a:r>
            <a:r>
              <a:rPr lang="en-US" sz="3200" baseline="30000" dirty="0" err="1"/>
              <a:t>que</a:t>
            </a:r>
            <a:r>
              <a:rPr lang="en-US" sz="3200" baseline="30000" dirty="0"/>
              <a:t> se </a:t>
            </a:r>
            <a:r>
              <a:rPr lang="en-US" sz="3200" baseline="30000" dirty="0" err="1"/>
              <a:t>refere</a:t>
            </a:r>
            <a:r>
              <a:rPr lang="en-US" sz="3200" baseline="30000" dirty="0"/>
              <a:t> o </a:t>
            </a:r>
            <a:r>
              <a:rPr lang="en-US" sz="3200" baseline="30000" dirty="0" err="1"/>
              <a:t>inciso</a:t>
            </a:r>
            <a:r>
              <a:rPr lang="en-US" sz="3200" baseline="30000" dirty="0"/>
              <a:t> III do caput </a:t>
            </a:r>
            <a:r>
              <a:rPr lang="en-US" sz="3200" baseline="30000" dirty="0" err="1"/>
              <a:t>avaliará</a:t>
            </a:r>
            <a:r>
              <a:rPr lang="en-US" sz="3200" baseline="30000" dirty="0"/>
              <a:t> a </a:t>
            </a:r>
            <a:r>
              <a:rPr lang="en-US" sz="3200" b="1" baseline="30000" dirty="0" err="1"/>
              <a:t>qualidade</a:t>
            </a:r>
            <a:r>
              <a:rPr lang="en-US" sz="3200" b="1" baseline="30000" dirty="0"/>
              <a:t> da </a:t>
            </a:r>
            <a:r>
              <a:rPr lang="en-US" sz="3200" b="1" baseline="30000" dirty="0" err="1"/>
              <a:t>água</a:t>
            </a:r>
            <a:r>
              <a:rPr lang="en-US" sz="3200" baseline="30000" dirty="0"/>
              <a:t> dos </a:t>
            </a:r>
            <a:r>
              <a:rPr lang="en-US" sz="3200" baseline="30000" dirty="0" err="1"/>
              <a:t>corpos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hídricos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em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relação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às</a:t>
            </a:r>
            <a:r>
              <a:rPr lang="en-US" sz="3200" baseline="30000" dirty="0"/>
              <a:t> </a:t>
            </a:r>
            <a:r>
              <a:rPr lang="en-US" sz="3200" b="1" baseline="30000" dirty="0" err="1"/>
              <a:t>metas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estabelecidas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pelos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Programas</a:t>
            </a:r>
            <a:r>
              <a:rPr lang="en-US" sz="3200" b="1" baseline="30000" dirty="0"/>
              <a:t> de </a:t>
            </a:r>
            <a:r>
              <a:rPr lang="en-US" sz="3200" b="1" baseline="30000" dirty="0" err="1"/>
              <a:t>Efetivação</a:t>
            </a:r>
            <a:r>
              <a:rPr lang="en-US" sz="3200" b="1" baseline="30000" dirty="0"/>
              <a:t> do </a:t>
            </a:r>
            <a:r>
              <a:rPr lang="en-US" sz="3200" b="1" baseline="30000" dirty="0" err="1"/>
              <a:t>Enquadramento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34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RESOLUÇÃO  02/ 2014 CRH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577094"/>
            <a:ext cx="8640960" cy="452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200" b="1" baseline="30000" dirty="0" smtClean="0"/>
              <a:t>…</a:t>
            </a:r>
            <a:r>
              <a:rPr lang="en-US" sz="3200" b="1" baseline="30000" dirty="0" smtClean="0"/>
              <a:t>Art</a:t>
            </a:r>
            <a:r>
              <a:rPr lang="en-US" sz="3200" b="1" baseline="30000" dirty="0"/>
              <a:t>. </a:t>
            </a:r>
            <a:r>
              <a:rPr lang="en-US" sz="3200" b="1" baseline="30000" dirty="0" smtClean="0"/>
              <a:t>4º </a:t>
            </a:r>
            <a:r>
              <a:rPr lang="en-US" sz="3200" baseline="30000" dirty="0"/>
              <a:t>O </a:t>
            </a:r>
            <a:r>
              <a:rPr lang="en-US" sz="3200" baseline="30000" dirty="0" err="1"/>
              <a:t>enquadramento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será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implementado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por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meio</a:t>
            </a:r>
            <a:r>
              <a:rPr lang="en-US" sz="3200" baseline="30000" dirty="0"/>
              <a:t> das </a:t>
            </a:r>
            <a:r>
              <a:rPr lang="en-US" sz="3200" baseline="30000" dirty="0" err="1"/>
              <a:t>seguintes</a:t>
            </a:r>
            <a:r>
              <a:rPr lang="en-US" sz="3200" baseline="30000" dirty="0"/>
              <a:t> </a:t>
            </a:r>
            <a:r>
              <a:rPr lang="en-US" sz="3200" b="1" baseline="30000" dirty="0" err="1"/>
              <a:t>atividades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observados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respectivos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prazos</a:t>
            </a:r>
            <a:r>
              <a:rPr lang="en-US" sz="3200" baseline="30000" dirty="0" smtClean="0"/>
              <a:t>:</a:t>
            </a:r>
          </a:p>
          <a:p>
            <a:pPr algn="just"/>
            <a:endParaRPr lang="en-US" sz="3200" baseline="30000" dirty="0"/>
          </a:p>
          <a:p>
            <a:pPr algn="just"/>
            <a:r>
              <a:rPr lang="en-US" sz="3200" i="1" baseline="30000" dirty="0"/>
              <a:t>I. </a:t>
            </a:r>
            <a:r>
              <a:rPr lang="en-US" sz="3200" baseline="30000" dirty="0" err="1"/>
              <a:t>Adoção</a:t>
            </a:r>
            <a:r>
              <a:rPr lang="en-US" sz="3200" baseline="30000" dirty="0"/>
              <a:t> </a:t>
            </a:r>
            <a:r>
              <a:rPr lang="en-US" sz="3200" b="1" baseline="30000" dirty="0"/>
              <a:t>de base </a:t>
            </a:r>
            <a:r>
              <a:rPr lang="en-US" sz="3200" b="1" baseline="30000" dirty="0" err="1"/>
              <a:t>hidrográfica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comum</a:t>
            </a:r>
            <a:r>
              <a:rPr lang="en-US" sz="3200" b="1" baseline="30000" dirty="0"/>
              <a:t>, </a:t>
            </a:r>
            <a:r>
              <a:rPr lang="en-US" sz="3200" baseline="30000" dirty="0"/>
              <a:t>a </a:t>
            </a:r>
            <a:r>
              <a:rPr lang="en-US" sz="3200" baseline="30000" dirty="0" err="1" smtClean="0"/>
              <a:t>ser</a:t>
            </a:r>
            <a:r>
              <a:rPr lang="en-US" sz="3200" baseline="30000" dirty="0" smtClean="0"/>
              <a:t> </a:t>
            </a:r>
            <a:r>
              <a:rPr lang="en-US" sz="3200" baseline="30000" dirty="0" err="1"/>
              <a:t>utilizada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por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todas</a:t>
            </a:r>
            <a:r>
              <a:rPr lang="en-US" sz="3200" baseline="30000" dirty="0"/>
              <a:t> as </a:t>
            </a:r>
            <a:r>
              <a:rPr lang="en-US" sz="3200" baseline="30000" dirty="0" err="1"/>
              <a:t>instituições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Governo</a:t>
            </a:r>
            <a:r>
              <a:rPr lang="en-US" sz="3200" baseline="30000" dirty="0"/>
              <a:t> do Distrito Federal - GDF, </a:t>
            </a:r>
            <a:r>
              <a:rPr lang="en-US" sz="3200" baseline="30000" dirty="0" err="1"/>
              <a:t>por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meio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Resolução</a:t>
            </a:r>
            <a:r>
              <a:rPr lang="en-US" sz="3200" baseline="30000" dirty="0"/>
              <a:t> do CRH-DF, com base </a:t>
            </a:r>
            <a:r>
              <a:rPr lang="en-US" sz="3200" baseline="30000" dirty="0" err="1"/>
              <a:t>em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proposta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elaborada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conjuntamente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pela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Secretaria</a:t>
            </a:r>
            <a:r>
              <a:rPr lang="en-US" sz="3200" baseline="30000" dirty="0"/>
              <a:t> de Estado de </a:t>
            </a:r>
            <a:r>
              <a:rPr lang="en-US" sz="3200" baseline="30000" dirty="0" err="1"/>
              <a:t>Meio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Ambiente</a:t>
            </a:r>
            <a:r>
              <a:rPr lang="en-US" sz="3200" baseline="30000" dirty="0"/>
              <a:t> e </a:t>
            </a:r>
            <a:r>
              <a:rPr lang="en-US" sz="3200" baseline="30000" dirty="0" err="1"/>
              <a:t>Recursos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Hídricos</a:t>
            </a:r>
            <a:r>
              <a:rPr lang="en-US" sz="3200" baseline="30000" dirty="0"/>
              <a:t> - SEMARH, </a:t>
            </a:r>
            <a:r>
              <a:rPr lang="en-US" sz="3200" baseline="30000" dirty="0" err="1"/>
              <a:t>Agência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Reguladora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Águas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Energia</a:t>
            </a:r>
            <a:r>
              <a:rPr lang="en-US" sz="3200" baseline="30000" dirty="0"/>
              <a:t> e </a:t>
            </a:r>
            <a:r>
              <a:rPr lang="en-US" sz="3200" baseline="30000" dirty="0" err="1"/>
              <a:t>Saneamento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Básico</a:t>
            </a:r>
            <a:r>
              <a:rPr lang="en-US" sz="3200" baseline="30000" dirty="0"/>
              <a:t> do Distrito Federal - ADASA</a:t>
            </a:r>
            <a:r>
              <a:rPr lang="en-US" sz="3200" baseline="30000" dirty="0" smtClean="0"/>
              <a:t>, </a:t>
            </a:r>
            <a:r>
              <a:rPr lang="en-US" sz="3200" baseline="30000" dirty="0" err="1"/>
              <a:t>Instituto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Meio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Ambiente</a:t>
            </a:r>
            <a:r>
              <a:rPr lang="en-US" sz="3200" baseline="30000" dirty="0"/>
              <a:t> e dos </a:t>
            </a:r>
            <a:r>
              <a:rPr lang="en-US" sz="3200" baseline="30000" dirty="0" err="1"/>
              <a:t>Recursos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Hídricos</a:t>
            </a:r>
            <a:r>
              <a:rPr lang="en-US" sz="3200" baseline="30000" dirty="0"/>
              <a:t> do Distrito Federal – </a:t>
            </a:r>
            <a:r>
              <a:rPr lang="en-US" sz="3200" baseline="30000" dirty="0" err="1"/>
              <a:t>Brasília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Ambiental</a:t>
            </a:r>
            <a:r>
              <a:rPr lang="en-US" sz="3200" baseline="30000" dirty="0"/>
              <a:t> - IBRAM e </a:t>
            </a:r>
            <a:r>
              <a:rPr lang="en-US" sz="3200" baseline="30000" dirty="0" err="1"/>
              <a:t>Companhia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Saneamento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Ambiental</a:t>
            </a:r>
            <a:r>
              <a:rPr lang="en-US" sz="3200" baseline="30000" dirty="0"/>
              <a:t> do Distrito Federal - CAESB, até 30/09/2015; </a:t>
            </a:r>
          </a:p>
          <a:p>
            <a:pPr algn="just"/>
            <a:endParaRPr lang="en-US" sz="3200" dirty="0"/>
          </a:p>
        </p:txBody>
      </p:sp>
      <p:sp>
        <p:nvSpPr>
          <p:cNvPr id="3" name="Retângulo 2"/>
          <p:cNvSpPr/>
          <p:nvPr/>
        </p:nvSpPr>
        <p:spPr>
          <a:xfrm>
            <a:off x="179512" y="141277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Aprova</a:t>
            </a:r>
            <a:r>
              <a:rPr lang="en-US" sz="2000" b="1" dirty="0">
                <a:solidFill>
                  <a:srgbClr val="FF0000"/>
                </a:solidFill>
              </a:rPr>
              <a:t> o </a:t>
            </a:r>
            <a:r>
              <a:rPr lang="en-US" sz="2000" b="1" dirty="0" err="1">
                <a:solidFill>
                  <a:srgbClr val="FF0000"/>
                </a:solidFill>
              </a:rPr>
              <a:t>enquadramento</a:t>
            </a:r>
            <a:r>
              <a:rPr lang="en-US" sz="2000" b="1" dirty="0">
                <a:solidFill>
                  <a:srgbClr val="FF0000"/>
                </a:solidFill>
              </a:rPr>
              <a:t> dos </a:t>
            </a:r>
            <a:r>
              <a:rPr lang="en-US" sz="2000" b="1" dirty="0" err="1">
                <a:solidFill>
                  <a:srgbClr val="FF0000"/>
                </a:solidFill>
              </a:rPr>
              <a:t>corpos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água</a:t>
            </a:r>
            <a:r>
              <a:rPr lang="en-US" sz="2000" b="1" dirty="0">
                <a:solidFill>
                  <a:srgbClr val="FF0000"/>
                </a:solidFill>
              </a:rPr>
              <a:t> superficiais do Distrito Federal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classes, </a:t>
            </a:r>
            <a:r>
              <a:rPr lang="en-US" sz="2000" b="1" dirty="0" err="1">
                <a:solidFill>
                  <a:srgbClr val="FF0000"/>
                </a:solidFill>
              </a:rPr>
              <a:t>segundo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usos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preponderantes</a:t>
            </a:r>
            <a:r>
              <a:rPr lang="en-US" sz="2000" b="1" dirty="0">
                <a:solidFill>
                  <a:srgbClr val="FF0000"/>
                </a:solidFill>
              </a:rPr>
              <a:t>, e </a:t>
            </a:r>
            <a:r>
              <a:rPr lang="en-US" sz="2000" b="1" dirty="0" err="1">
                <a:solidFill>
                  <a:srgbClr val="FF0000"/>
                </a:solidFill>
              </a:rPr>
              <a:t>dá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encaminhamentos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91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RESOLUÇÃO  02/ 2014 CRH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864096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baseline="30000" dirty="0" smtClean="0"/>
              <a:t>II. </a:t>
            </a:r>
            <a:r>
              <a:rPr lang="en-US" sz="3200" baseline="30000" dirty="0" err="1"/>
              <a:t>Consolidação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Sistema</a:t>
            </a:r>
            <a:r>
              <a:rPr lang="en-US" sz="3200" baseline="30000" dirty="0"/>
              <a:t> de </a:t>
            </a:r>
            <a:r>
              <a:rPr lang="en-US" sz="3200" b="1" baseline="30000" dirty="0" err="1"/>
              <a:t>Monitoramento</a:t>
            </a:r>
            <a:r>
              <a:rPr lang="en-US" sz="3200" b="1" baseline="30000" dirty="0"/>
              <a:t> das </a:t>
            </a:r>
            <a:r>
              <a:rPr lang="en-US" sz="3200" b="1" baseline="30000" dirty="0" err="1"/>
              <a:t>Chuvas</a:t>
            </a:r>
            <a:r>
              <a:rPr lang="en-US" sz="3200" baseline="30000" dirty="0"/>
              <a:t>, da </a:t>
            </a:r>
            <a:r>
              <a:rPr lang="en-US" sz="3200" b="1" baseline="30000" dirty="0" err="1"/>
              <a:t>Qualidade</a:t>
            </a:r>
            <a:r>
              <a:rPr lang="en-US" sz="3200" baseline="30000" dirty="0"/>
              <a:t> e da </a:t>
            </a:r>
            <a:r>
              <a:rPr lang="en-US" sz="3200" b="1" baseline="30000" dirty="0" err="1"/>
              <a:t>Quantidade</a:t>
            </a:r>
            <a:r>
              <a:rPr lang="en-US" sz="3200" baseline="30000" dirty="0"/>
              <a:t> das </a:t>
            </a:r>
            <a:r>
              <a:rPr lang="en-US" sz="3200" baseline="30000" dirty="0" err="1"/>
              <a:t>Águas</a:t>
            </a:r>
            <a:r>
              <a:rPr lang="en-US" sz="3200" baseline="30000" dirty="0"/>
              <a:t> do Distrito Federal, </a:t>
            </a:r>
            <a:r>
              <a:rPr lang="en-US" sz="3200" baseline="30000" dirty="0" err="1"/>
              <a:t>incluindo</a:t>
            </a:r>
            <a:r>
              <a:rPr lang="en-US" sz="3200" baseline="30000" dirty="0"/>
              <a:t> as </a:t>
            </a:r>
            <a:r>
              <a:rPr lang="en-US" sz="3200" baseline="30000" dirty="0" err="1"/>
              <a:t>ações</a:t>
            </a:r>
            <a:r>
              <a:rPr lang="en-US" sz="3200" baseline="30000" dirty="0"/>
              <a:t> da ADASA, IBRAM e CAESB e, </a:t>
            </a:r>
            <a:r>
              <a:rPr lang="en-US" sz="3200" baseline="30000" dirty="0" err="1"/>
              <a:t>eventualmente</a:t>
            </a:r>
            <a:r>
              <a:rPr lang="en-US" sz="3200" baseline="30000" dirty="0"/>
              <a:t>, de outros </a:t>
            </a:r>
            <a:r>
              <a:rPr lang="en-US" sz="3200" baseline="30000" dirty="0" err="1"/>
              <a:t>órgãos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até</a:t>
            </a:r>
            <a:r>
              <a:rPr lang="en-US" sz="3200" baseline="30000" dirty="0"/>
              <a:t> 30/11/2015, </a:t>
            </a:r>
            <a:r>
              <a:rPr lang="en-US" sz="3200" baseline="30000" dirty="0" err="1"/>
              <a:t>por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meio</a:t>
            </a:r>
            <a:r>
              <a:rPr lang="en-US" sz="3200" baseline="30000" dirty="0"/>
              <a:t> da </a:t>
            </a:r>
            <a:r>
              <a:rPr lang="en-US" sz="3200" b="1" baseline="30000" dirty="0" err="1"/>
              <a:t>articulação</a:t>
            </a:r>
            <a:r>
              <a:rPr lang="en-US" sz="3200" b="1" baseline="30000" dirty="0"/>
              <a:t> e </a:t>
            </a:r>
            <a:r>
              <a:rPr lang="en-US" sz="3200" b="1" baseline="30000" dirty="0" err="1"/>
              <a:t>integração</a:t>
            </a:r>
            <a:r>
              <a:rPr lang="en-US" sz="3200" b="1" baseline="30000" dirty="0"/>
              <a:t> dos </a:t>
            </a:r>
            <a:r>
              <a:rPr lang="en-US" sz="3200" b="1" baseline="30000" dirty="0" err="1"/>
              <a:t>sistemas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existentes</a:t>
            </a:r>
            <a:r>
              <a:rPr lang="en-US" sz="3200" b="1" baseline="30000" dirty="0"/>
              <a:t> no Distrito Federal;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3528" y="3918923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baseline="30000" dirty="0" smtClean="0"/>
              <a:t>III. </a:t>
            </a:r>
            <a:r>
              <a:rPr lang="en-US" sz="3200" b="1" baseline="30000" dirty="0" err="1"/>
              <a:t>Publicação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sistemática</a:t>
            </a:r>
            <a:r>
              <a:rPr lang="en-US" sz="3200" b="1" baseline="30000" dirty="0"/>
              <a:t> pela ADASA </a:t>
            </a:r>
            <a:r>
              <a:rPr lang="en-US" sz="3200" baseline="30000" dirty="0"/>
              <a:t>dos </a:t>
            </a:r>
            <a:r>
              <a:rPr lang="en-US" sz="3200" baseline="30000" dirty="0" err="1"/>
              <a:t>resultados</a:t>
            </a:r>
            <a:r>
              <a:rPr lang="en-US" sz="3200" baseline="30000" dirty="0"/>
              <a:t> do Sistema de </a:t>
            </a:r>
            <a:r>
              <a:rPr lang="en-US" sz="3200" b="1" baseline="30000" dirty="0" err="1"/>
              <a:t>Monitoramento</a:t>
            </a:r>
            <a:r>
              <a:rPr lang="en-US" sz="3200" b="1" baseline="30000" dirty="0"/>
              <a:t> das </a:t>
            </a:r>
            <a:r>
              <a:rPr lang="en-US" sz="3200" b="1" baseline="30000" dirty="0" err="1"/>
              <a:t>Chuvas</a:t>
            </a:r>
            <a:r>
              <a:rPr lang="en-US" sz="3200" b="1" baseline="30000" dirty="0"/>
              <a:t>, da </a:t>
            </a:r>
            <a:r>
              <a:rPr lang="en-US" sz="3200" b="1" baseline="30000" dirty="0" err="1"/>
              <a:t>Qualidade</a:t>
            </a:r>
            <a:r>
              <a:rPr lang="en-US" sz="3200" b="1" baseline="30000" dirty="0"/>
              <a:t> e da </a:t>
            </a:r>
            <a:r>
              <a:rPr lang="en-US" sz="3200" b="1" baseline="30000" dirty="0" err="1"/>
              <a:t>Quantidade</a:t>
            </a:r>
            <a:r>
              <a:rPr lang="en-US" sz="3200" b="1" baseline="30000" dirty="0"/>
              <a:t> </a:t>
            </a:r>
            <a:r>
              <a:rPr lang="en-US" sz="3200" baseline="30000" dirty="0"/>
              <a:t>das </a:t>
            </a:r>
            <a:r>
              <a:rPr lang="en-US" sz="3200" baseline="30000" dirty="0" err="1"/>
              <a:t>Águas</a:t>
            </a:r>
            <a:r>
              <a:rPr lang="en-US" sz="3200" baseline="30000" dirty="0"/>
              <a:t> do Distrito Federal, a </a:t>
            </a:r>
            <a:r>
              <a:rPr lang="en-US" sz="3200" baseline="30000" dirty="0" err="1"/>
              <a:t>partir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primeiro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trimestre</a:t>
            </a:r>
            <a:r>
              <a:rPr lang="en-US" sz="3200" baseline="30000" dirty="0"/>
              <a:t> de 2016, com </a:t>
            </a:r>
            <a:r>
              <a:rPr lang="en-US" sz="3200" baseline="30000" dirty="0" err="1"/>
              <a:t>periodicidade</a:t>
            </a:r>
            <a:r>
              <a:rPr lang="en-US" sz="3200" baseline="30000" dirty="0"/>
              <a:t> trimestral, </a:t>
            </a:r>
            <a:r>
              <a:rPr lang="en-US" sz="3200" baseline="30000" dirty="0" err="1"/>
              <a:t>bem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como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relatório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analítico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anual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consolidado</a:t>
            </a:r>
            <a:r>
              <a:rPr lang="en-US" sz="3200" baseline="30000" dirty="0"/>
              <a:t> a </a:t>
            </a:r>
            <a:r>
              <a:rPr lang="en-US" sz="3200" baseline="30000" dirty="0" err="1"/>
              <a:t>partir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exercício</a:t>
            </a:r>
            <a:r>
              <a:rPr lang="en-US" sz="3200" baseline="30000" dirty="0"/>
              <a:t> de 2016, a </a:t>
            </a:r>
            <a:r>
              <a:rPr lang="en-US" sz="3200" baseline="30000" dirty="0" err="1"/>
              <a:t>ser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apreciado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pelos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Comitês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Bacia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Hidrográfica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Distritais</a:t>
            </a:r>
            <a:r>
              <a:rPr lang="en-US" sz="3200" baseline="30000" dirty="0"/>
              <a:t> e, </a:t>
            </a:r>
            <a:r>
              <a:rPr lang="en-US" sz="3200" baseline="30000" dirty="0" err="1"/>
              <a:t>posteriormente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submetido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ao</a:t>
            </a:r>
            <a:r>
              <a:rPr lang="en-US" sz="3200" baseline="30000" dirty="0"/>
              <a:t> CRH-DF;</a:t>
            </a:r>
            <a:endParaRPr lang="en-US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1132672"/>
            <a:ext cx="259228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aseline="30000" dirty="0"/>
              <a:t>Artigo 4º</a:t>
            </a:r>
          </a:p>
        </p:txBody>
      </p:sp>
    </p:spTree>
    <p:extLst>
      <p:ext uri="{BB962C8B-B14F-4D97-AF65-F5344CB8AC3E}">
        <p14:creationId xmlns:p14="http://schemas.microsoft.com/office/powerpoint/2010/main" val="114660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RESOLUÇÃO  02/ 2014 CRH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700808"/>
            <a:ext cx="8640960" cy="206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baseline="30000" dirty="0"/>
              <a:t>IV. </a:t>
            </a:r>
            <a:r>
              <a:rPr lang="en-US" sz="3200" baseline="30000" dirty="0" err="1"/>
              <a:t>Elaboração</a:t>
            </a:r>
            <a:r>
              <a:rPr lang="en-US" sz="3200" baseline="30000" dirty="0"/>
              <a:t> dos </a:t>
            </a:r>
            <a:r>
              <a:rPr lang="en-US" sz="3200" b="1" baseline="30000" dirty="0" err="1"/>
              <a:t>Planos</a:t>
            </a:r>
            <a:r>
              <a:rPr lang="en-US" sz="3200" b="1" baseline="30000" dirty="0"/>
              <a:t> de </a:t>
            </a:r>
            <a:r>
              <a:rPr lang="en-US" sz="3200" b="1" baseline="30000" dirty="0" err="1"/>
              <a:t>Recursos</a:t>
            </a:r>
            <a:r>
              <a:rPr lang="en-US" sz="3200" b="1" baseline="30000" dirty="0"/>
              <a:t> </a:t>
            </a:r>
            <a:r>
              <a:rPr lang="en-US" sz="3200" b="1" baseline="30000" dirty="0" err="1"/>
              <a:t>Hídricos</a:t>
            </a:r>
            <a:r>
              <a:rPr lang="en-US" sz="3200" b="1" baseline="30000" dirty="0"/>
              <a:t> das </a:t>
            </a:r>
            <a:r>
              <a:rPr lang="en-US" sz="3200" b="1" baseline="30000" dirty="0" err="1"/>
              <a:t>Bacias</a:t>
            </a:r>
            <a:r>
              <a:rPr lang="en-US" sz="3200" b="1" baseline="30000" dirty="0"/>
              <a:t> </a:t>
            </a:r>
            <a:r>
              <a:rPr lang="en-US" sz="3200" baseline="30000" dirty="0"/>
              <a:t>do Distrito Federal e dos </a:t>
            </a:r>
            <a:r>
              <a:rPr lang="en-US" sz="3200" baseline="30000" dirty="0" err="1"/>
              <a:t>respectivos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Programas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Efetivação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Enquadramento</a:t>
            </a:r>
            <a:r>
              <a:rPr lang="en-US" sz="3200" baseline="30000" dirty="0"/>
              <a:t>, com o </a:t>
            </a:r>
            <a:r>
              <a:rPr lang="en-US" sz="3200" baseline="30000" dirty="0" err="1"/>
              <a:t>acompanhamento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pelos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integrantes</a:t>
            </a:r>
            <a:r>
              <a:rPr lang="en-US" sz="3200" baseline="30000" dirty="0"/>
              <a:t> do </a:t>
            </a:r>
            <a:r>
              <a:rPr lang="en-US" sz="3200" baseline="30000" dirty="0" err="1"/>
              <a:t>Sistema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Gerenciamento</a:t>
            </a:r>
            <a:r>
              <a:rPr lang="en-US" sz="3200" baseline="30000" dirty="0"/>
              <a:t> dos </a:t>
            </a:r>
            <a:r>
              <a:rPr lang="en-US" sz="3200" baseline="30000" dirty="0" err="1"/>
              <a:t>Recursos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Hídricos</a:t>
            </a:r>
            <a:r>
              <a:rPr lang="en-US" sz="3200" baseline="30000" dirty="0"/>
              <a:t> do Distrito Federal, </a:t>
            </a:r>
            <a:r>
              <a:rPr lang="en-US" sz="3200" baseline="30000" dirty="0" err="1"/>
              <a:t>por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meio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apoio</a:t>
            </a:r>
            <a:r>
              <a:rPr lang="en-US" sz="3200" baseline="30000" dirty="0"/>
              <a:t> da SEMARH, ADASA e IBRAM, de </a:t>
            </a:r>
            <a:r>
              <a:rPr lang="en-US" sz="3200" baseline="30000" dirty="0" err="1"/>
              <a:t>aprovação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pelos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Comitês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Bacia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Hidrográfica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distritais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até</a:t>
            </a:r>
            <a:r>
              <a:rPr lang="en-US" sz="3200" baseline="30000" dirty="0"/>
              <a:t> 30/11/2017;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51520" y="4071456"/>
            <a:ext cx="849694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baseline="30000" dirty="0"/>
              <a:t>V. </a:t>
            </a:r>
            <a:r>
              <a:rPr lang="en-US" sz="3200" b="1" baseline="30000" dirty="0" err="1"/>
              <a:t>Acompanhamento</a:t>
            </a:r>
            <a:r>
              <a:rPr lang="en-US" sz="3200" baseline="30000" dirty="0"/>
              <a:t> e </a:t>
            </a:r>
            <a:r>
              <a:rPr lang="en-US" sz="3200" b="1" baseline="30000" dirty="0" err="1"/>
              <a:t>revisão</a:t>
            </a:r>
            <a:r>
              <a:rPr lang="en-US" sz="3200" b="1" baseline="30000" dirty="0"/>
              <a:t> do </a:t>
            </a:r>
            <a:r>
              <a:rPr lang="en-US" sz="3200" b="1" baseline="30000" dirty="0" err="1"/>
              <a:t>enquadramento</a:t>
            </a:r>
            <a:r>
              <a:rPr lang="en-US" sz="3200" b="1" baseline="30000" dirty="0"/>
              <a:t> </a:t>
            </a:r>
            <a:r>
              <a:rPr lang="en-US" sz="3200" baseline="30000" dirty="0"/>
              <a:t>dos </a:t>
            </a:r>
            <a:r>
              <a:rPr lang="en-US" sz="3200" baseline="30000" dirty="0" err="1"/>
              <a:t>corpos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d’água</a:t>
            </a:r>
            <a:r>
              <a:rPr lang="en-US" sz="3200" baseline="30000" dirty="0"/>
              <a:t>, </a:t>
            </a:r>
            <a:r>
              <a:rPr lang="en-US" sz="3200" baseline="30000" dirty="0" err="1"/>
              <a:t>incluindo</a:t>
            </a:r>
            <a:r>
              <a:rPr lang="en-US" sz="3200" baseline="30000" dirty="0"/>
              <a:t> as </a:t>
            </a:r>
            <a:r>
              <a:rPr lang="en-US" sz="3200" b="1" baseline="30000" dirty="0"/>
              <a:t>vazões de </a:t>
            </a:r>
            <a:r>
              <a:rPr lang="en-US" sz="3200" b="1" baseline="30000" dirty="0" err="1"/>
              <a:t>referência</a:t>
            </a:r>
            <a:r>
              <a:rPr lang="en-US" sz="3200" baseline="30000" dirty="0"/>
              <a:t>, e dos </a:t>
            </a:r>
            <a:r>
              <a:rPr lang="en-US" sz="3200" b="1" baseline="30000" dirty="0" err="1"/>
              <a:t>pontos</a:t>
            </a:r>
            <a:r>
              <a:rPr lang="en-US" sz="3200" b="1" baseline="30000" dirty="0"/>
              <a:t> de </a:t>
            </a:r>
            <a:r>
              <a:rPr lang="en-US" sz="3200" b="1" baseline="30000" dirty="0" err="1"/>
              <a:t>controle</a:t>
            </a:r>
            <a:r>
              <a:rPr lang="en-US" sz="3200" b="1" baseline="30000" dirty="0"/>
              <a:t> </a:t>
            </a:r>
            <a:r>
              <a:rPr lang="en-US" sz="3200" baseline="30000" dirty="0"/>
              <a:t>da </a:t>
            </a:r>
            <a:r>
              <a:rPr lang="en-US" sz="3200" baseline="30000" dirty="0" err="1"/>
              <a:t>rede</a:t>
            </a:r>
            <a:r>
              <a:rPr lang="en-US" sz="3200" baseline="30000" dirty="0"/>
              <a:t> de </a:t>
            </a:r>
            <a:r>
              <a:rPr lang="en-US" sz="3200" baseline="30000" dirty="0" err="1"/>
              <a:t>monitoramento</a:t>
            </a:r>
            <a:r>
              <a:rPr lang="en-US" sz="3200" baseline="30000" dirty="0"/>
              <a:t> a </a:t>
            </a:r>
            <a:r>
              <a:rPr lang="en-US" sz="3200" b="1" baseline="30000" dirty="0" err="1"/>
              <a:t>cada</a:t>
            </a:r>
            <a:r>
              <a:rPr lang="en-US" sz="3200" b="1" baseline="30000" dirty="0"/>
              <a:t> 4 (</a:t>
            </a:r>
            <a:r>
              <a:rPr lang="en-US" sz="3200" b="1" baseline="30000" dirty="0" err="1"/>
              <a:t>quatro</a:t>
            </a:r>
            <a:r>
              <a:rPr lang="en-US" sz="3200" b="1" baseline="30000" dirty="0"/>
              <a:t>) </a:t>
            </a:r>
            <a:r>
              <a:rPr lang="en-US" sz="3200" b="1" baseline="30000" dirty="0" err="1"/>
              <a:t>anos</a:t>
            </a:r>
            <a:r>
              <a:rPr lang="en-US" sz="3200" b="1" baseline="30000" dirty="0"/>
              <a:t> </a:t>
            </a:r>
            <a:r>
              <a:rPr lang="en-US" sz="3200" baseline="30000" dirty="0" err="1"/>
              <a:t>ou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quando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houver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fato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relevante</a:t>
            </a:r>
            <a:r>
              <a:rPr lang="en-US" sz="3200" baseline="30000" dirty="0"/>
              <a:t> que </a:t>
            </a:r>
            <a:r>
              <a:rPr lang="en-US" sz="3200" baseline="30000" dirty="0" err="1"/>
              <a:t>demonstre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conveniência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ou</a:t>
            </a:r>
            <a:r>
              <a:rPr lang="en-US" sz="3200" baseline="30000" dirty="0"/>
              <a:t> </a:t>
            </a:r>
            <a:r>
              <a:rPr lang="en-US" sz="3200" baseline="30000" dirty="0" err="1"/>
              <a:t>necessidade</a:t>
            </a:r>
            <a:r>
              <a:rPr lang="en-US" sz="3200" baseline="300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32672"/>
            <a:ext cx="259228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aseline="30000" dirty="0"/>
              <a:t>Artigo 4º</a:t>
            </a:r>
          </a:p>
        </p:txBody>
      </p:sp>
    </p:spTree>
    <p:extLst>
      <p:ext uri="{BB962C8B-B14F-4D97-AF65-F5344CB8AC3E}">
        <p14:creationId xmlns:p14="http://schemas.microsoft.com/office/powerpoint/2010/main" val="9234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RESOLUÇÃO  02/ 2014 CRH DF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025441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Art. </a:t>
            </a:r>
            <a:r>
              <a:rPr lang="en-US" sz="2000" b="1" dirty="0" smtClean="0"/>
              <a:t>6º </a:t>
            </a:r>
            <a:r>
              <a:rPr lang="en-US" sz="2000" dirty="0" err="1"/>
              <a:t>Fica</a:t>
            </a:r>
            <a:r>
              <a:rPr lang="en-US" sz="2000" dirty="0"/>
              <a:t> </a:t>
            </a:r>
            <a:r>
              <a:rPr lang="en-US" sz="2000" dirty="0" err="1"/>
              <a:t>criado</a:t>
            </a:r>
            <a:r>
              <a:rPr lang="en-US" sz="2000" dirty="0"/>
              <a:t> </a:t>
            </a:r>
            <a:r>
              <a:rPr lang="en-US" sz="2000" b="1" dirty="0" err="1"/>
              <a:t>Grupo</a:t>
            </a:r>
            <a:r>
              <a:rPr lang="en-US" sz="2000" b="1" dirty="0"/>
              <a:t> de </a:t>
            </a:r>
            <a:r>
              <a:rPr lang="en-US" sz="2000" b="1" dirty="0" err="1"/>
              <a:t>Trabalho</a:t>
            </a:r>
            <a:r>
              <a:rPr lang="en-US" sz="2000" b="1" dirty="0"/>
              <a:t> </a:t>
            </a:r>
            <a:r>
              <a:rPr lang="en-US" sz="2000" dirty="0"/>
              <a:t>da </a:t>
            </a:r>
            <a:r>
              <a:rPr lang="en-US" sz="2000" dirty="0" err="1"/>
              <a:t>Câmara</a:t>
            </a:r>
            <a:r>
              <a:rPr lang="en-US" sz="2000" dirty="0"/>
              <a:t> </a:t>
            </a:r>
            <a:r>
              <a:rPr lang="en-US" sz="2000" dirty="0" err="1"/>
              <a:t>Técnica</a:t>
            </a:r>
            <a:r>
              <a:rPr lang="en-US" sz="2000" dirty="0"/>
              <a:t> </a:t>
            </a:r>
            <a:r>
              <a:rPr lang="en-US" sz="2000" dirty="0" err="1"/>
              <a:t>responsável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acompanhamento</a:t>
            </a:r>
            <a:r>
              <a:rPr lang="en-US" sz="2000" dirty="0"/>
              <a:t> das </a:t>
            </a:r>
            <a:r>
              <a:rPr lang="en-US" sz="2000" dirty="0" err="1"/>
              <a:t>atividades</a:t>
            </a:r>
            <a:r>
              <a:rPr lang="en-US" sz="2000" dirty="0"/>
              <a:t> de </a:t>
            </a:r>
            <a:r>
              <a:rPr lang="en-US" sz="2000" dirty="0" err="1"/>
              <a:t>enquadramento</a:t>
            </a:r>
            <a:r>
              <a:rPr lang="en-US" sz="2000" dirty="0"/>
              <a:t>, </a:t>
            </a:r>
            <a:r>
              <a:rPr lang="en-US" sz="2000" dirty="0" err="1"/>
              <a:t>composto</a:t>
            </a:r>
            <a:r>
              <a:rPr lang="en-US" sz="2000" dirty="0"/>
              <a:t> das </a:t>
            </a:r>
            <a:r>
              <a:rPr lang="en-US" sz="2000" dirty="0" err="1"/>
              <a:t>instituições</a:t>
            </a:r>
            <a:r>
              <a:rPr lang="en-US" sz="2000" dirty="0"/>
              <a:t> </a:t>
            </a:r>
            <a:r>
              <a:rPr lang="en-US" sz="2000" dirty="0" err="1"/>
              <a:t>elencadas</a:t>
            </a:r>
            <a:r>
              <a:rPr lang="en-US" sz="2000" dirty="0"/>
              <a:t> </a:t>
            </a:r>
            <a:r>
              <a:rPr lang="en-US" sz="2000" dirty="0" err="1"/>
              <a:t>abaixo</a:t>
            </a:r>
            <a:r>
              <a:rPr lang="en-US" sz="2000" dirty="0"/>
              <a:t>, com </a:t>
            </a:r>
            <a:r>
              <a:rPr lang="en-US" sz="2000" dirty="0" err="1"/>
              <a:t>prazo</a:t>
            </a:r>
            <a:r>
              <a:rPr lang="en-US" sz="2000" dirty="0"/>
              <a:t> de </a:t>
            </a:r>
            <a:r>
              <a:rPr lang="en-US" sz="2000" dirty="0" err="1"/>
              <a:t>funcionamento</a:t>
            </a:r>
            <a:r>
              <a:rPr lang="en-US" sz="2000" dirty="0"/>
              <a:t> </a:t>
            </a:r>
            <a:r>
              <a:rPr lang="en-US" sz="2000" dirty="0" err="1"/>
              <a:t>até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30/11/2018</a:t>
            </a:r>
            <a:r>
              <a:rPr lang="en-US" sz="2000" dirty="0"/>
              <a:t>, e </a:t>
            </a:r>
            <a:r>
              <a:rPr lang="en-US" sz="2000" dirty="0" err="1"/>
              <a:t>coordenado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representante</a:t>
            </a:r>
            <a:r>
              <a:rPr lang="en-US" sz="2000" dirty="0"/>
              <a:t> titular da SEMARH: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489696"/>
            <a:ext cx="856895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/>
              <a:t>I. </a:t>
            </a:r>
            <a:r>
              <a:rPr lang="en-US" sz="1700" dirty="0" err="1"/>
              <a:t>Secretaria</a:t>
            </a:r>
            <a:r>
              <a:rPr lang="en-US" sz="1700" dirty="0"/>
              <a:t> de Estado de </a:t>
            </a:r>
            <a:r>
              <a:rPr lang="en-US" sz="1700" dirty="0" err="1"/>
              <a:t>Meio</a:t>
            </a:r>
            <a:r>
              <a:rPr lang="en-US" sz="1700" dirty="0"/>
              <a:t> </a:t>
            </a:r>
            <a:r>
              <a:rPr lang="en-US" sz="1700" dirty="0" err="1"/>
              <a:t>Ambiente</a:t>
            </a:r>
            <a:r>
              <a:rPr lang="en-US" sz="1700" dirty="0"/>
              <a:t> e </a:t>
            </a:r>
            <a:r>
              <a:rPr lang="en-US" sz="1700" dirty="0" err="1"/>
              <a:t>Recursos</a:t>
            </a:r>
            <a:r>
              <a:rPr lang="en-US" sz="1700" dirty="0"/>
              <a:t> </a:t>
            </a:r>
            <a:r>
              <a:rPr lang="en-US" sz="1700" dirty="0" err="1"/>
              <a:t>Hídricos</a:t>
            </a:r>
            <a:r>
              <a:rPr lang="en-US" sz="1700" dirty="0"/>
              <a:t> - </a:t>
            </a:r>
            <a:r>
              <a:rPr lang="en-US" sz="1700" b="1" dirty="0"/>
              <a:t>SEMARH;</a:t>
            </a:r>
          </a:p>
          <a:p>
            <a:pPr algn="just"/>
            <a:r>
              <a:rPr lang="en-US" sz="1700" dirty="0"/>
              <a:t>II. </a:t>
            </a:r>
            <a:r>
              <a:rPr lang="en-US" sz="1700" dirty="0" err="1"/>
              <a:t>Secretaria</a:t>
            </a:r>
            <a:r>
              <a:rPr lang="en-US" sz="1700" dirty="0"/>
              <a:t> de Estado de </a:t>
            </a:r>
            <a:r>
              <a:rPr lang="en-US" sz="1700" dirty="0" err="1"/>
              <a:t>Agricultura</a:t>
            </a:r>
            <a:r>
              <a:rPr lang="en-US" sz="1700" dirty="0"/>
              <a:t> e </a:t>
            </a:r>
            <a:r>
              <a:rPr lang="en-US" sz="1700" dirty="0" err="1"/>
              <a:t>Desenvolvimento</a:t>
            </a:r>
            <a:r>
              <a:rPr lang="en-US" sz="1700" dirty="0"/>
              <a:t> Rural - </a:t>
            </a:r>
            <a:r>
              <a:rPr lang="en-US" sz="1700" b="1" dirty="0"/>
              <a:t>SEAGRI;</a:t>
            </a:r>
          </a:p>
          <a:p>
            <a:pPr algn="just"/>
            <a:r>
              <a:rPr lang="en-US" sz="1700" dirty="0"/>
              <a:t>III. </a:t>
            </a:r>
            <a:r>
              <a:rPr lang="en-US" sz="1700" dirty="0" err="1"/>
              <a:t>Secretaria</a:t>
            </a:r>
            <a:r>
              <a:rPr lang="en-US" sz="1700" dirty="0"/>
              <a:t> de Estado de </a:t>
            </a:r>
            <a:r>
              <a:rPr lang="en-US" sz="1700" dirty="0" err="1"/>
              <a:t>Habitação</a:t>
            </a:r>
            <a:r>
              <a:rPr lang="en-US" sz="1700" dirty="0"/>
              <a:t>, </a:t>
            </a:r>
            <a:r>
              <a:rPr lang="en-US" sz="1700" dirty="0" err="1"/>
              <a:t>Regularização</a:t>
            </a:r>
            <a:r>
              <a:rPr lang="en-US" sz="1700" dirty="0"/>
              <a:t> e </a:t>
            </a:r>
            <a:r>
              <a:rPr lang="en-US" sz="1700" dirty="0" err="1"/>
              <a:t>Desenvolvimento</a:t>
            </a:r>
            <a:r>
              <a:rPr lang="en-US" sz="1700" dirty="0"/>
              <a:t> </a:t>
            </a:r>
            <a:r>
              <a:rPr lang="en-US" sz="1700" dirty="0" err="1"/>
              <a:t>Urbano</a:t>
            </a:r>
            <a:r>
              <a:rPr lang="en-US" sz="1700" dirty="0"/>
              <a:t> - </a:t>
            </a:r>
            <a:r>
              <a:rPr lang="en-US" sz="1700" b="1" dirty="0"/>
              <a:t>SEDHAB;</a:t>
            </a:r>
          </a:p>
          <a:p>
            <a:pPr algn="just"/>
            <a:r>
              <a:rPr lang="en-US" sz="1700" dirty="0"/>
              <a:t>IV. </a:t>
            </a:r>
            <a:r>
              <a:rPr lang="en-US" sz="1700" dirty="0" err="1"/>
              <a:t>Agência</a:t>
            </a:r>
            <a:r>
              <a:rPr lang="en-US" sz="1700" dirty="0"/>
              <a:t> </a:t>
            </a:r>
            <a:r>
              <a:rPr lang="en-US" sz="1700" dirty="0" err="1"/>
              <a:t>Reguladora</a:t>
            </a:r>
            <a:r>
              <a:rPr lang="en-US" sz="1700" dirty="0"/>
              <a:t> de </a:t>
            </a:r>
            <a:r>
              <a:rPr lang="en-US" sz="1700" dirty="0" err="1"/>
              <a:t>Águas</a:t>
            </a:r>
            <a:r>
              <a:rPr lang="en-US" sz="1700" dirty="0"/>
              <a:t>, </a:t>
            </a:r>
            <a:r>
              <a:rPr lang="en-US" sz="1700" dirty="0" err="1"/>
              <a:t>Energia</a:t>
            </a:r>
            <a:r>
              <a:rPr lang="en-US" sz="1700" dirty="0"/>
              <a:t> e </a:t>
            </a:r>
            <a:r>
              <a:rPr lang="en-US" sz="1700" dirty="0" err="1"/>
              <a:t>Saneamento</a:t>
            </a:r>
            <a:r>
              <a:rPr lang="en-US" sz="1700" dirty="0"/>
              <a:t> </a:t>
            </a:r>
            <a:r>
              <a:rPr lang="en-US" sz="1700" dirty="0" err="1"/>
              <a:t>Básico</a:t>
            </a:r>
            <a:r>
              <a:rPr lang="en-US" sz="1700" dirty="0"/>
              <a:t> do Distrito Federal - </a:t>
            </a:r>
            <a:r>
              <a:rPr lang="en-US" sz="1700" b="1" dirty="0"/>
              <a:t>ADASA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V. </a:t>
            </a:r>
            <a:r>
              <a:rPr lang="en-US" sz="1700" dirty="0" err="1"/>
              <a:t>Instituto</a:t>
            </a:r>
            <a:r>
              <a:rPr lang="en-US" sz="1700" dirty="0"/>
              <a:t> do </a:t>
            </a:r>
            <a:r>
              <a:rPr lang="en-US" sz="1700" dirty="0" err="1"/>
              <a:t>Meio</a:t>
            </a:r>
            <a:r>
              <a:rPr lang="en-US" sz="1700" dirty="0"/>
              <a:t> </a:t>
            </a:r>
            <a:r>
              <a:rPr lang="en-US" sz="1700" dirty="0" err="1"/>
              <a:t>Ambiente</a:t>
            </a:r>
            <a:r>
              <a:rPr lang="en-US" sz="1700" dirty="0"/>
              <a:t> e dos </a:t>
            </a:r>
            <a:r>
              <a:rPr lang="en-US" sz="1700" dirty="0" err="1"/>
              <a:t>Recursos</a:t>
            </a:r>
            <a:r>
              <a:rPr lang="en-US" sz="1700" dirty="0"/>
              <a:t> </a:t>
            </a:r>
            <a:r>
              <a:rPr lang="en-US" sz="1700" dirty="0" err="1"/>
              <a:t>Hídricos</a:t>
            </a:r>
            <a:r>
              <a:rPr lang="en-US" sz="1700" dirty="0"/>
              <a:t> do Distrito Federal - Brasília </a:t>
            </a:r>
            <a:r>
              <a:rPr lang="en-US" sz="1700" dirty="0" err="1"/>
              <a:t>Ambiental</a:t>
            </a:r>
            <a:r>
              <a:rPr lang="en-US" sz="1700" dirty="0"/>
              <a:t> -</a:t>
            </a:r>
            <a:r>
              <a:rPr lang="en-US" sz="1700" b="1" dirty="0"/>
              <a:t> IBRAM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VI. </a:t>
            </a:r>
            <a:r>
              <a:rPr lang="en-US" sz="1700" dirty="0" err="1"/>
              <a:t>Comitê</a:t>
            </a:r>
            <a:r>
              <a:rPr lang="en-US" sz="1700" dirty="0"/>
              <a:t> da </a:t>
            </a:r>
            <a:r>
              <a:rPr lang="en-US" sz="1700" dirty="0" err="1"/>
              <a:t>Bacia</a:t>
            </a:r>
            <a:r>
              <a:rPr lang="en-US" sz="1700" dirty="0"/>
              <a:t> </a:t>
            </a:r>
            <a:r>
              <a:rPr lang="en-US" sz="1700" dirty="0" err="1"/>
              <a:t>Hidrográfica</a:t>
            </a:r>
            <a:r>
              <a:rPr lang="en-US" sz="1700" dirty="0"/>
              <a:t> dos </a:t>
            </a:r>
            <a:r>
              <a:rPr lang="en-US" sz="1700" dirty="0" err="1"/>
              <a:t>Afluentes</a:t>
            </a:r>
            <a:r>
              <a:rPr lang="en-US" sz="1700" dirty="0"/>
              <a:t> do Rio </a:t>
            </a:r>
            <a:r>
              <a:rPr lang="en-US" sz="1700" dirty="0" err="1"/>
              <a:t>Preto</a:t>
            </a:r>
            <a:r>
              <a:rPr lang="en-US" sz="1700" dirty="0"/>
              <a:t> - </a:t>
            </a:r>
            <a:r>
              <a:rPr lang="en-US" sz="1700" b="1" dirty="0"/>
              <a:t>CBH/AP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VII. </a:t>
            </a:r>
            <a:r>
              <a:rPr lang="en-US" sz="1700" dirty="0" err="1"/>
              <a:t>Comitê</a:t>
            </a:r>
            <a:r>
              <a:rPr lang="en-US" sz="1700" dirty="0"/>
              <a:t> da </a:t>
            </a:r>
            <a:r>
              <a:rPr lang="en-US" sz="1700" dirty="0" err="1"/>
              <a:t>Bacia</a:t>
            </a:r>
            <a:r>
              <a:rPr lang="en-US" sz="1700" dirty="0"/>
              <a:t> </a:t>
            </a:r>
            <a:r>
              <a:rPr lang="en-US" sz="1700" dirty="0" err="1"/>
              <a:t>Hidrográfica</a:t>
            </a:r>
            <a:r>
              <a:rPr lang="en-US" sz="1700" dirty="0"/>
              <a:t> dos </a:t>
            </a:r>
            <a:r>
              <a:rPr lang="en-US" sz="1700" dirty="0" err="1"/>
              <a:t>Afluentes</a:t>
            </a:r>
            <a:r>
              <a:rPr lang="en-US" sz="1700" dirty="0"/>
              <a:t> do Rio </a:t>
            </a:r>
            <a:r>
              <a:rPr lang="en-US" sz="1700" dirty="0" err="1"/>
              <a:t>Maranhão</a:t>
            </a:r>
            <a:r>
              <a:rPr lang="en-US" sz="1700" dirty="0"/>
              <a:t> - </a:t>
            </a:r>
            <a:r>
              <a:rPr lang="en-US" sz="1700" b="1" dirty="0"/>
              <a:t>CBH </a:t>
            </a:r>
            <a:r>
              <a:rPr lang="en-US" sz="1700" b="1" dirty="0" err="1"/>
              <a:t>Maranhão</a:t>
            </a:r>
            <a:r>
              <a:rPr lang="en-US" sz="1700" b="1" dirty="0"/>
              <a:t>;</a:t>
            </a:r>
          </a:p>
          <a:p>
            <a:pPr algn="just"/>
            <a:r>
              <a:rPr lang="en-US" sz="1700" dirty="0"/>
              <a:t>VIII. </a:t>
            </a:r>
            <a:r>
              <a:rPr lang="en-US" sz="1700" dirty="0" err="1"/>
              <a:t>Comitê</a:t>
            </a:r>
            <a:r>
              <a:rPr lang="en-US" sz="1700" dirty="0"/>
              <a:t> da </a:t>
            </a:r>
            <a:r>
              <a:rPr lang="en-US" sz="1700" dirty="0" err="1"/>
              <a:t>Bacia</a:t>
            </a:r>
            <a:r>
              <a:rPr lang="en-US" sz="1700" dirty="0"/>
              <a:t> </a:t>
            </a:r>
            <a:r>
              <a:rPr lang="en-US" sz="1700" dirty="0" err="1"/>
              <a:t>Hidrográfica</a:t>
            </a:r>
            <a:r>
              <a:rPr lang="en-US" sz="1700" dirty="0"/>
              <a:t> do Rio </a:t>
            </a:r>
            <a:r>
              <a:rPr lang="en-US" sz="1700" dirty="0" err="1"/>
              <a:t>Paranoá</a:t>
            </a:r>
            <a:r>
              <a:rPr lang="en-US" sz="1700" dirty="0"/>
              <a:t> - </a:t>
            </a:r>
            <a:r>
              <a:rPr lang="en-US" sz="1700" b="1" dirty="0"/>
              <a:t>CBHRP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IX. </a:t>
            </a:r>
            <a:r>
              <a:rPr lang="en-US" sz="1700" dirty="0" err="1"/>
              <a:t>Companhia</a:t>
            </a:r>
            <a:r>
              <a:rPr lang="en-US" sz="1700" dirty="0"/>
              <a:t> de </a:t>
            </a:r>
            <a:r>
              <a:rPr lang="en-US" sz="1700" dirty="0" err="1"/>
              <a:t>Saneamento</a:t>
            </a:r>
            <a:r>
              <a:rPr lang="en-US" sz="1700" dirty="0"/>
              <a:t> </a:t>
            </a:r>
            <a:r>
              <a:rPr lang="en-US" sz="1700" dirty="0" err="1"/>
              <a:t>Ambiental</a:t>
            </a:r>
            <a:r>
              <a:rPr lang="en-US" sz="1700" dirty="0"/>
              <a:t> do Distrito Federal - </a:t>
            </a:r>
            <a:r>
              <a:rPr lang="en-US" sz="1700" b="1" dirty="0"/>
              <a:t>CAESB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X. </a:t>
            </a:r>
            <a:r>
              <a:rPr lang="en-US" sz="1700" dirty="0" err="1"/>
              <a:t>Universidade</a:t>
            </a:r>
            <a:r>
              <a:rPr lang="en-US" sz="1700" dirty="0"/>
              <a:t> de Brasília </a:t>
            </a:r>
            <a:r>
              <a:rPr lang="en-US" sz="1700" b="1" dirty="0"/>
              <a:t>- </a:t>
            </a:r>
            <a:r>
              <a:rPr lang="en-US" sz="1700" b="1" dirty="0" err="1"/>
              <a:t>UnB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XI. </a:t>
            </a:r>
            <a:r>
              <a:rPr lang="en-US" sz="1700" dirty="0" err="1"/>
              <a:t>Associação</a:t>
            </a:r>
            <a:r>
              <a:rPr lang="en-US" sz="1700" dirty="0"/>
              <a:t> </a:t>
            </a:r>
            <a:r>
              <a:rPr lang="en-US" sz="1700" dirty="0" err="1"/>
              <a:t>Brasileira</a:t>
            </a:r>
            <a:r>
              <a:rPr lang="en-US" sz="1700" dirty="0"/>
              <a:t> de </a:t>
            </a:r>
            <a:r>
              <a:rPr lang="en-US" sz="1700" dirty="0" err="1"/>
              <a:t>Engenharia</a:t>
            </a:r>
            <a:r>
              <a:rPr lang="en-US" sz="1700" dirty="0"/>
              <a:t> </a:t>
            </a:r>
            <a:r>
              <a:rPr lang="en-US" sz="1700" dirty="0" err="1"/>
              <a:t>Sanitária</a:t>
            </a:r>
            <a:r>
              <a:rPr lang="en-US" sz="1700" dirty="0"/>
              <a:t> e </a:t>
            </a:r>
            <a:r>
              <a:rPr lang="en-US" sz="1700" dirty="0" err="1"/>
              <a:t>Ambiental</a:t>
            </a:r>
            <a:r>
              <a:rPr lang="en-US" sz="1700" dirty="0"/>
              <a:t> – </a:t>
            </a:r>
            <a:r>
              <a:rPr lang="en-US" sz="1700" dirty="0" err="1"/>
              <a:t>Seção</a:t>
            </a:r>
            <a:r>
              <a:rPr lang="en-US" sz="1700" dirty="0"/>
              <a:t> Distrito Federal </a:t>
            </a:r>
            <a:r>
              <a:rPr lang="en-US" sz="1700" b="1" dirty="0"/>
              <a:t>-ABES- DF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/>
              <a:t>XII. </a:t>
            </a:r>
            <a:r>
              <a:rPr lang="en-US" sz="1700" dirty="0" err="1"/>
              <a:t>Associação</a:t>
            </a:r>
            <a:r>
              <a:rPr lang="en-US" sz="1700" dirty="0"/>
              <a:t> </a:t>
            </a:r>
            <a:r>
              <a:rPr lang="en-US" sz="1700" dirty="0" err="1"/>
              <a:t>Brasileira</a:t>
            </a:r>
            <a:r>
              <a:rPr lang="en-US" sz="1700" dirty="0"/>
              <a:t> de </a:t>
            </a:r>
            <a:r>
              <a:rPr lang="en-US" sz="1700" dirty="0" err="1"/>
              <a:t>Recursos</a:t>
            </a:r>
            <a:r>
              <a:rPr lang="en-US" sz="1700" dirty="0"/>
              <a:t> </a:t>
            </a:r>
            <a:r>
              <a:rPr lang="en-US" sz="1700" dirty="0" err="1" smtClean="0"/>
              <a:t>HídIr</a:t>
            </a:r>
            <a:r>
              <a:rPr lang="en-US" sz="1700" dirty="0" err="1"/>
              <a:t>icos</a:t>
            </a:r>
            <a:r>
              <a:rPr lang="en-US" sz="1700" dirty="0"/>
              <a:t> – </a:t>
            </a:r>
            <a:r>
              <a:rPr lang="en-US" sz="1700" dirty="0" err="1"/>
              <a:t>Seção</a:t>
            </a:r>
            <a:r>
              <a:rPr lang="en-US" sz="1700" dirty="0"/>
              <a:t> Distrito Federal </a:t>
            </a:r>
            <a:r>
              <a:rPr lang="en-US" sz="1700" b="1" dirty="0"/>
              <a:t>- ABRH-DF. </a:t>
            </a:r>
          </a:p>
          <a:p>
            <a:pPr algn="just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982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56792"/>
            <a:ext cx="8640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ESTRATÉGIA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Secretaria de Estado do Meio Ambiente</a:t>
            </a:r>
          </a:p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CONSELHO 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RECURSOS HÍDRICOS DO DISTRITO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FEDERAL </a:t>
            </a:r>
            <a:r>
              <a:rPr lang="mr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CRH 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DF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699029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 err="1" smtClean="0"/>
              <a:t>Realizadas</a:t>
            </a:r>
            <a:r>
              <a:rPr lang="en-US" sz="2800" dirty="0" smtClean="0"/>
              <a:t> 4 </a:t>
            </a:r>
            <a:r>
              <a:rPr lang="en-US" sz="2800" dirty="0" err="1" smtClean="0"/>
              <a:t>reuniões</a:t>
            </a:r>
            <a:r>
              <a:rPr lang="en-US" sz="2800" dirty="0" smtClean="0"/>
              <a:t> do GT e </a:t>
            </a:r>
            <a:r>
              <a:rPr lang="en-US" sz="2800" dirty="0" err="1" smtClean="0"/>
              <a:t>várias</a:t>
            </a:r>
            <a:r>
              <a:rPr lang="en-US" sz="2800" dirty="0" smtClean="0"/>
              <a:t> </a:t>
            </a:r>
            <a:r>
              <a:rPr lang="en-US" sz="2800" dirty="0" err="1" smtClean="0"/>
              <a:t>reuniões</a:t>
            </a:r>
            <a:r>
              <a:rPr lang="en-US" sz="2800" dirty="0" smtClean="0"/>
              <a:t> dos </a:t>
            </a:r>
            <a:r>
              <a:rPr lang="en-US" sz="2800" dirty="0" err="1" smtClean="0"/>
              <a:t>subgrupos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7809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 err="1" smtClean="0"/>
              <a:t>Divisão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subgrupos</a:t>
            </a:r>
            <a:r>
              <a:rPr lang="en-US" sz="2800" dirty="0" smtClean="0"/>
              <a:t> (</a:t>
            </a:r>
            <a:r>
              <a:rPr lang="en-US" sz="2800" dirty="0" err="1" smtClean="0"/>
              <a:t>atividades</a:t>
            </a:r>
            <a:r>
              <a:rPr lang="en-US" sz="2800" dirty="0" smtClean="0"/>
              <a:t>  I,II, III,IV e V)</a:t>
            </a:r>
            <a:endParaRPr lang="en-US" sz="2800" dirty="0"/>
          </a:p>
        </p:txBody>
      </p:sp>
      <p:pic>
        <p:nvPicPr>
          <p:cNvPr id="10" name="Picture 129" descr="http://4.bp.blogspot.com/_2I1aT4olAVE/SeJXU3aEAZI/AAAAAAAAB8A/6qSO3QhRZ5g/s400/102_741-torne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4357538"/>
            <a:ext cx="1741455" cy="22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9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-2018-10-05-14-55-42.jp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83" y="3212976"/>
            <a:ext cx="3346069" cy="47351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5248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</a:rPr>
              <a:t>Secretaria de Estado do Meio Ambiente</a:t>
            </a:r>
          </a:p>
          <a:p>
            <a:pPr algn="ctr"/>
            <a:r>
              <a:rPr lang="pt-BR" sz="1900" b="1" dirty="0">
                <a:solidFill>
                  <a:schemeClr val="bg1"/>
                </a:solidFill>
              </a:rPr>
              <a:t>CONSELHO DE RECURSOS HÍDRICOS DO DISTRITO FEDERAL </a:t>
            </a:r>
            <a:r>
              <a:rPr lang="mr-IN" sz="1900" b="1" dirty="0">
                <a:solidFill>
                  <a:schemeClr val="bg1"/>
                </a:solidFill>
              </a:rPr>
              <a:t>–</a:t>
            </a:r>
            <a:r>
              <a:rPr lang="pt-BR" sz="1900" b="1" dirty="0">
                <a:solidFill>
                  <a:schemeClr val="bg1"/>
                </a:solidFill>
              </a:rPr>
              <a:t> CRH DF</a:t>
            </a:r>
          </a:p>
          <a:p>
            <a:pPr algn="ctr"/>
            <a:endParaRPr lang="en-US" sz="19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2060848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rgbClr val="000090"/>
              </a:solidFill>
            </a:endParaRPr>
          </a:p>
          <a:p>
            <a:endParaRPr lang="pt-BR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0486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rgbClr val="000090"/>
              </a:solidFill>
            </a:endParaRPr>
          </a:p>
          <a:p>
            <a:endParaRPr lang="pt-BR" sz="2000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204864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 Apresentação dos trabalhos realizados pelos subgrupos ao GT: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49982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III.      Publicação </a:t>
            </a:r>
            <a:r>
              <a:rPr lang="pt-BR" sz="2400" dirty="0"/>
              <a:t>de Relatórios </a:t>
            </a:r>
            <a:r>
              <a:rPr lang="pt-BR" sz="2400" dirty="0" smtClean="0"/>
              <a:t>Analíticos</a:t>
            </a:r>
            <a:endParaRPr lang="pt-B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8610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II.       Integração</a:t>
            </a:r>
            <a:r>
              <a:rPr lang="pt-BR" sz="2800" dirty="0" smtClean="0"/>
              <a:t> </a:t>
            </a:r>
            <a:r>
              <a:rPr lang="pt-BR" sz="2800" dirty="0"/>
              <a:t>dos </a:t>
            </a:r>
            <a:r>
              <a:rPr lang="pt-BR" sz="2800" dirty="0" smtClean="0"/>
              <a:t>bancos de dados dos órgãos.</a:t>
            </a:r>
            <a:endParaRPr lang="pt-B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18100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IV </a:t>
            </a:r>
            <a:r>
              <a:rPr lang="pt-BR" sz="2400" dirty="0" smtClean="0"/>
              <a:t>/ </a:t>
            </a:r>
            <a:r>
              <a:rPr lang="pt-BR" sz="2400" dirty="0" smtClean="0"/>
              <a:t>V. Plano </a:t>
            </a:r>
            <a:r>
              <a:rPr lang="pt-BR" sz="2400" dirty="0"/>
              <a:t>de Recursos Hídricos de </a:t>
            </a:r>
            <a:r>
              <a:rPr lang="pt-BR" sz="2400" dirty="0" smtClean="0"/>
              <a:t>Bacias/ Acompanhamento e revis</a:t>
            </a:r>
            <a:r>
              <a:rPr lang="pt-BR" sz="2400" dirty="0" smtClean="0"/>
              <a:t>ão do enquadramento</a:t>
            </a:r>
            <a:endParaRPr lang="pt-B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28498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 smtClean="0"/>
              <a:t>  Base </a:t>
            </a:r>
            <a:r>
              <a:rPr lang="pt-BR" sz="2800" dirty="0"/>
              <a:t>Hidrográfica </a:t>
            </a:r>
            <a:r>
              <a:rPr lang="pt-BR" sz="2800" dirty="0" smtClean="0"/>
              <a:t>comum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031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248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00" b="1" dirty="0">
                <a:solidFill>
                  <a:srgbClr val="FFFFFF"/>
                </a:solidFill>
              </a:rPr>
              <a:t>Secretaria de Estado do Meio Ambiente</a:t>
            </a:r>
          </a:p>
          <a:p>
            <a:pPr algn="ctr"/>
            <a:r>
              <a:rPr lang="pt-BR" sz="1900" b="1" dirty="0">
                <a:solidFill>
                  <a:srgbClr val="FFFFFF"/>
                </a:solidFill>
              </a:rPr>
              <a:t>CONSELHO DE RECURSOS HÍDRICOS DO DISTRITO FEDERAL </a:t>
            </a:r>
            <a:r>
              <a:rPr lang="mr-IN" sz="1900" b="1" dirty="0">
                <a:solidFill>
                  <a:srgbClr val="FFFFFF"/>
                </a:solidFill>
              </a:rPr>
              <a:t>–</a:t>
            </a:r>
            <a:r>
              <a:rPr lang="pt-BR" sz="1900" b="1" dirty="0">
                <a:solidFill>
                  <a:srgbClr val="FFFFFF"/>
                </a:solidFill>
              </a:rPr>
              <a:t> CRH DF</a:t>
            </a:r>
          </a:p>
          <a:p>
            <a:pPr algn="ctr"/>
            <a:endParaRPr lang="en-US" sz="19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060848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rgbClr val="000090"/>
              </a:solidFill>
            </a:endParaRPr>
          </a:p>
          <a:p>
            <a:endParaRPr lang="pt-BR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64502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rgbClr val="000090"/>
              </a:solidFill>
            </a:endParaRPr>
          </a:p>
          <a:p>
            <a:endParaRPr lang="pt-BR" sz="2000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84482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2. </a:t>
            </a:r>
            <a:r>
              <a:rPr lang="en-US" sz="2800" dirty="0" err="1"/>
              <a:t>Apresentação</a:t>
            </a:r>
            <a:r>
              <a:rPr lang="en-US" sz="2800" dirty="0"/>
              <a:t> </a:t>
            </a:r>
            <a:r>
              <a:rPr lang="en-US" sz="2800" dirty="0" smtClean="0"/>
              <a:t>do status de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atividade</a:t>
            </a:r>
            <a:endParaRPr lang="en-US" sz="2800" dirty="0"/>
          </a:p>
        </p:txBody>
      </p:sp>
      <p:pic>
        <p:nvPicPr>
          <p:cNvPr id="10" name="Picture 14" descr="MCIN0056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30511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9683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5536" y="3050957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3. </a:t>
            </a:r>
            <a:r>
              <a:rPr lang="pt-PT" sz="2800" dirty="0" smtClean="0"/>
              <a:t>Proposta de encaminhamentos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9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7800</TotalTime>
  <Words>1951</Words>
  <Application>Microsoft Macintosh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REFLEXÃO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CRISTINA  COIMBRA MARODIN</cp:lastModifiedBy>
  <cp:revision>1004</cp:revision>
  <cp:lastPrinted>2015-09-23T17:42:40Z</cp:lastPrinted>
  <dcterms:created xsi:type="dcterms:W3CDTF">2013-04-16T19:49:35Z</dcterms:created>
  <dcterms:modified xsi:type="dcterms:W3CDTF">2018-11-14T01:07:44Z</dcterms:modified>
</cp:coreProperties>
</file>