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51" r:id="rId5"/>
    <p:sldId id="381" r:id="rId6"/>
    <p:sldId id="389" r:id="rId7"/>
    <p:sldId id="388" r:id="rId8"/>
    <p:sldId id="454" r:id="rId9"/>
    <p:sldId id="455" r:id="rId10"/>
    <p:sldId id="456" r:id="rId11"/>
    <p:sldId id="457" r:id="rId12"/>
    <p:sldId id="458" r:id="rId13"/>
    <p:sldId id="459" r:id="rId14"/>
    <p:sldId id="452" r:id="rId15"/>
    <p:sldId id="461" r:id="rId16"/>
    <p:sldId id="462" r:id="rId17"/>
    <p:sldId id="463" r:id="rId18"/>
  </p:sldIdLst>
  <p:sldSz cx="9144000" cy="6858000" type="screen4x3"/>
  <p:notesSz cx="6934200" cy="9220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FF"/>
    <a:srgbClr val="3F631B"/>
    <a:srgbClr val="283F1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8402" autoAdjust="0"/>
  </p:normalViewPr>
  <p:slideViewPr>
    <p:cSldViewPr>
      <p:cViewPr varScale="1">
        <p:scale>
          <a:sx n="59" d="100"/>
          <a:sy n="59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04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Anexo II.3 - Apresentação do PRODES na Sessão Temática 3.1.3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27624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Marselha, França. 15 de Março de 2012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27624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D99CBFD0-9767-4FB7-8F37-379B25F891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43897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>
              <a:defRPr sz="1100" smtClean="0"/>
            </a:lvl1pPr>
          </a:lstStyle>
          <a:p>
            <a:pPr>
              <a:defRPr/>
            </a:pPr>
            <a:r>
              <a:rPr lang="pt-BR"/>
              <a:t>Anexo II.3 - Apresentação do PRODES na Sessão Temática 3.1.3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27624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>
              <a:defRPr sz="1100" smtClean="0"/>
            </a:lvl1pPr>
          </a:lstStyle>
          <a:p>
            <a:pPr>
              <a:defRPr/>
            </a:pPr>
            <a:r>
              <a:rPr lang="en-US"/>
              <a:t>Marselha, França. 15 de Março de 2012</a:t>
            </a: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4" tIns="44157" rIns="88314" bIns="44157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3111" y="4379130"/>
            <a:ext cx="5547980" cy="4148876"/>
          </a:xfrm>
          <a:prstGeom prst="rect">
            <a:avLst/>
          </a:prstGeom>
        </p:spPr>
        <p:txBody>
          <a:bodyPr vert="horz" lIns="88314" tIns="44157" rIns="88314" bIns="44157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27624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>
              <a:defRPr sz="1100"/>
            </a:lvl1pPr>
          </a:lstStyle>
          <a:p>
            <a:pPr>
              <a:defRPr/>
            </a:pPr>
            <a:fld id="{F0B019FC-95AF-4FBE-BD06-0129BCEBB7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3719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Anexo II.3 - Apresentação do PRODES na Sessão Temática 3.1.3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Marselha, França. 15 de Março de 2012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019FC-95AF-4FBE-BD06-0129BCEBB7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Anexo II.3 - Apresentação do PRODES na Sessão Temática 3.1.3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Marselha, França. 15 de Março de 2012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019FC-95AF-4FBE-BD06-0129BCEBB7B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Anexo II.3 - Apresentação do PRODES na Sessão Temática 3.1.3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Marselha, França. 15 de Março de 2012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019FC-95AF-4FBE-BD06-0129BCEBB7B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2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rcRect l="919" r="1480" b="12411"/>
          <a:stretch>
            <a:fillRect/>
          </a:stretch>
        </p:blipFill>
        <p:spPr bwMode="auto">
          <a:xfrm>
            <a:off x="0" y="44450"/>
            <a:ext cx="914082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5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5250"/>
            <a:ext cx="1800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8E77-CBF6-4151-9BA7-BC3B1CD96343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62AA-755A-4596-BA8F-71C762E15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9F060-33E6-49F6-9AB5-7345DC8841B5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02C9-F16B-4CFB-A5D4-60BA7473C3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CB0B-8545-4364-B736-7B1BF94BD577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1D68-2C5A-4790-8C26-9D7DE36922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2"/>
          <a:srcRect l="2298" t="1440"/>
          <a:stretch>
            <a:fillRect/>
          </a:stretch>
        </p:blipFill>
        <p:spPr bwMode="auto">
          <a:xfrm>
            <a:off x="0" y="44450"/>
            <a:ext cx="903605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/>
          <p:cNvPicPr>
            <a:picLocks noChangeAspect="1"/>
          </p:cNvPicPr>
          <p:nvPr userDrawn="1"/>
        </p:nvPicPr>
        <p:blipFill>
          <a:blip r:embed="rId3"/>
          <a:srcRect l="919" r="1480" b="12411"/>
          <a:stretch>
            <a:fillRect/>
          </a:stretch>
        </p:blipFill>
        <p:spPr bwMode="auto">
          <a:xfrm>
            <a:off x="-7938" y="44450"/>
            <a:ext cx="9151938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3"/>
          <p:cNvSpPr/>
          <p:nvPr userDrawn="1"/>
        </p:nvSpPr>
        <p:spPr>
          <a:xfrm>
            <a:off x="8604250" y="115888"/>
            <a:ext cx="539750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4"/>
          <a:srcRect r="13219"/>
          <a:stretch>
            <a:fillRect/>
          </a:stretch>
        </p:blipFill>
        <p:spPr bwMode="auto">
          <a:xfrm>
            <a:off x="7812088" y="49213"/>
            <a:ext cx="10445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\\agencia\ana\ASCOM\Imprensa\PUBLICIDADE\Marcas e Logos\Logomarca ANA\ANA MMA governo federal\MMA Governo Federal Dilma INGLES ILUSTRATOR.jpg"/>
          <p:cNvPicPr>
            <a:picLocks noChangeAspect="1" noChangeArrowheads="1"/>
          </p:cNvPicPr>
          <p:nvPr userDrawn="1"/>
        </p:nvPicPr>
        <p:blipFill>
          <a:blip r:embed="rId5"/>
          <a:srcRect l="24492"/>
          <a:stretch>
            <a:fillRect/>
          </a:stretch>
        </p:blipFill>
        <p:spPr bwMode="auto">
          <a:xfrm>
            <a:off x="6300788" y="6372225"/>
            <a:ext cx="25923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E19F-A83B-477D-A32A-9AB2E26EAD45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2710-CB10-4D24-AC3A-491D7699B4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1EE9-12AF-4F60-9461-D56979BD6385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FC31-2021-4FF2-8272-A3DCC19254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DB65-B67C-4ED0-A253-50566A18ED4C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B2F8-351E-4343-BF5E-ED2EA18B0A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25DC-3168-40EC-AAAC-E1B114187CE8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A2B6-C5AF-4A28-9E29-07CE0891FB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496C-B19E-4AAC-9187-088B96890B46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22E7-7E3E-4C9F-A296-A49E49E35C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B2B5-F59A-4EEA-862F-AF50920FFE80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39F9-6FD6-4813-BDFF-5D3FAD85E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7873-F0DA-4076-94CA-2AA7228446D4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3A54-2774-42B8-ABF1-5B22C0B558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CD5343-F5B0-4F89-89EF-93BBDB2B79B7}" type="datetimeFigureOut">
              <a:rPr lang="pt-BR"/>
              <a:pPr>
                <a:defRPr/>
              </a:pPr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E998B1-AC35-49F5-A33D-74CD06655F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5550223"/>
            <a:ext cx="1255455" cy="115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483768" y="-1"/>
            <a:ext cx="3960440" cy="6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69269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Programa de Consolidação do Pacto Nacional pela Gestão das Águas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30960" y="6021611"/>
            <a:ext cx="5666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Contrato n. 023/2016 – ANA - PROGESTÃO</a:t>
            </a:r>
            <a:endParaRPr lang="pt-BR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77584" y="6421721"/>
            <a:ext cx="2988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http://progestao.ana.gov.br/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71600" y="1484784"/>
            <a:ext cx="7505018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Capacitação para o Sistema de Recursos Hídricos do DF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E755C7B-E226-4DE8-9510-0E1531D7F331}"/>
              </a:ext>
            </a:extLst>
          </p:cNvPr>
          <p:cNvSpPr/>
          <p:nvPr/>
        </p:nvSpPr>
        <p:spPr>
          <a:xfrm>
            <a:off x="827584" y="2719703"/>
            <a:ext cx="784887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880995" algn="ctr"/>
                <a:tab pos="5761990" algn="r"/>
              </a:tabLst>
            </a:pPr>
            <a:r>
              <a:rPr lang="pt-BR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Variável 1.9 – Capacitação Setorial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880995" algn="ctr"/>
                <a:tab pos="5761990" algn="r"/>
              </a:tabLst>
            </a:pPr>
            <a:r>
              <a:rPr lang="pt-BR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Progestão 1 – Não exige formalização (nível 2)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Resultado de imagem para competencia">
            <a:extLst>
              <a:ext uri="{FF2B5EF4-FFF2-40B4-BE49-F238E27FC236}">
                <a16:creationId xmlns:a16="http://schemas.microsoft.com/office/drawing/2014/main" id="{2EBB1686-395C-4BA7-91BB-824830F7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2295"/>
            <a:ext cx="3496296" cy="207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8DA9FA7-E327-4EDF-A710-DA3CD9387E8F}"/>
              </a:ext>
            </a:extLst>
          </p:cNvPr>
          <p:cNvSpPr/>
          <p:nvPr/>
        </p:nvSpPr>
        <p:spPr>
          <a:xfrm>
            <a:off x="4283968" y="3703193"/>
            <a:ext cx="4320480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880995" algn="ctr"/>
                <a:tab pos="5761990" algn="r"/>
              </a:tabLst>
            </a:pPr>
            <a:r>
              <a:rPr lang="pt-BR" b="1" dirty="0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Fase 1 – Levantamento demandas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880995" algn="ctr"/>
                <a:tab pos="5761990" algn="r"/>
              </a:tabLst>
            </a:pPr>
            <a:r>
              <a:rPr lang="pt-BR" b="1" dirty="0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Fase 2 – Implementação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880995" algn="ctr"/>
                <a:tab pos="5761990" algn="r"/>
              </a:tabLst>
            </a:pPr>
            <a:endParaRPr lang="pt-BR" b="1" dirty="0">
              <a:solidFill>
                <a:srgbClr val="00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880995" algn="ctr"/>
                <a:tab pos="5761990" algn="r"/>
              </a:tabLst>
            </a:pPr>
            <a:endParaRPr lang="pt-BR" b="1" dirty="0">
              <a:solidFill>
                <a:srgbClr val="000000"/>
              </a:solidFill>
              <a:latin typeface="Traditional Arabic" panose="02020603050405020304" pitchFamily="18" charset="-7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880995" algn="ctr"/>
                <a:tab pos="5761990" algn="r"/>
              </a:tabLst>
            </a:pPr>
            <a:r>
              <a:rPr lang="pt-BR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SEMA, ADASA, IBRAM e Comitês</a:t>
            </a:r>
            <a:endParaRPr lang="pt-B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5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BC59B1-A7E6-49EA-9FBA-4A697A5FF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18" y="112943"/>
            <a:ext cx="6411044" cy="66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5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1965707" y="-26346"/>
            <a:ext cx="7056784" cy="4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Avaliação do Plano de Capacitação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C5E1C8D-4C91-4EBB-85D1-C68334D5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25" y="980728"/>
            <a:ext cx="7815838" cy="42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0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074" y="1410461"/>
            <a:ext cx="96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1505328" y="-176687"/>
            <a:ext cx="750242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Curso  de CNV e Ferramentas de Mediação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3F9AAB-BCA6-434B-BEB7-D8DCEC982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4" y="864438"/>
            <a:ext cx="9006271" cy="51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1251101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125110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0782" y="19946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074" y="1410461"/>
            <a:ext cx="96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587692" y="-2022"/>
            <a:ext cx="8282676" cy="130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Curso  de CNV e Ferramentas de Mediação Aplicadas ao Uso e Exploração dos Recursos Hídricos 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DA72432-84AE-4C1C-9CD6-F7A8576EE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57483"/>
              </p:ext>
            </p:extLst>
          </p:nvPr>
        </p:nvGraphicFramePr>
        <p:xfrm>
          <a:off x="560782" y="1922796"/>
          <a:ext cx="7951387" cy="3684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986">
                  <a:extLst>
                    <a:ext uri="{9D8B030D-6E8A-4147-A177-3AD203B41FA5}">
                      <a16:colId xmlns:a16="http://schemas.microsoft.com/office/drawing/2014/main" val="85982783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48427076"/>
                    </a:ext>
                  </a:extLst>
                </a:gridCol>
                <a:gridCol w="2181470">
                  <a:extLst>
                    <a:ext uri="{9D8B030D-6E8A-4147-A177-3AD203B41FA5}">
                      <a16:colId xmlns:a16="http://schemas.microsoft.com/office/drawing/2014/main" val="1785889138"/>
                    </a:ext>
                  </a:extLst>
                </a:gridCol>
                <a:gridCol w="1830707">
                  <a:extLst>
                    <a:ext uri="{9D8B030D-6E8A-4147-A177-3AD203B41FA5}">
                      <a16:colId xmlns:a16="http://schemas.microsoft.com/office/drawing/2014/main" val="3977815012"/>
                    </a:ext>
                  </a:extLst>
                </a:gridCol>
              </a:tblGrid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Inscrições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Espera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79482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r>
                        <a:rPr lang="pt-BR" dirty="0"/>
                        <a:t>SEMA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617827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r>
                        <a:rPr lang="pt-BR" dirty="0"/>
                        <a:t>ADASA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36484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r>
                        <a:rPr lang="pt-BR" dirty="0"/>
                        <a:t>IBRAM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262378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r>
                        <a:rPr lang="pt-BR" dirty="0"/>
                        <a:t>CRH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591325"/>
                  </a:ext>
                </a:extLst>
              </a:tr>
              <a:tr h="369090">
                <a:tc>
                  <a:txBody>
                    <a:bodyPr/>
                    <a:lstStyle/>
                    <a:p>
                      <a:r>
                        <a:rPr lang="pt-BR" dirty="0"/>
                        <a:t>CBH PARANOÁ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56926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r>
                        <a:rPr lang="pt-BR" dirty="0"/>
                        <a:t>CBH PRETO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984184"/>
                  </a:ext>
                </a:extLst>
              </a:tr>
              <a:tr h="379055">
                <a:tc>
                  <a:txBody>
                    <a:bodyPr/>
                    <a:lstStyle/>
                    <a:p>
                      <a:r>
                        <a:rPr lang="pt-BR" dirty="0"/>
                        <a:t>CBH MARANHÃO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188132"/>
                  </a:ext>
                </a:extLst>
              </a:tr>
              <a:tr h="414488">
                <a:tc>
                  <a:txBody>
                    <a:bodyPr/>
                    <a:lstStyle/>
                    <a:p>
                      <a:pPr algn="r"/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41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68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1251101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125110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27584" y="1966662"/>
            <a:ext cx="257061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b="1" dirty="0"/>
              <a:t>SEMA: 2</a:t>
            </a:r>
            <a:endParaRPr lang="pt-BR" sz="1200" dirty="0"/>
          </a:p>
          <a:p>
            <a:r>
              <a:rPr lang="pt-BR" dirty="0"/>
              <a:t>Mona </a:t>
            </a:r>
            <a:r>
              <a:rPr lang="pt-BR" dirty="0" err="1"/>
              <a:t>Grimouth</a:t>
            </a:r>
            <a:r>
              <a:rPr lang="pt-BR" dirty="0"/>
              <a:t> Bittar</a:t>
            </a:r>
            <a:endParaRPr lang="pt-BR" sz="1200" dirty="0"/>
          </a:p>
          <a:p>
            <a:r>
              <a:rPr lang="pt-BR" dirty="0" err="1"/>
              <a:t>Kamilla</a:t>
            </a:r>
            <a:r>
              <a:rPr lang="pt-BR" dirty="0"/>
              <a:t> Caetano</a:t>
            </a:r>
            <a:endParaRPr lang="pt-BR" sz="1200" dirty="0"/>
          </a:p>
          <a:p>
            <a:r>
              <a:rPr lang="pt-BR" dirty="0"/>
              <a:t> </a:t>
            </a:r>
            <a:endParaRPr lang="pt-BR" sz="1200" dirty="0"/>
          </a:p>
          <a:p>
            <a:r>
              <a:rPr lang="pt-BR" b="1" dirty="0"/>
              <a:t>ADASA: 2</a:t>
            </a:r>
            <a:endParaRPr lang="pt-BR" sz="1200" dirty="0"/>
          </a:p>
          <a:p>
            <a:r>
              <a:rPr lang="pt-BR" dirty="0"/>
              <a:t>Kleber Quintão</a:t>
            </a:r>
            <a:endParaRPr lang="pt-BR" sz="1200" dirty="0"/>
          </a:p>
          <a:p>
            <a:r>
              <a:rPr lang="pt-BR" dirty="0"/>
              <a:t>Alba Ramos</a:t>
            </a:r>
            <a:endParaRPr lang="pt-BR" sz="1200" dirty="0"/>
          </a:p>
          <a:p>
            <a:r>
              <a:rPr lang="pt-BR" dirty="0"/>
              <a:t> </a:t>
            </a:r>
            <a:endParaRPr lang="pt-BR" sz="1200" dirty="0"/>
          </a:p>
          <a:p>
            <a:r>
              <a:rPr lang="pt-BR" b="1" dirty="0"/>
              <a:t>IBRAM: 3</a:t>
            </a:r>
            <a:endParaRPr lang="pt-BR" sz="1200" dirty="0"/>
          </a:p>
          <a:p>
            <a:r>
              <a:rPr lang="pt-BR" dirty="0"/>
              <a:t>Thiago </a:t>
            </a:r>
            <a:r>
              <a:rPr lang="pt-BR" dirty="0" err="1"/>
              <a:t>Ungareth</a:t>
            </a:r>
            <a:endParaRPr lang="pt-BR" sz="1200" dirty="0"/>
          </a:p>
          <a:p>
            <a:r>
              <a:rPr lang="pt-BR" dirty="0" err="1"/>
              <a:t>Antonio</a:t>
            </a:r>
            <a:r>
              <a:rPr lang="pt-BR" dirty="0"/>
              <a:t> Terra</a:t>
            </a:r>
            <a:endParaRPr lang="pt-BR" sz="1200" dirty="0"/>
          </a:p>
          <a:p>
            <a:r>
              <a:rPr lang="pt-BR" dirty="0"/>
              <a:t>Lygia Costa</a:t>
            </a:r>
            <a:endParaRPr lang="pt-BR" sz="1200" dirty="0"/>
          </a:p>
          <a:p>
            <a:r>
              <a:rPr lang="pt-BR" dirty="0"/>
              <a:t> </a:t>
            </a:r>
            <a:endParaRPr lang="pt-BR" sz="12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074" y="1410461"/>
            <a:ext cx="96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587692" y="-2022"/>
            <a:ext cx="8282676" cy="130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Curso  de CNV e Ferramentas de Mediação Aplicadas ao Uso e Exploração dos Recursos Hídricos 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07F30F9-DFDD-4F67-A1EA-A49824B41477}"/>
              </a:ext>
            </a:extLst>
          </p:cNvPr>
          <p:cNvSpPr/>
          <p:nvPr/>
        </p:nvSpPr>
        <p:spPr>
          <a:xfrm>
            <a:off x="4205621" y="175452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CNH: 2</a:t>
            </a:r>
            <a:endParaRPr lang="pt-BR" sz="1200" dirty="0"/>
          </a:p>
          <a:p>
            <a:r>
              <a:rPr lang="pt-BR" dirty="0" err="1"/>
              <a:t>Maricleide</a:t>
            </a:r>
            <a:r>
              <a:rPr lang="pt-BR" dirty="0"/>
              <a:t> Maia Said</a:t>
            </a:r>
            <a:endParaRPr lang="pt-BR" sz="1200" dirty="0"/>
          </a:p>
          <a:p>
            <a:r>
              <a:rPr lang="pt-BR" dirty="0"/>
              <a:t>Regina Stella Quintas Fittipaldi</a:t>
            </a:r>
            <a:endParaRPr lang="pt-BR" sz="1200" dirty="0"/>
          </a:p>
          <a:p>
            <a:r>
              <a:rPr lang="pt-BR" dirty="0"/>
              <a:t> </a:t>
            </a:r>
            <a:endParaRPr lang="pt-BR" sz="1200" dirty="0"/>
          </a:p>
          <a:p>
            <a:r>
              <a:rPr lang="pt-BR" b="1" dirty="0"/>
              <a:t>PRETO: 3</a:t>
            </a:r>
            <a:endParaRPr lang="pt-BR" sz="1200" dirty="0"/>
          </a:p>
          <a:p>
            <a:r>
              <a:rPr lang="pt-BR" dirty="0"/>
              <a:t>Marconi Moreira Borges</a:t>
            </a:r>
            <a:endParaRPr lang="pt-BR" sz="1200" dirty="0"/>
          </a:p>
          <a:p>
            <a:r>
              <a:rPr lang="pt-BR" dirty="0"/>
              <a:t>Sandro </a:t>
            </a:r>
            <a:r>
              <a:rPr lang="pt-BR" dirty="0" err="1"/>
              <a:t>Triacca</a:t>
            </a:r>
            <a:endParaRPr lang="pt-BR" sz="1200" dirty="0"/>
          </a:p>
          <a:p>
            <a:r>
              <a:rPr lang="pt-BR" dirty="0" err="1"/>
              <a:t>Kayla</a:t>
            </a:r>
            <a:r>
              <a:rPr lang="pt-BR" dirty="0"/>
              <a:t> Goulart</a:t>
            </a:r>
            <a:endParaRPr lang="pt-BR" sz="1200" dirty="0"/>
          </a:p>
          <a:p>
            <a:r>
              <a:rPr lang="pt-BR" dirty="0"/>
              <a:t> </a:t>
            </a:r>
            <a:endParaRPr lang="pt-BR" sz="1200" dirty="0"/>
          </a:p>
          <a:p>
            <a:r>
              <a:rPr lang="pt-BR" b="1" dirty="0"/>
              <a:t>MARANHÃO: 5</a:t>
            </a:r>
            <a:endParaRPr lang="pt-BR" sz="1200" dirty="0"/>
          </a:p>
          <a:p>
            <a:r>
              <a:rPr lang="pt-BR" dirty="0"/>
              <a:t>Camila Graziela </a:t>
            </a:r>
            <a:r>
              <a:rPr lang="pt-BR" dirty="0" err="1"/>
              <a:t>Artioli</a:t>
            </a:r>
            <a:endParaRPr lang="pt-BR" sz="1200" dirty="0"/>
          </a:p>
          <a:p>
            <a:r>
              <a:rPr lang="pt-BR" dirty="0"/>
              <a:t>Andreia Ferreira</a:t>
            </a:r>
            <a:endParaRPr lang="pt-BR" sz="1200" dirty="0"/>
          </a:p>
          <a:p>
            <a:r>
              <a:rPr lang="pt-BR" dirty="0"/>
              <a:t>Priscilla L. Silva</a:t>
            </a:r>
            <a:endParaRPr lang="pt-BR" sz="1200" dirty="0"/>
          </a:p>
          <a:p>
            <a:r>
              <a:rPr lang="pt-BR" dirty="0"/>
              <a:t>Henrique </a:t>
            </a:r>
            <a:r>
              <a:rPr lang="pt-BR" dirty="0" err="1"/>
              <a:t>Cruvinel</a:t>
            </a:r>
            <a:endParaRPr lang="pt-BR" sz="1200" dirty="0"/>
          </a:p>
          <a:p>
            <a:r>
              <a:rPr lang="pt-BR" dirty="0" err="1"/>
              <a:t>Delson</a:t>
            </a:r>
            <a:r>
              <a:rPr lang="pt-BR" dirty="0"/>
              <a:t> Costa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6752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35496" y="548680"/>
            <a:ext cx="9108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2422" y="5968996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1650705" y="-104662"/>
            <a:ext cx="615947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Competências a serem desenvolvidas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B21FCAB-A3A4-4B86-B30F-6C861BE0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7" y="1943934"/>
            <a:ext cx="7870079" cy="409353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0E6B487-80D4-4905-AB9F-BB5A3961C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651187"/>
            <a:ext cx="4176464" cy="10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376" y="5877272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D9BC30A-04BC-48E8-91E4-7E21973E9A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253433" cy="4922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F92B90D5-428C-41D1-97EA-0E87B60AC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91830"/>
            <a:ext cx="2592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Público-alvo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39F386-66AB-434B-980C-DFC768D3A9F9}"/>
              </a:ext>
            </a:extLst>
          </p:cNvPr>
          <p:cNvCxnSpPr>
            <a:cxnSpLocks/>
          </p:cNvCxnSpPr>
          <p:nvPr/>
        </p:nvCxnSpPr>
        <p:spPr>
          <a:xfrm>
            <a:off x="35496" y="698986"/>
            <a:ext cx="9108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6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35496" y="548680"/>
            <a:ext cx="9108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2422" y="5968996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1731880" y="-110545"/>
            <a:ext cx="661532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Elaboração do Plano de Capacitação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A191E7-A30A-4587-A6CA-9540C5AE3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36" y="692696"/>
            <a:ext cx="8202918" cy="50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CDC0ED-3EB3-4ECF-9FA2-0FA4931E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5" y="136632"/>
            <a:ext cx="7454247" cy="65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656386-DD3A-4556-A605-A7A1A0DF8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3" y="185336"/>
            <a:ext cx="79914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A700D9C-7D1B-4531-ADA1-BC4556357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7622"/>
            <a:ext cx="6262518" cy="66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1861F2-1E8D-43AC-A756-21691ABF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42" y="116632"/>
            <a:ext cx="5448054" cy="67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7A6818-9806-438B-918B-52E9F2FA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041" y="93955"/>
            <a:ext cx="661987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53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BB5EDA0533E842A981C9E34135F75B" ma:contentTypeVersion="8" ma:contentTypeDescription="Crie um novo documento." ma:contentTypeScope="" ma:versionID="65f6d1e13ff5ff6b5ea5000cb3b9e796">
  <xsd:schema xmlns:xsd="http://www.w3.org/2001/XMLSchema" xmlns:xs="http://www.w3.org/2001/XMLSchema" xmlns:p="http://schemas.microsoft.com/office/2006/metadata/properties" xmlns:ns2="42cecc66-0aff-413d-bb1e-8a560f970f46" xmlns:ns3="e971089b-96e0-4e39-84f7-9d9cabd416ea" targetNamespace="http://schemas.microsoft.com/office/2006/metadata/properties" ma:root="true" ma:fieldsID="f3e79578cb2d3e3d7666094b8c67b5c1" ns2:_="" ns3:_="">
    <xsd:import namespace="42cecc66-0aff-413d-bb1e-8a560f970f46"/>
    <xsd:import namespace="e971089b-96e0-4e39-84f7-9d9cabd416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ecc66-0aff-413d-bb1e-8a560f970f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1089b-96e0-4e39-84f7-9d9cabd41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B3FB67-F71E-4FF6-8FC1-6D9F72674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ecc66-0aff-413d-bb1e-8a560f970f46"/>
    <ds:schemaRef ds:uri="e971089b-96e0-4e39-84f7-9d9cabd41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8D6406-8322-42ED-AC09-02DAEA6ED2BE}">
  <ds:schemaRefs>
    <ds:schemaRef ds:uri="42cecc66-0aff-413d-bb1e-8a560f970f46"/>
    <ds:schemaRef ds:uri="e971089b-96e0-4e39-84f7-9d9cabd416ea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45049A-DBCC-42AE-A484-82F46679DF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25912</TotalTime>
  <Words>243</Words>
  <Application>Microsoft Office PowerPoint</Application>
  <PresentationFormat>Apresentação na tela (4:3)</PresentationFormat>
  <Paragraphs>168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Traditional Arabic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Érica Yoshida de Freitas</cp:lastModifiedBy>
  <cp:revision>575</cp:revision>
  <cp:lastPrinted>2018-04-17T13:22:05Z</cp:lastPrinted>
  <dcterms:created xsi:type="dcterms:W3CDTF">2012-02-10T17:38:07Z</dcterms:created>
  <dcterms:modified xsi:type="dcterms:W3CDTF">2018-08-08T11:49:41Z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0x010100E3BB5EDA0533E842A981C9E34135F75B</vt:lpwstr>
  </property>
</Properties>
</file>