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29" r:id="rId3"/>
    <p:sldId id="350" r:id="rId4"/>
    <p:sldId id="351" r:id="rId5"/>
    <p:sldId id="262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5" r:id="rId21"/>
    <p:sldId id="346" r:id="rId22"/>
    <p:sldId id="289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305" r:id="rId32"/>
    <p:sldId id="307" r:id="rId33"/>
    <p:sldId id="325" r:id="rId34"/>
    <p:sldId id="348" r:id="rId35"/>
    <p:sldId id="349" r:id="rId36"/>
    <p:sldId id="30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888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28D18-8D6B-4205-9B32-A1A7B484CC8B}" type="doc">
      <dgm:prSet loTypeId="urn:microsoft.com/office/officeart/2009/3/layout/StepUpProcess" loCatId="process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pt-BR"/>
        </a:p>
      </dgm:t>
    </dgm:pt>
    <dgm:pt modelId="{D4319A5B-9C4D-45C7-A11E-9B2B512FF9CD}">
      <dgm:prSet phldrT="[Texto]"/>
      <dgm:spPr/>
      <dgm:t>
        <a:bodyPr/>
        <a:lstStyle/>
        <a:p>
          <a:r>
            <a:rPr lang="pt-BR" dirty="0"/>
            <a:t>Incluir na nossa agenda a luta para que o Brasil adeque sua legislação de forma a garantir o reconhecimento da água e do saneamento como um direito humano fundamental, conforme resolução da ONU (2010)</a:t>
          </a:r>
        </a:p>
      </dgm:t>
    </dgm:pt>
    <dgm:pt modelId="{8F5ABF49-0673-4624-A2C7-A844270E9BA2}" type="parTrans" cxnId="{4A0897E0-5428-4EE2-BFE2-F2D603061F1D}">
      <dgm:prSet/>
      <dgm:spPr/>
      <dgm:t>
        <a:bodyPr/>
        <a:lstStyle/>
        <a:p>
          <a:endParaRPr lang="pt-BR"/>
        </a:p>
      </dgm:t>
    </dgm:pt>
    <dgm:pt modelId="{CD7C99E1-A826-4A62-90FF-31095719333C}" type="sibTrans" cxnId="{4A0897E0-5428-4EE2-BFE2-F2D603061F1D}">
      <dgm:prSet/>
      <dgm:spPr/>
      <dgm:t>
        <a:bodyPr/>
        <a:lstStyle/>
        <a:p>
          <a:endParaRPr lang="pt-BR"/>
        </a:p>
      </dgm:t>
    </dgm:pt>
    <dgm:pt modelId="{C9EBA256-83AB-490F-B7AE-8A821609F7C3}" type="pres">
      <dgm:prSet presAssocID="{74028D18-8D6B-4205-9B32-A1A7B484CC8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FC70C5CA-7DFC-4D15-8EBE-994764E3056F}" type="pres">
      <dgm:prSet presAssocID="{D4319A5B-9C4D-45C7-A11E-9B2B512FF9CD}" presName="composite" presStyleCnt="0"/>
      <dgm:spPr/>
    </dgm:pt>
    <dgm:pt modelId="{B4C2F2B6-D434-4857-A640-22E8430F7309}" type="pres">
      <dgm:prSet presAssocID="{D4319A5B-9C4D-45C7-A11E-9B2B512FF9CD}" presName="LShape" presStyleLbl="alignNode1" presStyleIdx="0" presStyleCnt="1"/>
      <dgm:spPr/>
    </dgm:pt>
    <dgm:pt modelId="{9F53E1EB-345D-4124-8AC2-4A6884BD469B}" type="pres">
      <dgm:prSet presAssocID="{D4319A5B-9C4D-45C7-A11E-9B2B512FF9CD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F96FE29-5FF6-4705-951A-5B5104F8A369}" type="presOf" srcId="{74028D18-8D6B-4205-9B32-A1A7B484CC8B}" destId="{C9EBA256-83AB-490F-B7AE-8A821609F7C3}" srcOrd="0" destOrd="0" presId="urn:microsoft.com/office/officeart/2009/3/layout/StepUpProcess"/>
    <dgm:cxn modelId="{4A0897E0-5428-4EE2-BFE2-F2D603061F1D}" srcId="{74028D18-8D6B-4205-9B32-A1A7B484CC8B}" destId="{D4319A5B-9C4D-45C7-A11E-9B2B512FF9CD}" srcOrd="0" destOrd="0" parTransId="{8F5ABF49-0673-4624-A2C7-A844270E9BA2}" sibTransId="{CD7C99E1-A826-4A62-90FF-31095719333C}"/>
    <dgm:cxn modelId="{4E439B50-36B8-4487-99A9-F0C3F7DD3380}" type="presOf" srcId="{D4319A5B-9C4D-45C7-A11E-9B2B512FF9CD}" destId="{9F53E1EB-345D-4124-8AC2-4A6884BD469B}" srcOrd="0" destOrd="0" presId="urn:microsoft.com/office/officeart/2009/3/layout/StepUpProcess"/>
    <dgm:cxn modelId="{61F648A6-D446-4E46-9EB5-FAC9602CB82C}" type="presParOf" srcId="{C9EBA256-83AB-490F-B7AE-8A821609F7C3}" destId="{FC70C5CA-7DFC-4D15-8EBE-994764E3056F}" srcOrd="0" destOrd="0" presId="urn:microsoft.com/office/officeart/2009/3/layout/StepUpProcess"/>
    <dgm:cxn modelId="{E776113E-5F21-4DD4-A3FB-D0255D414D1E}" type="presParOf" srcId="{FC70C5CA-7DFC-4D15-8EBE-994764E3056F}" destId="{B4C2F2B6-D434-4857-A640-22E8430F7309}" srcOrd="0" destOrd="0" presId="urn:microsoft.com/office/officeart/2009/3/layout/StepUpProcess"/>
    <dgm:cxn modelId="{7C2FC87E-B239-4A2D-81DD-C7581D149975}" type="presParOf" srcId="{FC70C5CA-7DFC-4D15-8EBE-994764E3056F}" destId="{9F53E1EB-345D-4124-8AC2-4A6884BD469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028D18-8D6B-4205-9B32-A1A7B484CC8B}" type="doc">
      <dgm:prSet loTypeId="urn:microsoft.com/office/officeart/2005/8/layout/hierarchy1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pt-BR"/>
        </a:p>
      </dgm:t>
    </dgm:pt>
    <dgm:pt modelId="{D143D1B6-9BAD-4988-98A6-52EFC491E6F1}">
      <dgm:prSet phldrT="[Texto]"/>
      <dgm:spPr/>
      <dgm:t>
        <a:bodyPr/>
        <a:lstStyle/>
        <a:p>
          <a:r>
            <a:rPr lang="pt-BR" dirty="0"/>
            <a:t>Incluir o Saneamento Como direito social na C.F (PEC 90/11, inclui o transporte entre os direitos sociais previstos pela Constituição Federal).</a:t>
          </a:r>
        </a:p>
      </dgm:t>
    </dgm:pt>
    <dgm:pt modelId="{0AA28094-43D4-4741-A2BC-A1CD331ED1FD}" type="sibTrans" cxnId="{5827854A-48D1-4861-918B-96F021573F49}">
      <dgm:prSet/>
      <dgm:spPr/>
      <dgm:t>
        <a:bodyPr/>
        <a:lstStyle/>
        <a:p>
          <a:endParaRPr lang="pt-BR"/>
        </a:p>
      </dgm:t>
    </dgm:pt>
    <dgm:pt modelId="{6B647120-6186-4AE5-A536-270A8CF4805D}" type="parTrans" cxnId="{5827854A-48D1-4861-918B-96F021573F49}">
      <dgm:prSet/>
      <dgm:spPr/>
      <dgm:t>
        <a:bodyPr/>
        <a:lstStyle/>
        <a:p>
          <a:endParaRPr lang="pt-BR"/>
        </a:p>
      </dgm:t>
    </dgm:pt>
    <dgm:pt modelId="{E7D1610B-672D-40EB-B51F-88285DC2D7AB}">
      <dgm:prSet phldrT="[Texto]"/>
      <dgm:spPr/>
      <dgm:t>
        <a:bodyPr/>
        <a:lstStyle/>
        <a:p>
          <a:r>
            <a:rPr lang="pt-BR"/>
            <a:t>O artigo 6º da Constituição  prevê  11 direitos sociais: educação; saúde; alimentação; trabalho; moradia; lazer; segurança; previdência social; proteção à maternidade; proteção à infância; e assistência aos desamparados. </a:t>
          </a:r>
        </a:p>
      </dgm:t>
    </dgm:pt>
    <dgm:pt modelId="{2357392B-0B60-4004-AD8F-42E4D623F2CA}" type="parTrans" cxnId="{A7FEE28E-6EA7-478C-959A-6741DE476058}">
      <dgm:prSet/>
      <dgm:spPr/>
      <dgm:t>
        <a:bodyPr/>
        <a:lstStyle/>
        <a:p>
          <a:endParaRPr lang="pt-BR"/>
        </a:p>
      </dgm:t>
    </dgm:pt>
    <dgm:pt modelId="{504D5662-C4E1-4B11-9592-A2E1DC515AA9}" type="sibTrans" cxnId="{A7FEE28E-6EA7-478C-959A-6741DE476058}">
      <dgm:prSet/>
      <dgm:spPr/>
    </dgm:pt>
    <dgm:pt modelId="{6A971F2B-B0A7-4C58-BE86-96918006C404}" type="pres">
      <dgm:prSet presAssocID="{74028D18-8D6B-4205-9B32-A1A7B484CC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9825C8E6-FF1A-4090-9E95-E15E13E94222}" type="pres">
      <dgm:prSet presAssocID="{D143D1B6-9BAD-4988-98A6-52EFC491E6F1}" presName="hierRoot1" presStyleCnt="0"/>
      <dgm:spPr/>
    </dgm:pt>
    <dgm:pt modelId="{0E39B0CF-6C5F-4216-B989-0F24FCBBDD1F}" type="pres">
      <dgm:prSet presAssocID="{D143D1B6-9BAD-4988-98A6-52EFC491E6F1}" presName="composite" presStyleCnt="0"/>
      <dgm:spPr/>
    </dgm:pt>
    <dgm:pt modelId="{A13331A2-A92D-45D5-802B-E1C11D99460D}" type="pres">
      <dgm:prSet presAssocID="{D143D1B6-9BAD-4988-98A6-52EFC491E6F1}" presName="background" presStyleLbl="node0" presStyleIdx="0" presStyleCnt="2"/>
      <dgm:spPr/>
    </dgm:pt>
    <dgm:pt modelId="{ECBDFB11-0863-4775-B1E8-3C61FF9AB6F3}" type="pres">
      <dgm:prSet presAssocID="{D143D1B6-9BAD-4988-98A6-52EFC491E6F1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7198434-6811-4E9A-949D-FED10889731D}" type="pres">
      <dgm:prSet presAssocID="{D143D1B6-9BAD-4988-98A6-52EFC491E6F1}" presName="hierChild2" presStyleCnt="0"/>
      <dgm:spPr/>
    </dgm:pt>
    <dgm:pt modelId="{3F34BFE1-A31C-4A1E-A7CC-969CBA05407E}" type="pres">
      <dgm:prSet presAssocID="{E7D1610B-672D-40EB-B51F-88285DC2D7AB}" presName="hierRoot1" presStyleCnt="0"/>
      <dgm:spPr/>
    </dgm:pt>
    <dgm:pt modelId="{10FF34E3-3D9C-481B-9ADE-70A5757DE534}" type="pres">
      <dgm:prSet presAssocID="{E7D1610B-672D-40EB-B51F-88285DC2D7AB}" presName="composite" presStyleCnt="0"/>
      <dgm:spPr/>
    </dgm:pt>
    <dgm:pt modelId="{A245CD61-0329-40D9-ABC7-69A27B865C49}" type="pres">
      <dgm:prSet presAssocID="{E7D1610B-672D-40EB-B51F-88285DC2D7AB}" presName="background" presStyleLbl="node0" presStyleIdx="1" presStyleCnt="2"/>
      <dgm:spPr/>
    </dgm:pt>
    <dgm:pt modelId="{C357BE24-164F-41EA-9760-B9128222B577}" type="pres">
      <dgm:prSet presAssocID="{E7D1610B-672D-40EB-B51F-88285DC2D7AB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184EBA0-BB79-4CB3-956D-DECB56074FA1}" type="pres">
      <dgm:prSet presAssocID="{E7D1610B-672D-40EB-B51F-88285DC2D7AB}" presName="hierChild2" presStyleCnt="0"/>
      <dgm:spPr/>
    </dgm:pt>
  </dgm:ptLst>
  <dgm:cxnLst>
    <dgm:cxn modelId="{A7FEE28E-6EA7-478C-959A-6741DE476058}" srcId="{74028D18-8D6B-4205-9B32-A1A7B484CC8B}" destId="{E7D1610B-672D-40EB-B51F-88285DC2D7AB}" srcOrd="1" destOrd="0" parTransId="{2357392B-0B60-4004-AD8F-42E4D623F2CA}" sibTransId="{504D5662-C4E1-4B11-9592-A2E1DC515AA9}"/>
    <dgm:cxn modelId="{93D99E59-2817-4EA4-9BBA-9F4D1343F9E5}" type="presOf" srcId="{D143D1B6-9BAD-4988-98A6-52EFC491E6F1}" destId="{ECBDFB11-0863-4775-B1E8-3C61FF9AB6F3}" srcOrd="0" destOrd="0" presId="urn:microsoft.com/office/officeart/2005/8/layout/hierarchy1"/>
    <dgm:cxn modelId="{B059DA71-D27A-427F-83D8-4272E8A58473}" type="presOf" srcId="{74028D18-8D6B-4205-9B32-A1A7B484CC8B}" destId="{6A971F2B-B0A7-4C58-BE86-96918006C404}" srcOrd="0" destOrd="0" presId="urn:microsoft.com/office/officeart/2005/8/layout/hierarchy1"/>
    <dgm:cxn modelId="{81CCAB46-3CCA-48E2-B4B1-96C791F11E49}" type="presOf" srcId="{E7D1610B-672D-40EB-B51F-88285DC2D7AB}" destId="{C357BE24-164F-41EA-9760-B9128222B577}" srcOrd="0" destOrd="0" presId="urn:microsoft.com/office/officeart/2005/8/layout/hierarchy1"/>
    <dgm:cxn modelId="{5827854A-48D1-4861-918B-96F021573F49}" srcId="{74028D18-8D6B-4205-9B32-A1A7B484CC8B}" destId="{D143D1B6-9BAD-4988-98A6-52EFC491E6F1}" srcOrd="0" destOrd="0" parTransId="{6B647120-6186-4AE5-A536-270A8CF4805D}" sibTransId="{0AA28094-43D4-4741-A2BC-A1CD331ED1FD}"/>
    <dgm:cxn modelId="{D32C3B0B-6CD7-4F73-A87B-98E776412674}" type="presParOf" srcId="{6A971F2B-B0A7-4C58-BE86-96918006C404}" destId="{9825C8E6-FF1A-4090-9E95-E15E13E94222}" srcOrd="0" destOrd="0" presId="urn:microsoft.com/office/officeart/2005/8/layout/hierarchy1"/>
    <dgm:cxn modelId="{C7622ABE-5DA6-4637-9F76-2485B356338F}" type="presParOf" srcId="{9825C8E6-FF1A-4090-9E95-E15E13E94222}" destId="{0E39B0CF-6C5F-4216-B989-0F24FCBBDD1F}" srcOrd="0" destOrd="0" presId="urn:microsoft.com/office/officeart/2005/8/layout/hierarchy1"/>
    <dgm:cxn modelId="{1231CF55-1099-4111-A54F-3B987325160A}" type="presParOf" srcId="{0E39B0CF-6C5F-4216-B989-0F24FCBBDD1F}" destId="{A13331A2-A92D-45D5-802B-E1C11D99460D}" srcOrd="0" destOrd="0" presId="urn:microsoft.com/office/officeart/2005/8/layout/hierarchy1"/>
    <dgm:cxn modelId="{4B6B77C3-4A78-4C59-A866-816C789E1E62}" type="presParOf" srcId="{0E39B0CF-6C5F-4216-B989-0F24FCBBDD1F}" destId="{ECBDFB11-0863-4775-B1E8-3C61FF9AB6F3}" srcOrd="1" destOrd="0" presId="urn:microsoft.com/office/officeart/2005/8/layout/hierarchy1"/>
    <dgm:cxn modelId="{372A4017-E8EC-499C-94C0-BB9780BFE68B}" type="presParOf" srcId="{9825C8E6-FF1A-4090-9E95-E15E13E94222}" destId="{A7198434-6811-4E9A-949D-FED10889731D}" srcOrd="1" destOrd="0" presId="urn:microsoft.com/office/officeart/2005/8/layout/hierarchy1"/>
    <dgm:cxn modelId="{D42D9053-0493-4656-8B1B-FF03C5333158}" type="presParOf" srcId="{6A971F2B-B0A7-4C58-BE86-96918006C404}" destId="{3F34BFE1-A31C-4A1E-A7CC-969CBA05407E}" srcOrd="1" destOrd="0" presId="urn:microsoft.com/office/officeart/2005/8/layout/hierarchy1"/>
    <dgm:cxn modelId="{BD2651CB-88E6-4027-901E-E11C1A8E0F0B}" type="presParOf" srcId="{3F34BFE1-A31C-4A1E-A7CC-969CBA05407E}" destId="{10FF34E3-3D9C-481B-9ADE-70A5757DE534}" srcOrd="0" destOrd="0" presId="urn:microsoft.com/office/officeart/2005/8/layout/hierarchy1"/>
    <dgm:cxn modelId="{24322825-AA81-4C30-AFF1-FC22EC63C1A2}" type="presParOf" srcId="{10FF34E3-3D9C-481B-9ADE-70A5757DE534}" destId="{A245CD61-0329-40D9-ABC7-69A27B865C49}" srcOrd="0" destOrd="0" presId="urn:microsoft.com/office/officeart/2005/8/layout/hierarchy1"/>
    <dgm:cxn modelId="{4CD1DE99-DEA4-4C64-A0EB-8D2583FBC2C5}" type="presParOf" srcId="{10FF34E3-3D9C-481B-9ADE-70A5757DE534}" destId="{C357BE24-164F-41EA-9760-B9128222B577}" srcOrd="1" destOrd="0" presId="urn:microsoft.com/office/officeart/2005/8/layout/hierarchy1"/>
    <dgm:cxn modelId="{E6F69650-76D1-4597-9553-F95FD699306A}" type="presParOf" srcId="{3F34BFE1-A31C-4A1E-A7CC-969CBA05407E}" destId="{3184EBA0-BB79-4CB3-956D-DECB56074F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028D18-8D6B-4205-9B32-A1A7B484CC8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143D1B6-9BAD-4988-98A6-52EFC491E6F1}">
      <dgm:prSet phldrT="[Texto]"/>
      <dgm:spPr/>
      <dgm:t>
        <a:bodyPr/>
        <a:lstStyle/>
        <a:p>
          <a:r>
            <a:rPr lang="pt-BR" dirty="0"/>
            <a:t>Lutar pela instituição de políticas, programas e ações que fortaleçam o papel do Estado e dos </a:t>
          </a:r>
          <a:r>
            <a:rPr lang="pt-BR" dirty="0" smtClean="0"/>
            <a:t>prestadores </a:t>
          </a:r>
          <a:r>
            <a:rPr lang="pt-BR" dirty="0"/>
            <a:t>públicos</a:t>
          </a:r>
        </a:p>
      </dgm:t>
    </dgm:pt>
    <dgm:pt modelId="{6B647120-6186-4AE5-A536-270A8CF4805D}" type="parTrans" cxnId="{5827854A-48D1-4861-918B-96F021573F49}">
      <dgm:prSet/>
      <dgm:spPr/>
      <dgm:t>
        <a:bodyPr/>
        <a:lstStyle/>
        <a:p>
          <a:endParaRPr lang="pt-BR"/>
        </a:p>
      </dgm:t>
    </dgm:pt>
    <dgm:pt modelId="{0AA28094-43D4-4741-A2BC-A1CD331ED1FD}" type="sibTrans" cxnId="{5827854A-48D1-4861-918B-96F021573F49}">
      <dgm:prSet/>
      <dgm:spPr/>
      <dgm:t>
        <a:bodyPr/>
        <a:lstStyle/>
        <a:p>
          <a:endParaRPr lang="pt-BR"/>
        </a:p>
      </dgm:t>
    </dgm:pt>
    <dgm:pt modelId="{D4319A5B-9C4D-45C7-A11E-9B2B512FF9CD}">
      <dgm:prSet phldrT="[Texto]"/>
      <dgm:spPr/>
      <dgm:t>
        <a:bodyPr/>
        <a:lstStyle/>
        <a:p>
          <a:r>
            <a:rPr lang="pt-BR" dirty="0"/>
            <a:t>Ampliar a aliança entre trabalhadores (as) do setor e entre os movimentos sociais  e populares</a:t>
          </a:r>
        </a:p>
      </dgm:t>
    </dgm:pt>
    <dgm:pt modelId="{8F5ABF49-0673-4624-A2C7-A844270E9BA2}" type="parTrans" cxnId="{4A0897E0-5428-4EE2-BFE2-F2D603061F1D}">
      <dgm:prSet/>
      <dgm:spPr/>
      <dgm:t>
        <a:bodyPr/>
        <a:lstStyle/>
        <a:p>
          <a:endParaRPr lang="pt-BR"/>
        </a:p>
      </dgm:t>
    </dgm:pt>
    <dgm:pt modelId="{CD7C99E1-A826-4A62-90FF-31095719333C}" type="sibTrans" cxnId="{4A0897E0-5428-4EE2-BFE2-F2D603061F1D}">
      <dgm:prSet/>
      <dgm:spPr/>
      <dgm:t>
        <a:bodyPr/>
        <a:lstStyle/>
        <a:p>
          <a:endParaRPr lang="pt-BR"/>
        </a:p>
      </dgm:t>
    </dgm:pt>
    <dgm:pt modelId="{ED99EA69-8BB2-4D98-9950-B74D53621C63}">
      <dgm:prSet phldrT="[Texto]"/>
      <dgm:spPr/>
      <dgm:t>
        <a:bodyPr/>
        <a:lstStyle/>
        <a:p>
          <a:r>
            <a:rPr lang="pt-BR"/>
            <a:t>Programa de recuperação dos operadores públicos</a:t>
          </a:r>
          <a:endParaRPr lang="pt-BR" dirty="0"/>
        </a:p>
      </dgm:t>
    </dgm:pt>
    <dgm:pt modelId="{0DF08CAE-0506-4633-8EF0-D6B4DD04D24C}" type="parTrans" cxnId="{686AD719-D17D-41DC-9C60-9F9C213B83B6}">
      <dgm:prSet/>
      <dgm:spPr/>
      <dgm:t>
        <a:bodyPr/>
        <a:lstStyle/>
        <a:p>
          <a:endParaRPr lang="pt-BR"/>
        </a:p>
      </dgm:t>
    </dgm:pt>
    <dgm:pt modelId="{C1649CE5-DB93-45AE-A8DC-DBBB4C229522}" type="sibTrans" cxnId="{686AD719-D17D-41DC-9C60-9F9C213B83B6}">
      <dgm:prSet/>
      <dgm:spPr/>
      <dgm:t>
        <a:bodyPr/>
        <a:lstStyle/>
        <a:p>
          <a:endParaRPr lang="pt-BR"/>
        </a:p>
      </dgm:t>
    </dgm:pt>
    <dgm:pt modelId="{64277B8A-AC42-42C0-B9F2-63B9D0898948}" type="pres">
      <dgm:prSet presAssocID="{74028D18-8D6B-4205-9B32-A1A7B484CC8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920CF14-C719-4FD1-967B-094A9DCAE2C2}" type="pres">
      <dgm:prSet presAssocID="{D4319A5B-9C4D-45C7-A11E-9B2B512FF9CD}" presName="composite" presStyleCnt="0"/>
      <dgm:spPr/>
    </dgm:pt>
    <dgm:pt modelId="{6B07FCE3-32DB-47E6-96E0-06F5061A56E3}" type="pres">
      <dgm:prSet presAssocID="{D4319A5B-9C4D-45C7-A11E-9B2B512FF9CD}" presName="LShape" presStyleLbl="alignNode1" presStyleIdx="0" presStyleCnt="5"/>
      <dgm:spPr/>
    </dgm:pt>
    <dgm:pt modelId="{1459F6F4-07B9-4175-8165-830B50065739}" type="pres">
      <dgm:prSet presAssocID="{D4319A5B-9C4D-45C7-A11E-9B2B512FF9C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5B1B8F-D894-451A-8B66-0CABAA5A869A}" type="pres">
      <dgm:prSet presAssocID="{D4319A5B-9C4D-45C7-A11E-9B2B512FF9CD}" presName="Triangle" presStyleLbl="alignNode1" presStyleIdx="1" presStyleCnt="5"/>
      <dgm:spPr/>
    </dgm:pt>
    <dgm:pt modelId="{8B8DF589-151D-4D0D-B5DF-10E7ED6E171B}" type="pres">
      <dgm:prSet presAssocID="{CD7C99E1-A826-4A62-90FF-31095719333C}" presName="sibTrans" presStyleCnt="0"/>
      <dgm:spPr/>
    </dgm:pt>
    <dgm:pt modelId="{ED739AC7-6181-48DD-8DD4-E9E49F5C1CAE}" type="pres">
      <dgm:prSet presAssocID="{CD7C99E1-A826-4A62-90FF-31095719333C}" presName="space" presStyleCnt="0"/>
      <dgm:spPr/>
    </dgm:pt>
    <dgm:pt modelId="{66E29E4B-EAFC-47E1-80BC-B2A7BDA1276C}" type="pres">
      <dgm:prSet presAssocID="{D143D1B6-9BAD-4988-98A6-52EFC491E6F1}" presName="composite" presStyleCnt="0"/>
      <dgm:spPr/>
    </dgm:pt>
    <dgm:pt modelId="{6360A9CA-A09D-439F-9A79-56174A25E88E}" type="pres">
      <dgm:prSet presAssocID="{D143D1B6-9BAD-4988-98A6-52EFC491E6F1}" presName="LShape" presStyleLbl="alignNode1" presStyleIdx="2" presStyleCnt="5"/>
      <dgm:spPr/>
    </dgm:pt>
    <dgm:pt modelId="{9364E6FA-F2A2-43F3-8A9B-0D8B540D1F2A}" type="pres">
      <dgm:prSet presAssocID="{D143D1B6-9BAD-4988-98A6-52EFC491E6F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C72919-5339-45E7-B4C5-67DDFFCF1802}" type="pres">
      <dgm:prSet presAssocID="{D143D1B6-9BAD-4988-98A6-52EFC491E6F1}" presName="Triangle" presStyleLbl="alignNode1" presStyleIdx="3" presStyleCnt="5"/>
      <dgm:spPr/>
    </dgm:pt>
    <dgm:pt modelId="{529E40F6-21BA-4E8D-A405-2C73CC7A385A}" type="pres">
      <dgm:prSet presAssocID="{0AA28094-43D4-4741-A2BC-A1CD331ED1FD}" presName="sibTrans" presStyleCnt="0"/>
      <dgm:spPr/>
    </dgm:pt>
    <dgm:pt modelId="{5FD603E2-17C7-4A88-87BA-74E8CD5F452A}" type="pres">
      <dgm:prSet presAssocID="{0AA28094-43D4-4741-A2BC-A1CD331ED1FD}" presName="space" presStyleCnt="0"/>
      <dgm:spPr/>
    </dgm:pt>
    <dgm:pt modelId="{598ED7CF-D13E-4543-B9BC-F29B9C9FA093}" type="pres">
      <dgm:prSet presAssocID="{ED99EA69-8BB2-4D98-9950-B74D53621C63}" presName="composite" presStyleCnt="0"/>
      <dgm:spPr/>
    </dgm:pt>
    <dgm:pt modelId="{84AEB88B-56B5-46EF-82AF-59FEFD354A3E}" type="pres">
      <dgm:prSet presAssocID="{ED99EA69-8BB2-4D98-9950-B74D53621C63}" presName="LShape" presStyleLbl="alignNode1" presStyleIdx="4" presStyleCnt="5"/>
      <dgm:spPr/>
    </dgm:pt>
    <dgm:pt modelId="{FA4F9BB0-3F5A-43A1-8964-08A33D59A3AF}" type="pres">
      <dgm:prSet presAssocID="{ED99EA69-8BB2-4D98-9950-B74D53621C6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86AD719-D17D-41DC-9C60-9F9C213B83B6}" srcId="{74028D18-8D6B-4205-9B32-A1A7B484CC8B}" destId="{ED99EA69-8BB2-4D98-9950-B74D53621C63}" srcOrd="2" destOrd="0" parTransId="{0DF08CAE-0506-4633-8EF0-D6B4DD04D24C}" sibTransId="{C1649CE5-DB93-45AE-A8DC-DBBB4C229522}"/>
    <dgm:cxn modelId="{69359445-0621-4130-A183-F3B06FCB8CC7}" type="presOf" srcId="{D143D1B6-9BAD-4988-98A6-52EFC491E6F1}" destId="{9364E6FA-F2A2-43F3-8A9B-0D8B540D1F2A}" srcOrd="0" destOrd="0" presId="urn:microsoft.com/office/officeart/2009/3/layout/StepUpProcess"/>
    <dgm:cxn modelId="{4A0897E0-5428-4EE2-BFE2-F2D603061F1D}" srcId="{74028D18-8D6B-4205-9B32-A1A7B484CC8B}" destId="{D4319A5B-9C4D-45C7-A11E-9B2B512FF9CD}" srcOrd="0" destOrd="0" parTransId="{8F5ABF49-0673-4624-A2C7-A844270E9BA2}" sibTransId="{CD7C99E1-A826-4A62-90FF-31095719333C}"/>
    <dgm:cxn modelId="{607BD4F3-511E-4DFF-B09F-B5E9975D768F}" type="presOf" srcId="{ED99EA69-8BB2-4D98-9950-B74D53621C63}" destId="{FA4F9BB0-3F5A-43A1-8964-08A33D59A3AF}" srcOrd="0" destOrd="0" presId="urn:microsoft.com/office/officeart/2009/3/layout/StepUpProcess"/>
    <dgm:cxn modelId="{6CC8893F-D458-47BB-AC3F-AD41153058D8}" type="presOf" srcId="{D4319A5B-9C4D-45C7-A11E-9B2B512FF9CD}" destId="{1459F6F4-07B9-4175-8165-830B50065739}" srcOrd="0" destOrd="0" presId="urn:microsoft.com/office/officeart/2009/3/layout/StepUpProcess"/>
    <dgm:cxn modelId="{5827854A-48D1-4861-918B-96F021573F49}" srcId="{74028D18-8D6B-4205-9B32-A1A7B484CC8B}" destId="{D143D1B6-9BAD-4988-98A6-52EFC491E6F1}" srcOrd="1" destOrd="0" parTransId="{6B647120-6186-4AE5-A536-270A8CF4805D}" sibTransId="{0AA28094-43D4-4741-A2BC-A1CD331ED1FD}"/>
    <dgm:cxn modelId="{A0A1358B-2C3B-4E8D-B9C0-4360762A1439}" type="presOf" srcId="{74028D18-8D6B-4205-9B32-A1A7B484CC8B}" destId="{64277B8A-AC42-42C0-B9F2-63B9D0898948}" srcOrd="0" destOrd="0" presId="urn:microsoft.com/office/officeart/2009/3/layout/StepUpProcess"/>
    <dgm:cxn modelId="{0A3EBA53-1DCA-45DB-B68F-EC94D62542D1}" type="presParOf" srcId="{64277B8A-AC42-42C0-B9F2-63B9D0898948}" destId="{0920CF14-C719-4FD1-967B-094A9DCAE2C2}" srcOrd="0" destOrd="0" presId="urn:microsoft.com/office/officeart/2009/3/layout/StepUpProcess"/>
    <dgm:cxn modelId="{2A215CCB-E541-48BE-A724-32C76F0AF680}" type="presParOf" srcId="{0920CF14-C719-4FD1-967B-094A9DCAE2C2}" destId="{6B07FCE3-32DB-47E6-96E0-06F5061A56E3}" srcOrd="0" destOrd="0" presId="urn:microsoft.com/office/officeart/2009/3/layout/StepUpProcess"/>
    <dgm:cxn modelId="{D52F2BFC-9DFE-4DEC-8A14-EA887CDEBDA2}" type="presParOf" srcId="{0920CF14-C719-4FD1-967B-094A9DCAE2C2}" destId="{1459F6F4-07B9-4175-8165-830B50065739}" srcOrd="1" destOrd="0" presId="urn:microsoft.com/office/officeart/2009/3/layout/StepUpProcess"/>
    <dgm:cxn modelId="{336FEA41-16AA-4BB8-83A0-6FE3DB56EB76}" type="presParOf" srcId="{0920CF14-C719-4FD1-967B-094A9DCAE2C2}" destId="{415B1B8F-D894-451A-8B66-0CABAA5A869A}" srcOrd="2" destOrd="0" presId="urn:microsoft.com/office/officeart/2009/3/layout/StepUpProcess"/>
    <dgm:cxn modelId="{363B4956-DA5B-4248-B4DA-FA920A3DB1E0}" type="presParOf" srcId="{64277B8A-AC42-42C0-B9F2-63B9D0898948}" destId="{8B8DF589-151D-4D0D-B5DF-10E7ED6E171B}" srcOrd="1" destOrd="0" presId="urn:microsoft.com/office/officeart/2009/3/layout/StepUpProcess"/>
    <dgm:cxn modelId="{A3FDD603-5D6E-49CD-9271-80BF1A136D18}" type="presParOf" srcId="{8B8DF589-151D-4D0D-B5DF-10E7ED6E171B}" destId="{ED739AC7-6181-48DD-8DD4-E9E49F5C1CAE}" srcOrd="0" destOrd="0" presId="urn:microsoft.com/office/officeart/2009/3/layout/StepUpProcess"/>
    <dgm:cxn modelId="{DB8B5E8F-6F24-4A45-B379-E1731272B821}" type="presParOf" srcId="{64277B8A-AC42-42C0-B9F2-63B9D0898948}" destId="{66E29E4B-EAFC-47E1-80BC-B2A7BDA1276C}" srcOrd="2" destOrd="0" presId="urn:microsoft.com/office/officeart/2009/3/layout/StepUpProcess"/>
    <dgm:cxn modelId="{9FCC1CD4-465D-4C5B-B1E5-84DF6AA9976C}" type="presParOf" srcId="{66E29E4B-EAFC-47E1-80BC-B2A7BDA1276C}" destId="{6360A9CA-A09D-439F-9A79-56174A25E88E}" srcOrd="0" destOrd="0" presId="urn:microsoft.com/office/officeart/2009/3/layout/StepUpProcess"/>
    <dgm:cxn modelId="{B5FE1B9C-9325-40B6-A0D5-CB3E18612E5C}" type="presParOf" srcId="{66E29E4B-EAFC-47E1-80BC-B2A7BDA1276C}" destId="{9364E6FA-F2A2-43F3-8A9B-0D8B540D1F2A}" srcOrd="1" destOrd="0" presId="urn:microsoft.com/office/officeart/2009/3/layout/StepUpProcess"/>
    <dgm:cxn modelId="{D19E2F40-043A-4132-AB18-4520A67ECC43}" type="presParOf" srcId="{66E29E4B-EAFC-47E1-80BC-B2A7BDA1276C}" destId="{40C72919-5339-45E7-B4C5-67DDFFCF1802}" srcOrd="2" destOrd="0" presId="urn:microsoft.com/office/officeart/2009/3/layout/StepUpProcess"/>
    <dgm:cxn modelId="{0094606A-57A7-422D-A8E8-A95B7D33F862}" type="presParOf" srcId="{64277B8A-AC42-42C0-B9F2-63B9D0898948}" destId="{529E40F6-21BA-4E8D-A405-2C73CC7A385A}" srcOrd="3" destOrd="0" presId="urn:microsoft.com/office/officeart/2009/3/layout/StepUpProcess"/>
    <dgm:cxn modelId="{685F2B6C-BEA6-406E-B836-26176C84D968}" type="presParOf" srcId="{529E40F6-21BA-4E8D-A405-2C73CC7A385A}" destId="{5FD603E2-17C7-4A88-87BA-74E8CD5F452A}" srcOrd="0" destOrd="0" presId="urn:microsoft.com/office/officeart/2009/3/layout/StepUpProcess"/>
    <dgm:cxn modelId="{9B32B329-F86D-43CD-ACE7-F841B9C137FA}" type="presParOf" srcId="{64277B8A-AC42-42C0-B9F2-63B9D0898948}" destId="{598ED7CF-D13E-4543-B9BC-F29B9C9FA093}" srcOrd="4" destOrd="0" presId="urn:microsoft.com/office/officeart/2009/3/layout/StepUpProcess"/>
    <dgm:cxn modelId="{CABF29A7-90EC-4B57-A548-313D44188FB7}" type="presParOf" srcId="{598ED7CF-D13E-4543-B9BC-F29B9C9FA093}" destId="{84AEB88B-56B5-46EF-82AF-59FEFD354A3E}" srcOrd="0" destOrd="0" presId="urn:microsoft.com/office/officeart/2009/3/layout/StepUpProcess"/>
    <dgm:cxn modelId="{C6AAA6FF-D78F-48C7-AE35-3F98C0B0FEE7}" type="presParOf" srcId="{598ED7CF-D13E-4543-B9BC-F29B9C9FA093}" destId="{FA4F9BB0-3F5A-43A1-8964-08A33D59A3A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EC7FD5-6AB4-43CA-A2DF-8776766D19D7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86F7927-7D48-4D2F-8B5F-524A33678C1B}">
      <dgm:prSet phldrT="[Texto]"/>
      <dgm:spPr/>
      <dgm:t>
        <a:bodyPr/>
        <a:lstStyle/>
        <a:p>
          <a:r>
            <a:rPr lang="pt-BR" dirty="0"/>
            <a:t>ACABAR COM ISSO</a:t>
          </a:r>
        </a:p>
      </dgm:t>
    </dgm:pt>
    <dgm:pt modelId="{4D17C466-2CDA-4618-B28D-EECEBF02B9E2}" type="parTrans" cxnId="{5AF529F1-5446-4091-A675-5E38F3ADFA6E}">
      <dgm:prSet/>
      <dgm:spPr/>
      <dgm:t>
        <a:bodyPr/>
        <a:lstStyle/>
        <a:p>
          <a:endParaRPr lang="pt-BR"/>
        </a:p>
      </dgm:t>
    </dgm:pt>
    <dgm:pt modelId="{BA9D39D1-730D-4516-865A-1069AC159C6E}" type="sibTrans" cxnId="{5AF529F1-5446-4091-A675-5E38F3ADFA6E}">
      <dgm:prSet/>
      <dgm:spPr/>
      <dgm:t>
        <a:bodyPr/>
        <a:lstStyle/>
        <a:p>
          <a:endParaRPr lang="pt-BR"/>
        </a:p>
      </dgm:t>
    </dgm:pt>
    <dgm:pt modelId="{01AE7BBD-4792-4B1A-9EE5-4DAE2668F169}">
      <dgm:prSet phldrT="[Texto]"/>
      <dgm:spPr/>
      <dgm:t>
        <a:bodyPr/>
        <a:lstStyle/>
        <a:p>
          <a:r>
            <a:rPr lang="pt-BR" dirty="0"/>
            <a:t>Como? Lutando para garantir a universalização do acesso aos serviços de saneamento básico a todos os brasileiros e brasileiras, com qualidade e quantidade adequadas, independentemente da sua capacidade de pagamento</a:t>
          </a:r>
        </a:p>
      </dgm:t>
    </dgm:pt>
    <dgm:pt modelId="{DA2B7997-05B9-4024-A5C9-AB9847F5DBD5}" type="parTrans" cxnId="{2E6FEC8E-974C-4CC9-B410-A504F1950793}">
      <dgm:prSet/>
      <dgm:spPr/>
      <dgm:t>
        <a:bodyPr/>
        <a:lstStyle/>
        <a:p>
          <a:endParaRPr lang="pt-BR"/>
        </a:p>
      </dgm:t>
    </dgm:pt>
    <dgm:pt modelId="{A7F25A73-6CD3-4377-922E-7C7882201ADB}" type="sibTrans" cxnId="{2E6FEC8E-974C-4CC9-B410-A504F1950793}">
      <dgm:prSet/>
      <dgm:spPr/>
      <dgm:t>
        <a:bodyPr/>
        <a:lstStyle/>
        <a:p>
          <a:endParaRPr lang="pt-BR"/>
        </a:p>
      </dgm:t>
    </dgm:pt>
    <dgm:pt modelId="{4DD44D46-F5F8-4572-91A4-63BD333825CD}" type="pres">
      <dgm:prSet presAssocID="{ACEC7FD5-6AB4-43CA-A2DF-8776766D19D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9A9223A-2FDF-4710-8068-CEABC6FF67D5}" type="pres">
      <dgm:prSet presAssocID="{786F7927-7D48-4D2F-8B5F-524A33678C1B}" presName="composite" presStyleCnt="0"/>
      <dgm:spPr/>
    </dgm:pt>
    <dgm:pt modelId="{E244860F-78B4-4ACC-BAC4-5816E21C6AA4}" type="pres">
      <dgm:prSet presAssocID="{786F7927-7D48-4D2F-8B5F-524A33678C1B}" presName="ParentAccentShape" presStyleLbl="trBgShp" presStyleIdx="0" presStyleCnt="2"/>
      <dgm:spPr/>
    </dgm:pt>
    <dgm:pt modelId="{FDE2B96B-150D-4E2F-BD1A-633EE2A24F3E}" type="pres">
      <dgm:prSet presAssocID="{786F7927-7D48-4D2F-8B5F-524A33678C1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120647-1F30-47F1-9104-90DAF933CA27}" type="pres">
      <dgm:prSet presAssocID="{786F7927-7D48-4D2F-8B5F-524A33678C1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B6518C90-7673-43CC-BBCD-E6282EE9D8A8}" type="pres">
      <dgm:prSet presAssocID="{786F7927-7D48-4D2F-8B5F-524A33678C1B}" presName="ChildAccentShape" presStyleLbl="trBgShp" presStyleIdx="1" presStyleCnt="2"/>
      <dgm:spPr/>
    </dgm:pt>
    <dgm:pt modelId="{30785564-92BD-4871-8FAD-EB044CEB476C}" type="pres">
      <dgm:prSet presAssocID="{786F7927-7D48-4D2F-8B5F-524A33678C1B}" presName="Image" presStyleLbl="alignImgPlace1" presStyleIdx="0" presStyleCnt="1"/>
      <dgm:spPr>
        <a:blipFill>
          <a:blip xmlns:r="http://schemas.openxmlformats.org/officeDocument/2006/relationships" r:embed="rId1">
            <a:extLst/>
          </a:blip>
          <a:srcRect/>
          <a:stretch>
            <a:fillRect t="-4000" b="-4000"/>
          </a:stretch>
        </a:blipFill>
      </dgm:spPr>
    </dgm:pt>
  </dgm:ptLst>
  <dgm:cxnLst>
    <dgm:cxn modelId="{B7346472-5542-42A5-9575-F5533BF74F62}" type="presOf" srcId="{ACEC7FD5-6AB4-43CA-A2DF-8776766D19D7}" destId="{4DD44D46-F5F8-4572-91A4-63BD333825CD}" srcOrd="0" destOrd="0" presId="urn:microsoft.com/office/officeart/2009/3/layout/SnapshotPictureList"/>
    <dgm:cxn modelId="{2E6FEC8E-974C-4CC9-B410-A504F1950793}" srcId="{786F7927-7D48-4D2F-8B5F-524A33678C1B}" destId="{01AE7BBD-4792-4B1A-9EE5-4DAE2668F169}" srcOrd="0" destOrd="0" parTransId="{DA2B7997-05B9-4024-A5C9-AB9847F5DBD5}" sibTransId="{A7F25A73-6CD3-4377-922E-7C7882201ADB}"/>
    <dgm:cxn modelId="{DE77CD3C-C9B8-4975-96EB-D68DF149DF53}" type="presOf" srcId="{786F7927-7D48-4D2F-8B5F-524A33678C1B}" destId="{FDE2B96B-150D-4E2F-BD1A-633EE2A24F3E}" srcOrd="0" destOrd="0" presId="urn:microsoft.com/office/officeart/2009/3/layout/SnapshotPictureList"/>
    <dgm:cxn modelId="{5AF529F1-5446-4091-A675-5E38F3ADFA6E}" srcId="{ACEC7FD5-6AB4-43CA-A2DF-8776766D19D7}" destId="{786F7927-7D48-4D2F-8B5F-524A33678C1B}" srcOrd="0" destOrd="0" parTransId="{4D17C466-2CDA-4618-B28D-EECEBF02B9E2}" sibTransId="{BA9D39D1-730D-4516-865A-1069AC159C6E}"/>
    <dgm:cxn modelId="{1AA86542-2A2A-49D2-8F6E-145860031E0D}" type="presOf" srcId="{01AE7BBD-4792-4B1A-9EE5-4DAE2668F169}" destId="{69120647-1F30-47F1-9104-90DAF933CA27}" srcOrd="0" destOrd="0" presId="urn:microsoft.com/office/officeart/2009/3/layout/SnapshotPictureList"/>
    <dgm:cxn modelId="{81597A4B-1589-40BA-BCDE-7E1D0D92490F}" type="presParOf" srcId="{4DD44D46-F5F8-4572-91A4-63BD333825CD}" destId="{29A9223A-2FDF-4710-8068-CEABC6FF67D5}" srcOrd="0" destOrd="0" presId="urn:microsoft.com/office/officeart/2009/3/layout/SnapshotPictureList"/>
    <dgm:cxn modelId="{A3FB6C36-3342-4F52-9BFB-810B6D66E517}" type="presParOf" srcId="{29A9223A-2FDF-4710-8068-CEABC6FF67D5}" destId="{E244860F-78B4-4ACC-BAC4-5816E21C6AA4}" srcOrd="0" destOrd="0" presId="urn:microsoft.com/office/officeart/2009/3/layout/SnapshotPictureList"/>
    <dgm:cxn modelId="{2DF1465E-8994-465E-80FD-5A5F9F405CFC}" type="presParOf" srcId="{29A9223A-2FDF-4710-8068-CEABC6FF67D5}" destId="{FDE2B96B-150D-4E2F-BD1A-633EE2A24F3E}" srcOrd="1" destOrd="0" presId="urn:microsoft.com/office/officeart/2009/3/layout/SnapshotPictureList"/>
    <dgm:cxn modelId="{163DC9F9-71CA-4DF5-BE0D-D0375F0BAA84}" type="presParOf" srcId="{29A9223A-2FDF-4710-8068-CEABC6FF67D5}" destId="{69120647-1F30-47F1-9104-90DAF933CA27}" srcOrd="2" destOrd="0" presId="urn:microsoft.com/office/officeart/2009/3/layout/SnapshotPictureList"/>
    <dgm:cxn modelId="{137FE6BE-D3AC-4FEC-8FBD-28BACA0DC648}" type="presParOf" srcId="{29A9223A-2FDF-4710-8068-CEABC6FF67D5}" destId="{B6518C90-7673-43CC-BBCD-E6282EE9D8A8}" srcOrd="3" destOrd="0" presId="urn:microsoft.com/office/officeart/2009/3/layout/SnapshotPictureList"/>
    <dgm:cxn modelId="{51DD76F4-3881-4E5C-B057-7BE3E586AE81}" type="presParOf" srcId="{29A9223A-2FDF-4710-8068-CEABC6FF67D5}" destId="{30785564-92BD-4871-8FAD-EB044CEB476C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2017B1-2585-4768-BC1B-A2F4AF05467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F6DA874-D7B6-4299-A8EA-DE9CB3E13814}">
      <dgm:prSet/>
      <dgm:spPr/>
      <dgm:t>
        <a:bodyPr/>
        <a:lstStyle/>
        <a:p>
          <a:pPr rtl="0"/>
          <a:r>
            <a:rPr lang="pt-BR" dirty="0"/>
            <a:t>Não podemos nos conformar com o fato de, em pleno século XXI, as pessoas não terem acesso pleno a água, a coleta e ao tratamento de esgotos, à coleta e destinação adequada do lixo, e a drenagem urbana adequada que evitem enchentes, alagamentos e as consequentes perdas de bens materiais e, sobretudo de vidas.</a:t>
          </a:r>
        </a:p>
      </dgm:t>
    </dgm:pt>
    <dgm:pt modelId="{C33B4656-37A0-4AFE-AAC3-EFF9B203A920}" type="parTrans" cxnId="{3FD62B53-2EB0-41C5-A819-6C4812C97CE8}">
      <dgm:prSet/>
      <dgm:spPr/>
      <dgm:t>
        <a:bodyPr/>
        <a:lstStyle/>
        <a:p>
          <a:endParaRPr lang="pt-BR"/>
        </a:p>
      </dgm:t>
    </dgm:pt>
    <dgm:pt modelId="{96EED471-F42F-4D2E-BE5C-0B53E0BAD2E4}" type="sibTrans" cxnId="{3FD62B53-2EB0-41C5-A819-6C4812C97CE8}">
      <dgm:prSet/>
      <dgm:spPr/>
      <dgm:t>
        <a:bodyPr/>
        <a:lstStyle/>
        <a:p>
          <a:endParaRPr lang="pt-BR"/>
        </a:p>
      </dgm:t>
    </dgm:pt>
    <dgm:pt modelId="{B6CC88D4-38F7-4BD2-BC69-8C4EDC004A25}" type="pres">
      <dgm:prSet presAssocID="{F82017B1-2585-4768-BC1B-A2F4AF0546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17B9E1-86FD-414A-A604-F4598E87C559}" type="pres">
      <dgm:prSet presAssocID="{1F6DA874-D7B6-4299-A8EA-DE9CB3E13814}" presName="linNode" presStyleCnt="0"/>
      <dgm:spPr/>
    </dgm:pt>
    <dgm:pt modelId="{D301D157-FE9B-4912-A4D5-B633CCD543B0}" type="pres">
      <dgm:prSet presAssocID="{1F6DA874-D7B6-4299-A8EA-DE9CB3E13814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9FD1190-76D2-4B42-96FA-228B672BCF58}" type="presOf" srcId="{F82017B1-2585-4768-BC1B-A2F4AF054678}" destId="{B6CC88D4-38F7-4BD2-BC69-8C4EDC004A25}" srcOrd="0" destOrd="0" presId="urn:microsoft.com/office/officeart/2005/8/layout/vList5"/>
    <dgm:cxn modelId="{3FD62B53-2EB0-41C5-A819-6C4812C97CE8}" srcId="{F82017B1-2585-4768-BC1B-A2F4AF054678}" destId="{1F6DA874-D7B6-4299-A8EA-DE9CB3E13814}" srcOrd="0" destOrd="0" parTransId="{C33B4656-37A0-4AFE-AAC3-EFF9B203A920}" sibTransId="{96EED471-F42F-4D2E-BE5C-0B53E0BAD2E4}"/>
    <dgm:cxn modelId="{16E50D68-C2D1-4889-AF84-3B394BB2BA2E}" type="presOf" srcId="{1F6DA874-D7B6-4299-A8EA-DE9CB3E13814}" destId="{D301D157-FE9B-4912-A4D5-B633CCD543B0}" srcOrd="0" destOrd="0" presId="urn:microsoft.com/office/officeart/2005/8/layout/vList5"/>
    <dgm:cxn modelId="{9430A84E-6DCF-4022-8421-EB13639B92AB}" type="presParOf" srcId="{B6CC88D4-38F7-4BD2-BC69-8C4EDC004A25}" destId="{9417B9E1-86FD-414A-A604-F4598E87C559}" srcOrd="0" destOrd="0" presId="urn:microsoft.com/office/officeart/2005/8/layout/vList5"/>
    <dgm:cxn modelId="{50C23982-991C-4A2F-9F43-86F41B8149CE}" type="presParOf" srcId="{9417B9E1-86FD-414A-A604-F4598E87C559}" destId="{D301D157-FE9B-4912-A4D5-B633CCD543B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2F2B6-D434-4857-A640-22E8430F7309}">
      <dsp:nvSpPr>
        <dsp:cNvPr id="0" name=""/>
        <dsp:cNvSpPr/>
      </dsp:nvSpPr>
      <dsp:spPr>
        <a:xfrm rot="5400000">
          <a:off x="1690998" y="-301390"/>
          <a:ext cx="2877445" cy="47880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3E1EB-345D-4124-8AC2-4A6884BD469B}">
      <dsp:nvSpPr>
        <dsp:cNvPr id="0" name=""/>
        <dsp:cNvSpPr/>
      </dsp:nvSpPr>
      <dsp:spPr>
        <a:xfrm>
          <a:off x="1210681" y="1129191"/>
          <a:ext cx="4322637" cy="3789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Incluir na nossa agenda a luta para que o Brasil adeque sua legislação de forma a garantir o reconhecimento da água e do saneamento como um direito humano fundamental, conforme resolução da ONU (2010)</a:t>
          </a:r>
        </a:p>
      </dsp:txBody>
      <dsp:txXfrm>
        <a:off x="1210681" y="1129191"/>
        <a:ext cx="4322637" cy="3789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331A2-A92D-45D5-802B-E1C11D99460D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DFB11-0863-4775-B1E8-3C61FF9AB6F3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Incluir o Saneamento Como direito social na C.F (PEC 90/11, inclui o transporte entre os direitos sociais previstos pela Constituição Federal).</a:t>
          </a:r>
        </a:p>
      </dsp:txBody>
      <dsp:txXfrm>
        <a:off x="585701" y="1066737"/>
        <a:ext cx="4337991" cy="2693452"/>
      </dsp:txXfrm>
    </dsp:sp>
    <dsp:sp modelId="{A245CD61-0329-40D9-ABC7-69A27B865C49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7BE24-164F-41EA-9760-B9128222B577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/>
            <a:t>O artigo 6º da Constituição  prevê  11 direitos sociais: educação; saúde; alimentação; trabalho; moradia; lazer; segurança; previdência social; proteção à maternidade; proteção à infância; e assistência aos desamparados. </a:t>
          </a:r>
        </a:p>
      </dsp:txBody>
      <dsp:txXfrm>
        <a:off x="6092527" y="1066737"/>
        <a:ext cx="4337991" cy="2693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7FCE3-32DB-47E6-96E0-06F5061A56E3}">
      <dsp:nvSpPr>
        <dsp:cNvPr id="0" name=""/>
        <dsp:cNvSpPr/>
      </dsp:nvSpPr>
      <dsp:spPr>
        <a:xfrm rot="5400000">
          <a:off x="539533" y="1258821"/>
          <a:ext cx="1625089" cy="270411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9F6F4-07B9-4175-8165-830B50065739}">
      <dsp:nvSpPr>
        <dsp:cNvPr id="0" name=""/>
        <dsp:cNvSpPr/>
      </dsp:nvSpPr>
      <dsp:spPr>
        <a:xfrm>
          <a:off x="268265" y="2066768"/>
          <a:ext cx="2441287" cy="2139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Ampliar a aliança entre trabalhadores (as) do setor e entre os movimentos sociais  e populares</a:t>
          </a:r>
        </a:p>
      </dsp:txBody>
      <dsp:txXfrm>
        <a:off x="268265" y="2066768"/>
        <a:ext cx="2441287" cy="2139931"/>
      </dsp:txXfrm>
    </dsp:sp>
    <dsp:sp modelId="{415B1B8F-D894-451A-8B66-0CABAA5A869A}">
      <dsp:nvSpPr>
        <dsp:cNvPr id="0" name=""/>
        <dsp:cNvSpPr/>
      </dsp:nvSpPr>
      <dsp:spPr>
        <a:xfrm>
          <a:off x="2248932" y="1059741"/>
          <a:ext cx="460620" cy="46062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0A9CA-A09D-439F-9A79-56174A25E88E}">
      <dsp:nvSpPr>
        <dsp:cNvPr id="0" name=""/>
        <dsp:cNvSpPr/>
      </dsp:nvSpPr>
      <dsp:spPr>
        <a:xfrm rot="5400000">
          <a:off x="3528145" y="519286"/>
          <a:ext cx="1625089" cy="270411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4E6FA-F2A2-43F3-8A9B-0D8B540D1F2A}">
      <dsp:nvSpPr>
        <dsp:cNvPr id="0" name=""/>
        <dsp:cNvSpPr/>
      </dsp:nvSpPr>
      <dsp:spPr>
        <a:xfrm>
          <a:off x="3256878" y="1327233"/>
          <a:ext cx="2441287" cy="2139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Lutar pela instituição de políticas, programas e ações que fortaleçam o papel do Estado e dos </a:t>
          </a:r>
          <a:r>
            <a:rPr lang="pt-BR" sz="2000" kern="1200" dirty="0" smtClean="0"/>
            <a:t>prestadores </a:t>
          </a:r>
          <a:r>
            <a:rPr lang="pt-BR" sz="2000" kern="1200" dirty="0"/>
            <a:t>públicos</a:t>
          </a:r>
        </a:p>
      </dsp:txBody>
      <dsp:txXfrm>
        <a:off x="3256878" y="1327233"/>
        <a:ext cx="2441287" cy="2139931"/>
      </dsp:txXfrm>
    </dsp:sp>
    <dsp:sp modelId="{40C72919-5339-45E7-B4C5-67DDFFCF1802}">
      <dsp:nvSpPr>
        <dsp:cNvPr id="0" name=""/>
        <dsp:cNvSpPr/>
      </dsp:nvSpPr>
      <dsp:spPr>
        <a:xfrm>
          <a:off x="5237545" y="320206"/>
          <a:ext cx="460620" cy="46062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EB88B-56B5-46EF-82AF-59FEFD354A3E}">
      <dsp:nvSpPr>
        <dsp:cNvPr id="0" name=""/>
        <dsp:cNvSpPr/>
      </dsp:nvSpPr>
      <dsp:spPr>
        <a:xfrm rot="5400000">
          <a:off x="6516758" y="-220248"/>
          <a:ext cx="1625089" cy="270411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F9BB0-3F5A-43A1-8964-08A33D59A3AF}">
      <dsp:nvSpPr>
        <dsp:cNvPr id="0" name=""/>
        <dsp:cNvSpPr/>
      </dsp:nvSpPr>
      <dsp:spPr>
        <a:xfrm>
          <a:off x="6245490" y="587697"/>
          <a:ext cx="2441287" cy="2139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Programa de recuperação dos operadores públicos</a:t>
          </a:r>
          <a:endParaRPr lang="pt-BR" sz="2000" kern="1200" dirty="0"/>
        </a:p>
      </dsp:txBody>
      <dsp:txXfrm>
        <a:off x="6245490" y="587697"/>
        <a:ext cx="2441287" cy="21399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18C90-7673-43CC-BBCD-E6282EE9D8A8}">
      <dsp:nvSpPr>
        <dsp:cNvPr id="0" name=""/>
        <dsp:cNvSpPr/>
      </dsp:nvSpPr>
      <dsp:spPr>
        <a:xfrm>
          <a:off x="8480054" y="579010"/>
          <a:ext cx="206745" cy="3826425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4860F-78B4-4ACC-BAC4-5816E21C6AA4}">
      <dsp:nvSpPr>
        <dsp:cNvPr id="0" name=""/>
        <dsp:cNvSpPr/>
      </dsp:nvSpPr>
      <dsp:spPr>
        <a:xfrm>
          <a:off x="206745" y="579010"/>
          <a:ext cx="5377129" cy="3826425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85564-92BD-4871-8FAD-EB044CEB476C}">
      <dsp:nvSpPr>
        <dsp:cNvPr id="0" name=""/>
        <dsp:cNvSpPr/>
      </dsp:nvSpPr>
      <dsp:spPr>
        <a:xfrm>
          <a:off x="0" y="120525"/>
          <a:ext cx="5170383" cy="3619464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2B96B-150D-4E2F-BD1A-633EE2A24F3E}">
      <dsp:nvSpPr>
        <dsp:cNvPr id="0" name=""/>
        <dsp:cNvSpPr/>
      </dsp:nvSpPr>
      <dsp:spPr>
        <a:xfrm>
          <a:off x="416966" y="3741275"/>
          <a:ext cx="4960162" cy="45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80010" rIns="21336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ACABAR COM ISSO</a:t>
          </a:r>
        </a:p>
      </dsp:txBody>
      <dsp:txXfrm>
        <a:off x="416966" y="3741275"/>
        <a:ext cx="4960162" cy="454200"/>
      </dsp:txXfrm>
    </dsp:sp>
    <dsp:sp modelId="{69120647-1F30-47F1-9104-90DAF933CA27}">
      <dsp:nvSpPr>
        <dsp:cNvPr id="0" name=""/>
        <dsp:cNvSpPr/>
      </dsp:nvSpPr>
      <dsp:spPr>
        <a:xfrm>
          <a:off x="5802782" y="579010"/>
          <a:ext cx="2458364" cy="3826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Como? Lutando para garantir a universalização do acesso aos serviços de saneamento básico a todos os brasileiros e brasileiras, com qualidade e quantidade adequadas, independentemente da sua capacidade de pagamento</a:t>
          </a:r>
        </a:p>
      </dsp:txBody>
      <dsp:txXfrm>
        <a:off x="5802782" y="579010"/>
        <a:ext cx="2458364" cy="38264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1D157-FE9B-4912-A4D5-B633CCD543B0}">
      <dsp:nvSpPr>
        <dsp:cNvPr id="0" name=""/>
        <dsp:cNvSpPr/>
      </dsp:nvSpPr>
      <dsp:spPr>
        <a:xfrm>
          <a:off x="4408" y="0"/>
          <a:ext cx="9027678" cy="5909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/>
            <a:t>Não podemos nos conformar com o fato de, em pleno século XXI, as pessoas não terem acesso pleno a água, a coleta e ao tratamento de esgotos, à coleta e destinação adequada do lixo, e a drenagem urbana adequada que evitem enchentes, alagamentos e as consequentes perdas de bens materiais e, sobretudo de vidas.</a:t>
          </a:r>
        </a:p>
      </dsp:txBody>
      <dsp:txXfrm>
        <a:off x="292877" y="288469"/>
        <a:ext cx="8450740" cy="5332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4C855-5FC6-45E4-B43D-3B2DB26502B3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A096D-88F9-435A-9546-C4073DE8D4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18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B0C7EE-F6B8-48EC-A5DB-58533363A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469FB2E-E9F8-473F-B692-94F80E47D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C0C47AF-A644-48E0-963A-4818F535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0F93-DB1B-462B-B7B2-08DC5C434F9B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3208E6F-B999-42EA-9D1B-3C3A0636B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3469AF4-AF66-4048-97E1-AE63032B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4B49-8609-4F28-8EC3-971B776F1C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96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EF64BC-E6C3-4466-BC43-8F11D687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76962E52-3085-4B41-971C-DC67F088F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189FE69-FB01-4EAD-ADC1-79ACD2351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0F93-DB1B-462B-B7B2-08DC5C434F9B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6D03FCB-E914-4DDB-BEC1-30D02902A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98BDA6A-B289-43A1-8E20-EFB43F0F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4B49-8609-4F28-8EC3-971B776F1C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55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08AF6CC-6F79-4EC6-BF85-DE12A68F2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05B9B20-157F-4D8F-A740-E4466A22D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1B38347-36A9-410B-B871-EC43E507E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0F93-DB1B-462B-B7B2-08DC5C434F9B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296E977-C9F9-4553-83EE-B61D4108F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697FED5-CAA0-4FF8-B458-41E84963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4B49-8609-4F28-8EC3-971B776F1C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21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042A4D-6237-4E85-BE20-C3242399B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4507438-9ECB-4F55-B4E7-326E60664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DA6E2CB-D472-4746-841A-DC2C1B76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0F93-DB1B-462B-B7B2-08DC5C434F9B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3594B71-B13E-4C25-B720-4358AE89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196C1EA-E747-4260-A36D-2CC704D2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4B49-8609-4F28-8EC3-971B776F1C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43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69EB19-26E7-4D2C-9B60-16B7B355F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631F911-C191-4D89-B905-1387BDBE9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8553627-3A45-4F20-ABB9-42BB48606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0F93-DB1B-462B-B7B2-08DC5C434F9B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03B9D23-C1E8-480C-8423-C00DEA69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9164564-678C-4A0B-AD3C-FEA32F21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4B49-8609-4F28-8EC3-971B776F1C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70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111DD4-D3D8-4F15-92A8-B5EACCA58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F9CBF83-20A1-426D-86E8-F4AABF9A5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11E7B5E-6745-41D7-86FC-7FCF54E96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814A257-78FF-47E1-B009-F61127828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0F93-DB1B-462B-B7B2-08DC5C434F9B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0BEB818-C8C3-4733-8005-3CDC512C4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C6D8A49-A66E-49EF-AEDD-D269EDBC9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4B49-8609-4F28-8EC3-971B776F1C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1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6EDF0B-A6BC-4F6F-AC93-5E004F3A8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BB113D7-DBE9-4D8B-AB1D-788A7D136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CA21604-215A-4D8B-9171-7CDE6A735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4C2BD449-E058-4D73-B5B3-BF548AA5F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6AF2C7BF-70E8-4F5C-AE79-7FF9E725C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B421228C-DCC1-4128-BBB6-2DC56E9E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0F93-DB1B-462B-B7B2-08DC5C434F9B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F606852D-74B1-4E36-A057-F46AB621A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A0B1EB6A-0DCB-4B21-8ABE-2EE3E724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4B49-8609-4F28-8EC3-971B776F1C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45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A68D0C-8D57-40BB-8D0B-964D28BD7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E3D7CB31-7EA9-4F6B-B805-5E1E4C5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0F93-DB1B-462B-B7B2-08DC5C434F9B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D66F2FF-F250-4768-9B39-5A917C44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0269D401-E0E4-406D-B272-E8665F6E7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4B49-8609-4F28-8EC3-971B776F1C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60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35EAC4CF-5973-439A-A2BD-979397962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0F93-DB1B-462B-B7B2-08DC5C434F9B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5C99EAC8-6E0E-47F0-8708-996CC49C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533CDD8C-9E23-468E-9C09-64FE6FD5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4B49-8609-4F28-8EC3-971B776F1C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482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796B3F-2066-4237-89FE-508B1ABE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782F123-57CA-456E-B02A-419A0784B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43B01E1-D1BB-48CD-A5E7-48E64EB28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455EAD5-6A19-41A6-BBE8-C963B80E0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0F93-DB1B-462B-B7B2-08DC5C434F9B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1DBB19C-DB47-437E-B257-5298B696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3AB0B43-81FC-4B20-968B-69D84712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4B49-8609-4F28-8EC3-971B776F1C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5633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BA0BB1-E49F-40B0-8B57-ADD171B1C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7166F97C-AF6B-492A-9068-AFE5203E0A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C548B63-4B92-451E-82CF-379F4DCF4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30C5F7B-3E18-4E28-9E1B-62DFFDDD4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0F93-DB1B-462B-B7B2-08DC5C434F9B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56C2E2C-E5E0-4695-B2EC-DE1518ECF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49854FD-C0CB-43F9-9CC4-6F322727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4B49-8609-4F28-8EC3-971B776F1C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64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44E2DEB4-AB2A-4DA8-A279-92404639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FD8278F-7EA1-40B3-A7B2-C84C815E7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6D54D4F-CE9F-4B81-9C70-DD9F7A264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00F93-DB1B-462B-B7B2-08DC5C434F9B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4BFEB41-C821-49DE-8B60-483A03ADA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8B89B1D-E550-4114-9BF4-9A5B294E7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84B49-8609-4F28-8EC3-971B776F1C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16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ee.fiocruz.br/?q=node/52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ma2018.org/" TargetMode="External"/><Relationship Id="rId2" Type="http://schemas.openxmlformats.org/officeDocument/2006/relationships/hyperlink" Target="https://www.facebook.com/alternativaterrazuldf/videos/vb.1619442191702920/1796155670698237/?type=2&amp;theate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E06571-2E3D-4C72-BC2B-23BFFFC3D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9187" y="2357709"/>
            <a:ext cx="9658662" cy="206147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accent5">
                    <a:lumMod val="50000"/>
                  </a:schemeClr>
                </a:solidFill>
              </a:rPr>
              <a:t>CONSELHO DE RECURSOS </a:t>
            </a:r>
            <a:br>
              <a:rPr lang="pt-BR" sz="4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4800" dirty="0" smtClean="0">
                <a:solidFill>
                  <a:schemeClr val="accent5">
                    <a:lumMod val="50000"/>
                  </a:schemeClr>
                </a:solidFill>
              </a:rPr>
              <a:t>HÍDRICOS  - DF</a:t>
            </a:r>
            <a:br>
              <a:rPr lang="pt-BR" sz="4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4400" dirty="0"/>
              <a:t>20 de setembro de </a:t>
            </a:r>
            <a:r>
              <a:rPr lang="pt-BR" sz="4400" dirty="0" smtClean="0"/>
              <a:t>2017</a:t>
            </a:r>
            <a:endParaRPr lang="pt-BR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F41B157-1034-4DD5-8FD1-437BD58B7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91857"/>
            <a:ext cx="9144000" cy="1655762"/>
          </a:xfr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Associação </a:t>
            </a:r>
            <a:r>
              <a:rPr lang="pt-BR" dirty="0"/>
              <a:t>Brasileira de Engenharia Sanitária e Ambiental </a:t>
            </a:r>
          </a:p>
          <a:p>
            <a:r>
              <a:rPr lang="pt-BR" dirty="0" smtClean="0"/>
              <a:t>Seção </a:t>
            </a:r>
            <a:r>
              <a:rPr lang="pt-BR" dirty="0"/>
              <a:t>Distrito Federal – ABES DF</a:t>
            </a:r>
          </a:p>
          <a:p>
            <a:endParaRPr lang="pt-BR" dirty="0"/>
          </a:p>
        </p:txBody>
      </p:sp>
      <p:pic>
        <p:nvPicPr>
          <p:cNvPr id="2050" name="Picture 2" descr="FAMA 2018">
            <a:extLst>
              <a:ext uri="{FF2B5EF4-FFF2-40B4-BE49-F238E27FC236}">
                <a16:creationId xmlns:a16="http://schemas.microsoft.com/office/drawing/2014/main" xmlns="" id="{39723FE2-80EA-4F82-A1F1-58D3753C1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006" y="443425"/>
            <a:ext cx="2722440" cy="177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5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9202" y="332656"/>
            <a:ext cx="6589199" cy="1368152"/>
          </a:xfrm>
        </p:spPr>
        <p:txBody>
          <a:bodyPr>
            <a:normAutofit fontScale="90000"/>
          </a:bodyPr>
          <a:lstStyle/>
          <a:p>
            <a:r>
              <a:rPr lang="pt-BR" dirty="0"/>
              <a:t> </a:t>
            </a:r>
            <a:br>
              <a:rPr lang="pt-BR" dirty="0"/>
            </a:br>
            <a:r>
              <a:rPr lang="pt-BR" sz="3100" dirty="0" smtClean="0"/>
              <a:t>Fórum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/>
              <a:t>Alternativo Mundial da Água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58648" y="1410109"/>
            <a:ext cx="8929142" cy="50131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b="1" dirty="0"/>
              <a:t>Organização - Coordenação Brasileira</a:t>
            </a:r>
          </a:p>
          <a:p>
            <a:pPr marL="0" indent="0">
              <a:buNone/>
            </a:pPr>
            <a:r>
              <a:rPr lang="pt-BR" sz="2400" b="1" dirty="0"/>
              <a:t>FNSA</a:t>
            </a:r>
            <a:r>
              <a:rPr lang="pt-BR" sz="2400" dirty="0"/>
              <a:t> - Frente Nacional pelo Saneamento Ambiental;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b="1" dirty="0" smtClean="0"/>
              <a:t>PROAM</a:t>
            </a:r>
            <a:r>
              <a:rPr lang="pt-BR" sz="2400" dirty="0" smtClean="0"/>
              <a:t> </a:t>
            </a:r>
            <a:r>
              <a:rPr lang="pt-BR" sz="2400" dirty="0"/>
              <a:t>- Instituto Brasileiro de Proteção Ambiental;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b="1" dirty="0" smtClean="0"/>
              <a:t>ISP</a:t>
            </a:r>
            <a:r>
              <a:rPr lang="pt-BR" sz="2400" dirty="0" smtClean="0"/>
              <a:t> </a:t>
            </a:r>
            <a:r>
              <a:rPr lang="pt-BR" sz="2400" dirty="0"/>
              <a:t>- Internacional de Serviços Públicos;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b="1" dirty="0" smtClean="0"/>
              <a:t>MAB</a:t>
            </a:r>
            <a:r>
              <a:rPr lang="pt-BR" sz="2400" dirty="0" smtClean="0"/>
              <a:t> </a:t>
            </a:r>
            <a:r>
              <a:rPr lang="pt-BR" sz="2400" dirty="0"/>
              <a:t>- Movimento dos Atingidos por Barragens;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b="1" dirty="0" smtClean="0"/>
              <a:t>MPA</a:t>
            </a:r>
            <a:r>
              <a:rPr lang="pt-BR" sz="2400" dirty="0" smtClean="0"/>
              <a:t> </a:t>
            </a:r>
            <a:r>
              <a:rPr lang="pt-BR" sz="2400" dirty="0"/>
              <a:t>- Movimento dos Pequenos Agricultores;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b="1" dirty="0" smtClean="0"/>
              <a:t>MST</a:t>
            </a:r>
            <a:r>
              <a:rPr lang="pt-BR" sz="2400" dirty="0" smtClean="0"/>
              <a:t> </a:t>
            </a:r>
            <a:r>
              <a:rPr lang="pt-BR" sz="2400" dirty="0"/>
              <a:t>- Movimento dos Trabalhadores Rurais sem Terra;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b="1" dirty="0" smtClean="0"/>
              <a:t>MTST</a:t>
            </a:r>
            <a:r>
              <a:rPr lang="pt-BR" sz="2400" dirty="0" smtClean="0"/>
              <a:t> </a:t>
            </a:r>
            <a:r>
              <a:rPr lang="pt-BR" sz="2400" dirty="0"/>
              <a:t>- Movimento dos Trabalhadores Sem-Teto; ONG </a:t>
            </a:r>
            <a:r>
              <a:rPr lang="pt-BR" sz="2400" dirty="0" err="1"/>
              <a:t>Proscience</a:t>
            </a:r>
            <a:r>
              <a:rPr lang="pt-BR" sz="2400" dirty="0"/>
              <a:t>; Rede Mulher e Mídia;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b="1" dirty="0" err="1" smtClean="0"/>
              <a:t>Sinfrajupe</a:t>
            </a:r>
            <a:r>
              <a:rPr lang="pt-BR" sz="2400" dirty="0" smtClean="0"/>
              <a:t> </a:t>
            </a:r>
            <a:r>
              <a:rPr lang="pt-BR" sz="2400" dirty="0"/>
              <a:t>- Serviço </a:t>
            </a:r>
            <a:r>
              <a:rPr lang="pt-BR" sz="2400" dirty="0" err="1" smtClean="0"/>
              <a:t>Interfranciscano</a:t>
            </a:r>
            <a:r>
              <a:rPr lang="pt-BR" sz="2400" dirty="0" smtClean="0"/>
              <a:t> </a:t>
            </a:r>
            <a:r>
              <a:rPr lang="pt-BR" sz="2400" dirty="0"/>
              <a:t>de Justiça Paz e Ecologia</a:t>
            </a:r>
            <a:r>
              <a:rPr lang="pt-BR" sz="2400" dirty="0" smtClean="0"/>
              <a:t>;</a:t>
            </a:r>
          </a:p>
          <a:p>
            <a:pPr marL="0" indent="0">
              <a:buNone/>
            </a:pPr>
            <a:r>
              <a:rPr lang="pt-BR" sz="2400" dirty="0" smtClean="0"/>
              <a:t> </a:t>
            </a:r>
            <a:r>
              <a:rPr lang="pt-BR" sz="2400" b="1" dirty="0"/>
              <a:t>ISEE</a:t>
            </a:r>
            <a:r>
              <a:rPr lang="pt-BR" sz="2400" dirty="0"/>
              <a:t> -Sociedade Internacional de Epidemiologia </a:t>
            </a:r>
            <a:r>
              <a:rPr lang="pt-BR" sz="2400" dirty="0" smtClean="0"/>
              <a:t>Ambiental.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Figura2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567670" y="198783"/>
            <a:ext cx="1624330" cy="10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3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 </a:t>
            </a:r>
            <a:br>
              <a:rPr lang="pt-BR" dirty="0"/>
            </a:br>
            <a:r>
              <a:rPr lang="pt-BR" sz="3100" dirty="0" smtClean="0"/>
              <a:t>Fórum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/>
              <a:t>Alternativo Mundial da Água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/>
              <a:t>Organização</a:t>
            </a:r>
            <a:endParaRPr lang="pt-BR" dirty="0"/>
          </a:p>
          <a:p>
            <a:r>
              <a:rPr lang="pt-BR" sz="2400" dirty="0"/>
              <a:t>Além da Coordenação Nacional existem os grupos de:</a:t>
            </a:r>
          </a:p>
          <a:p>
            <a:r>
              <a:rPr lang="pt-BR" sz="2400" dirty="0"/>
              <a:t>Articulação e Mobilização</a:t>
            </a:r>
          </a:p>
          <a:p>
            <a:r>
              <a:rPr lang="pt-BR" sz="2400" dirty="0"/>
              <a:t>Comunicação e Imprensa</a:t>
            </a:r>
          </a:p>
          <a:p>
            <a:r>
              <a:rPr lang="pt-BR" sz="2400" dirty="0"/>
              <a:t>Executivo </a:t>
            </a:r>
          </a:p>
          <a:p>
            <a:r>
              <a:rPr lang="pt-BR" sz="2400" dirty="0"/>
              <a:t>Internacional</a:t>
            </a:r>
          </a:p>
          <a:p>
            <a:r>
              <a:rPr lang="pt-BR" sz="2400" dirty="0" smtClean="0"/>
              <a:t>Finanças</a:t>
            </a:r>
          </a:p>
          <a:p>
            <a:r>
              <a:rPr lang="pt-BR" sz="2400" dirty="0" smtClean="0"/>
              <a:t>Comitês Locais</a:t>
            </a:r>
            <a:endParaRPr lang="pt-BR" sz="2400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pPr lvl="0"/>
            <a:endParaRPr lang="pt-BR" dirty="0"/>
          </a:p>
          <a:p>
            <a:endParaRPr lang="pt-BR" dirty="0"/>
          </a:p>
        </p:txBody>
      </p:sp>
      <p:pic>
        <p:nvPicPr>
          <p:cNvPr id="4" name="Figura2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445097" y="230188"/>
            <a:ext cx="1624330" cy="10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37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 </a:t>
            </a:r>
            <a:br>
              <a:rPr lang="pt-BR" dirty="0"/>
            </a:br>
            <a:r>
              <a:rPr lang="pt-BR" sz="3100" dirty="0" smtClean="0"/>
              <a:t>Fórum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/>
              <a:t>Alternativo Mundial da Água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/>
              <a:t>Organização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Também estão sendo criados os “Comitês Locais de Preparação do FAMA”.</a:t>
            </a:r>
          </a:p>
          <a:p>
            <a:pPr marL="0" indent="0">
              <a:buNone/>
            </a:pPr>
            <a:r>
              <a:rPr lang="pt-BR" dirty="0"/>
              <a:t>Já foram criados os Comitês de Brasília, Pará, Paraíba e Bahia.</a:t>
            </a:r>
          </a:p>
          <a:p>
            <a:pPr marL="0" indent="0">
              <a:buNone/>
            </a:pPr>
            <a:r>
              <a:rPr lang="pt-BR" dirty="0"/>
              <a:t>Há previsão de criação de Comitês em São Paulo, Rio Grande Sul, Minas Gerais, Espirito Santo, Santarém e em outros estados e cidades. 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pPr lvl="0"/>
            <a:endParaRPr lang="pt-BR" dirty="0"/>
          </a:p>
          <a:p>
            <a:endParaRPr lang="pt-BR" dirty="0"/>
          </a:p>
        </p:txBody>
      </p:sp>
      <p:pic>
        <p:nvPicPr>
          <p:cNvPr id="4" name="Figura2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259567" y="166529"/>
            <a:ext cx="1624330" cy="10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22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 </a:t>
            </a:r>
            <a:br>
              <a:rPr lang="pt-BR" dirty="0"/>
            </a:br>
            <a:r>
              <a:rPr lang="pt-BR" sz="3100" dirty="0" smtClean="0"/>
              <a:t>Fórum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/>
              <a:t>Alternativo Mundial da Água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3553" y="2133600"/>
            <a:ext cx="7994849" cy="4103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/>
              <a:t>Organização</a:t>
            </a:r>
            <a:endParaRPr lang="pt-BR" dirty="0"/>
          </a:p>
          <a:p>
            <a:pPr lvl="0"/>
            <a:r>
              <a:rPr lang="pt-BR" sz="2400" dirty="0"/>
              <a:t>A organização do FAMA trabalha com a expectativa de reunir 5.000 participantes das mais variadas organizações da sociedade civil do Brasil e de diversos outros países.</a:t>
            </a:r>
          </a:p>
          <a:p>
            <a:pPr lvl="0"/>
            <a:endParaRPr lang="pt-BR" sz="2400" dirty="0"/>
          </a:p>
          <a:p>
            <a:pPr lvl="0"/>
            <a:r>
              <a:rPr lang="pt-BR" sz="2400" dirty="0"/>
              <a:t>3.000 participantes serão financiados pelo FAMA, já que serão mobilizados pelos movimentos populares como: MAB, MST, MTST, CONAM, CMP, entre outros.</a:t>
            </a:r>
          </a:p>
          <a:p>
            <a:endParaRPr lang="pt-BR" sz="2000" dirty="0"/>
          </a:p>
        </p:txBody>
      </p:sp>
      <p:pic>
        <p:nvPicPr>
          <p:cNvPr id="4" name="Figura2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39636" y="1"/>
            <a:ext cx="1624330" cy="10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76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 </a:t>
            </a:r>
            <a:br>
              <a:rPr lang="pt-BR" dirty="0"/>
            </a:br>
            <a:r>
              <a:rPr lang="pt-BR" sz="3100" dirty="0" smtClean="0"/>
              <a:t>Fórum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/>
              <a:t>Alternativo Mundial da Água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3513" y="2133600"/>
            <a:ext cx="8712967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/>
              <a:t>Estrutura</a:t>
            </a:r>
            <a:endParaRPr lang="pt-BR" dirty="0"/>
          </a:p>
          <a:p>
            <a:pPr lvl="0"/>
            <a:r>
              <a:rPr lang="pt-BR" dirty="0"/>
              <a:t>Estamos trabalhando para viabilizar estrutura para garantir transporte, alimentação e alojamento para essas pessoas. </a:t>
            </a:r>
          </a:p>
          <a:p>
            <a:pPr lvl="0"/>
            <a:r>
              <a:rPr lang="pt-BR" dirty="0"/>
              <a:t>Buscamos recursos com entidades internacionais, </a:t>
            </a:r>
            <a:r>
              <a:rPr lang="pt-BR" dirty="0" smtClean="0"/>
              <a:t>ANA</a:t>
            </a:r>
            <a:r>
              <a:rPr lang="pt-BR" dirty="0"/>
              <a:t>, Governo do </a:t>
            </a:r>
            <a:r>
              <a:rPr lang="pt-BR" dirty="0" smtClean="0"/>
              <a:t>DF  </a:t>
            </a:r>
            <a:r>
              <a:rPr lang="pt-BR" dirty="0"/>
              <a:t>etc.</a:t>
            </a:r>
          </a:p>
          <a:p>
            <a:pPr lvl="0"/>
            <a:r>
              <a:rPr lang="pt-BR" dirty="0"/>
              <a:t>Estimamos um gasto de </a:t>
            </a:r>
            <a:r>
              <a:rPr lang="pt-BR" dirty="0" smtClean="0"/>
              <a:t>2 </a:t>
            </a:r>
            <a:r>
              <a:rPr lang="pt-BR" dirty="0"/>
              <a:t>milhões de reais</a:t>
            </a:r>
          </a:p>
        </p:txBody>
      </p:sp>
      <p:pic>
        <p:nvPicPr>
          <p:cNvPr id="4" name="Figura2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416480" y="497363"/>
            <a:ext cx="1624330" cy="10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7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 </a:t>
            </a:r>
            <a:br>
              <a:rPr lang="pt-BR" dirty="0"/>
            </a:br>
            <a:r>
              <a:rPr lang="pt-BR" sz="3100" dirty="0" smtClean="0"/>
              <a:t>Fórum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/>
              <a:t>Alternativo Mundial da Água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35561" y="2133600"/>
            <a:ext cx="7922840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/>
              <a:t>Objetivos</a:t>
            </a:r>
            <a:endParaRPr lang="pt-BR" dirty="0"/>
          </a:p>
          <a:p>
            <a:r>
              <a:rPr lang="pt-BR" dirty="0"/>
              <a:t>O FAMA tem como objetivo fundamental tratar do tema da água na perspectiva </a:t>
            </a:r>
            <a:r>
              <a:rPr lang="pt-BR" b="1" dirty="0"/>
              <a:t>da água como um direito e não mercadoria</a:t>
            </a:r>
            <a:r>
              <a:rPr lang="pt-BR" dirty="0"/>
              <a:t>, e garantindo uma ampla gama de debates que permita focar essa questão nas suas mais variadas interfaces, tomando o cuidado para a discussão e seus resultados não sejam fragmentados, ou seja esperamos que ao final a transversalidade do tema seja garantida</a:t>
            </a:r>
            <a:r>
              <a:rPr lang="pt-BR" sz="2000" dirty="0"/>
              <a:t>.  </a:t>
            </a:r>
          </a:p>
        </p:txBody>
      </p:sp>
      <p:pic>
        <p:nvPicPr>
          <p:cNvPr id="4" name="Figura2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166801" y="248320"/>
            <a:ext cx="1624330" cy="10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21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 </a:t>
            </a:r>
            <a:br>
              <a:rPr lang="pt-BR" dirty="0"/>
            </a:br>
            <a:r>
              <a:rPr lang="pt-BR" sz="3100" dirty="0" smtClean="0"/>
              <a:t>Fórum 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/>
              <a:t>Alternativo Mundial da Água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35560" y="2204864"/>
            <a:ext cx="8138864" cy="43924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b="1" dirty="0"/>
              <a:t>Objetivos</a:t>
            </a:r>
          </a:p>
          <a:p>
            <a:pPr lvl="0"/>
            <a:r>
              <a:rPr lang="pt-BR" dirty="0"/>
              <a:t>A realização do FAMA e sua agenda devem transcender a luta contra a privatização e mercantilização da água e do saneamento, na medida em que deve estar conectada à luta em defesa das reservas naturais estratégicas, da soberania nacional, pela garantia dos direitos humanos e preservação do planeta.</a:t>
            </a:r>
          </a:p>
        </p:txBody>
      </p:sp>
      <p:pic>
        <p:nvPicPr>
          <p:cNvPr id="4" name="Figura2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729470" y="172280"/>
            <a:ext cx="1624330" cy="10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93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 </a:t>
            </a:r>
            <a:br>
              <a:rPr lang="pt-BR" dirty="0"/>
            </a:br>
            <a:r>
              <a:rPr lang="pt-BR" sz="3100" dirty="0" smtClean="0"/>
              <a:t>Fórum 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/>
              <a:t>Alternativo Mundial da Água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07569" y="2276872"/>
            <a:ext cx="8208911" cy="37776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b="1" dirty="0"/>
              <a:t>Objetivos</a:t>
            </a:r>
          </a:p>
          <a:p>
            <a:r>
              <a:rPr lang="pt-BR" dirty="0" smtClean="0"/>
              <a:t>Pretende-se que os “Comitês </a:t>
            </a:r>
            <a:r>
              <a:rPr lang="pt-BR" dirty="0"/>
              <a:t>Locais de Preparação </a:t>
            </a:r>
            <a:r>
              <a:rPr lang="pt-BR" dirty="0" smtClean="0"/>
              <a:t>depois </a:t>
            </a:r>
            <a:r>
              <a:rPr lang="pt-BR" dirty="0"/>
              <a:t>da realização do FAMA se transformem em “Comitês Permanentes de Luta em Defesa dos Serviços Públicos, pela Soberania Nacional, pelos Direitos Humanos”. </a:t>
            </a:r>
            <a:endParaRPr lang="pt-BR" dirty="0" smtClean="0"/>
          </a:p>
          <a:p>
            <a:r>
              <a:rPr lang="pt-BR" dirty="0" smtClean="0"/>
              <a:t>Pretende-se </a:t>
            </a:r>
            <a:r>
              <a:rPr lang="pt-BR" dirty="0"/>
              <a:t>que o FAMA não se restrinja a discussão da privatização da agua e do saneamento.</a:t>
            </a:r>
          </a:p>
          <a:p>
            <a:pPr lvl="0"/>
            <a:endParaRPr lang="pt-BR" sz="2200" dirty="0"/>
          </a:p>
        </p:txBody>
      </p:sp>
      <p:pic>
        <p:nvPicPr>
          <p:cNvPr id="4" name="Figura2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153549" y="159027"/>
            <a:ext cx="1624330" cy="10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16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 </a:t>
            </a:r>
            <a:br>
              <a:rPr lang="pt-BR" dirty="0"/>
            </a:br>
            <a:r>
              <a:rPr lang="pt-BR" sz="3100" dirty="0" smtClean="0"/>
              <a:t>Fórum 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/>
              <a:t>Alternativo Mundial da Água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67608" y="2348880"/>
            <a:ext cx="7490792" cy="42484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b="1" dirty="0"/>
              <a:t>Objetivos</a:t>
            </a:r>
          </a:p>
          <a:p>
            <a:pPr lvl="0"/>
            <a:r>
              <a:rPr lang="pt-BR" dirty="0"/>
              <a:t>Estamos discutindo </a:t>
            </a:r>
            <a:r>
              <a:rPr lang="pt-BR" dirty="0" smtClean="0"/>
              <a:t>o espaço para atividades </a:t>
            </a:r>
            <a:r>
              <a:rPr lang="pt-BR" dirty="0"/>
              <a:t>auto </a:t>
            </a:r>
            <a:r>
              <a:rPr lang="pt-BR" dirty="0" err="1"/>
              <a:t>gestionadas</a:t>
            </a:r>
            <a:r>
              <a:rPr lang="pt-BR" dirty="0"/>
              <a:t>, ou seja, as próprias entidades que se interessarem </a:t>
            </a:r>
            <a:r>
              <a:rPr lang="pt-BR" dirty="0" smtClean="0"/>
              <a:t>poderem </a:t>
            </a:r>
            <a:r>
              <a:rPr lang="pt-BR" dirty="0"/>
              <a:t>propor e realizar suas atividades durante o FAMA.</a:t>
            </a:r>
          </a:p>
          <a:p>
            <a:pPr lvl="0"/>
            <a:r>
              <a:rPr lang="pt-BR" dirty="0"/>
              <a:t>Nesse momento estamos dando início à construção do “eixo” temático do Fórum.</a:t>
            </a:r>
          </a:p>
          <a:p>
            <a:pPr lvl="0"/>
            <a:r>
              <a:rPr lang="pt-BR" dirty="0"/>
              <a:t>Queremos que o FAMA avance para além dos diagnósticos e consiga produzir propostas que possam ser submetidas à governos e sociedade.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Figura2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058400" y="497363"/>
            <a:ext cx="1624330" cy="10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15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 </a:t>
            </a:r>
            <a:br>
              <a:rPr lang="pt-BR" dirty="0"/>
            </a:br>
            <a:r>
              <a:rPr lang="pt-BR" sz="3100" dirty="0" smtClean="0"/>
              <a:t>Fórum 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/>
              <a:t>Alternativo Mundial da Água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07569" y="2133600"/>
            <a:ext cx="7850832" cy="472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b="1" dirty="0"/>
              <a:t>Desafios</a:t>
            </a:r>
          </a:p>
          <a:p>
            <a:r>
              <a:rPr lang="pt-BR" sz="2400" dirty="0"/>
              <a:t>Concretizar as relações e integração internacional com o FAMA. </a:t>
            </a:r>
          </a:p>
          <a:p>
            <a:r>
              <a:rPr lang="pt-BR" sz="2400" dirty="0"/>
              <a:t>Dias 23,24 e 25/09 será realizada uma reunião presencial internacional.</a:t>
            </a:r>
          </a:p>
          <a:p>
            <a:r>
              <a:rPr lang="pt-BR" sz="2400" dirty="0"/>
              <a:t>Estamos mantendo contato com a </a:t>
            </a:r>
            <a:r>
              <a:rPr lang="pt-BR" sz="2400" dirty="0" err="1"/>
              <a:t>RedVida</a:t>
            </a:r>
            <a:r>
              <a:rPr lang="pt-BR" sz="2400" dirty="0"/>
              <a:t> e Le </a:t>
            </a:r>
            <a:r>
              <a:rPr lang="pt-BR" sz="2400" dirty="0" err="1"/>
              <a:t>Mouvement</a:t>
            </a:r>
            <a:r>
              <a:rPr lang="pt-BR" sz="2400" dirty="0"/>
              <a:t> </a:t>
            </a:r>
            <a:r>
              <a:rPr lang="pt-BR" sz="2400" dirty="0" err="1"/>
              <a:t>Européen</a:t>
            </a:r>
            <a:r>
              <a:rPr lang="pt-BR" sz="2400" dirty="0"/>
              <a:t> </a:t>
            </a:r>
            <a:r>
              <a:rPr lang="pt-BR" sz="2400" dirty="0" err="1"/>
              <a:t>pour</a:t>
            </a:r>
            <a:r>
              <a:rPr lang="pt-BR" sz="2400" dirty="0"/>
              <a:t> </a:t>
            </a:r>
            <a:r>
              <a:rPr lang="pt-BR" sz="2400" dirty="0" err="1"/>
              <a:t>l'Eau</a:t>
            </a:r>
            <a:r>
              <a:rPr lang="pt-BR" sz="2400" dirty="0"/>
              <a:t>. Nossa intenção é constituir uma Coordenação das Américas e outra da Europa, (mais avançadas</a:t>
            </a:r>
            <a:r>
              <a:rPr lang="pt-BR" sz="2400" dirty="0" smtClean="0"/>
              <a:t>) e </a:t>
            </a:r>
            <a:r>
              <a:rPr lang="pt-BR" sz="2400" dirty="0"/>
              <a:t>África e Ásia (mais embrionárias).</a:t>
            </a:r>
          </a:p>
          <a:p>
            <a:pPr marL="0" indent="0">
              <a:buNone/>
            </a:pPr>
            <a:r>
              <a:rPr lang="pt-BR" sz="2400" dirty="0"/>
              <a:t> 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</p:txBody>
      </p:sp>
      <p:pic>
        <p:nvPicPr>
          <p:cNvPr id="4" name="Figura2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058401" y="497363"/>
            <a:ext cx="1624330" cy="10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6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16632"/>
            <a:ext cx="8890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23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4B3D6CC-DE8D-4A42-9DD1-31333A8C65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7911" y="477774"/>
            <a:ext cx="4886092" cy="105215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13CAD02-AF54-4887-91D4-17FB83D589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810004"/>
            <a:ext cx="9011479" cy="451128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61526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A6D79B1-68E4-4D59-89DF-C8099BD032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7202" y="1969478"/>
            <a:ext cx="9057727" cy="294837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20FE9C5-F1C0-44F1-89D1-44DD4AA980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7911" y="477774"/>
            <a:ext cx="4886092" cy="105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23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altLang="pt-BR"/>
              <a:t>A REMUNICIPALIZAÇÃO DA ÁGUA COMO UMA TENDÊNCIA GLOBAL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250" y="1927225"/>
            <a:ext cx="8794750" cy="4738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CaixaDeTexto 4"/>
          <p:cNvSpPr txBox="1">
            <a:spLocks noChangeArrowheads="1"/>
          </p:cNvSpPr>
          <p:nvPr/>
        </p:nvSpPr>
        <p:spPr bwMode="auto">
          <a:xfrm>
            <a:off x="1631951" y="1557338"/>
            <a:ext cx="2447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charset="0"/>
              </a:rPr>
              <a:t>Organizadores:</a:t>
            </a:r>
          </a:p>
        </p:txBody>
      </p:sp>
      <p:pic>
        <p:nvPicPr>
          <p:cNvPr id="5" name="Picture 2" descr="FAMA 2018">
            <a:extLst>
              <a:ext uri="{FF2B5EF4-FFF2-40B4-BE49-F238E27FC236}">
                <a16:creationId xmlns:a16="http://schemas.microsoft.com/office/drawing/2014/main" xmlns="" id="{17E21058-00F1-498E-B8C1-9CDDB3305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36" y="5482926"/>
            <a:ext cx="1457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487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788276" y="0"/>
            <a:ext cx="10846676" cy="685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/>
              <a:t>De acordo com um mapeamento feito por onze organizações majoritariamente europeias, da virada do milênio para cá foram registrados 267 casos de "</a:t>
            </a:r>
            <a:r>
              <a:rPr lang="pt-BR" sz="2800" dirty="0" err="1"/>
              <a:t>remunicipalização</a:t>
            </a:r>
            <a:r>
              <a:rPr lang="pt-BR" sz="2800" dirty="0"/>
              <a:t>", ou reestatização, de sistemas de água e esgoto. No ano 2000, de acordo com o estudo, só se conheciam três casos.</a:t>
            </a:r>
          </a:p>
          <a:p>
            <a:endParaRPr lang="pt-BR" sz="2800" dirty="0"/>
          </a:p>
          <a:p>
            <a:r>
              <a:rPr lang="pt-BR" dirty="0"/>
              <a:t>Fonte: http://www.bbc.com/portuguese/brasil-40379053</a:t>
            </a:r>
          </a:p>
        </p:txBody>
      </p:sp>
    </p:spTree>
    <p:extLst>
      <p:ext uri="{BB962C8B-B14F-4D97-AF65-F5344CB8AC3E}">
        <p14:creationId xmlns:p14="http://schemas.microsoft.com/office/powerpoint/2010/main" val="1988086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to 1"/>
          <p:cNvGraphicFramePr>
            <a:graphicFrameLocks noChangeAspect="1"/>
          </p:cNvGraphicFramePr>
          <p:nvPr/>
        </p:nvGraphicFramePr>
        <p:xfrm>
          <a:off x="2424114" y="90489"/>
          <a:ext cx="7343775" cy="667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lanilha" r:id="rId3" imgW="2504962" imgH="6677012" progId="Excel.Sheet.12">
                  <p:embed/>
                </p:oleObj>
              </mc:Choice>
              <mc:Fallback>
                <p:oleObj name="Planilha" r:id="rId3" imgW="2504962" imgH="6677012" progId="Excel.Sheet.12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90489"/>
                        <a:ext cx="7343775" cy="667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FAMA 2018">
            <a:extLst>
              <a:ext uri="{FF2B5EF4-FFF2-40B4-BE49-F238E27FC236}">
                <a16:creationId xmlns:a16="http://schemas.microsoft.com/office/drawing/2014/main" xmlns="" id="{2703791A-129E-4C3B-BCC3-B8D1D00AB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3" y="376354"/>
            <a:ext cx="1457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587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524000" y="1600201"/>
            <a:ext cx="8229600" cy="4525963"/>
          </a:xfrm>
        </p:spPr>
        <p:txBody>
          <a:bodyPr/>
          <a:lstStyle/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</p:txBody>
      </p:sp>
      <p:sp>
        <p:nvSpPr>
          <p:cNvPr id="4" name="Elipse 3"/>
          <p:cNvSpPr/>
          <p:nvPr/>
        </p:nvSpPr>
        <p:spPr>
          <a:xfrm>
            <a:off x="725214" y="188914"/>
            <a:ext cx="10389476" cy="6408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dirty="0"/>
              <a:t>A REMUNICIPALIZAÇÃO DA ÁGUA COMO UMA TENDÊNCIA GLOBAL</a:t>
            </a:r>
          </a:p>
          <a:p>
            <a:pPr>
              <a:defRPr/>
            </a:pPr>
            <a:endParaRPr lang="pt-BR" sz="2800" dirty="0"/>
          </a:p>
          <a:p>
            <a:pPr algn="ctr">
              <a:defRPr/>
            </a:pPr>
            <a:r>
              <a:rPr lang="pt-BR" sz="2800" dirty="0"/>
              <a:t>Exemplo de grandes cidades que </a:t>
            </a:r>
            <a:r>
              <a:rPr lang="pt-BR" sz="2800" dirty="0" err="1"/>
              <a:t>remunicipalizaram</a:t>
            </a:r>
            <a:r>
              <a:rPr lang="pt-BR" sz="2800" dirty="0"/>
              <a:t> são: Atlanta, Indianápolis (EUA) Accra (</a:t>
            </a:r>
            <a:r>
              <a:rPr lang="pt-BR" sz="2800" dirty="0" err="1"/>
              <a:t>Ghana</a:t>
            </a:r>
            <a:r>
              <a:rPr lang="pt-BR" sz="2800" dirty="0"/>
              <a:t>), Berlim (Alemanha), Buenos Aires (Argentina), Budapest (Hungria), Kuala Lumpur (Malásia), La Paz (Bolívia), Maputo (Moçambique) e Paris (França). </a:t>
            </a:r>
          </a:p>
        </p:txBody>
      </p:sp>
      <p:pic>
        <p:nvPicPr>
          <p:cNvPr id="5" name="Picture 2" descr="FAMA 2018">
            <a:extLst>
              <a:ext uri="{FF2B5EF4-FFF2-40B4-BE49-F238E27FC236}">
                <a16:creationId xmlns:a16="http://schemas.microsoft.com/office/drawing/2014/main" xmlns="" id="{E8753CB0-710C-4AAD-8C5B-710AB4383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3" y="376354"/>
            <a:ext cx="1457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89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986457" y="746837"/>
            <a:ext cx="8698406" cy="568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sz="3200" dirty="0"/>
              <a:t>A REMUNICIPALIZAÇÃO DA ÁGUA COMO UMA TENDÊNCIA GLOBAL</a:t>
            </a:r>
          </a:p>
          <a:p>
            <a:pPr algn="ctr">
              <a:defRPr/>
            </a:pPr>
            <a:endParaRPr lang="pt-BR" sz="3200" dirty="0"/>
          </a:p>
          <a:p>
            <a:pPr algn="ctr">
              <a:defRPr/>
            </a:pPr>
            <a:r>
              <a:rPr lang="pt-BR" sz="3200" dirty="0"/>
              <a:t>Esta tendência é ainda mais forte em alguns países como a França: oito casos entre 2005-2009 contra 33 casos desde 2010</a:t>
            </a:r>
          </a:p>
        </p:txBody>
      </p:sp>
      <p:pic>
        <p:nvPicPr>
          <p:cNvPr id="3" name="Picture 2" descr="FAMA 2018">
            <a:extLst>
              <a:ext uri="{FF2B5EF4-FFF2-40B4-BE49-F238E27FC236}">
                <a16:creationId xmlns:a16="http://schemas.microsoft.com/office/drawing/2014/main" xmlns="" id="{A835CA9E-FF5B-4556-BA64-7912FDA76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3" y="376354"/>
            <a:ext cx="1457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647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677918" y="620712"/>
            <a:ext cx="10294882" cy="6237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sz="3200" b="1" i="1" dirty="0"/>
              <a:t>A REMUNICIPALIZAÇÃO DA ÁGUA COMO UMA TENDÊNCIA GLOBAL</a:t>
            </a:r>
          </a:p>
          <a:p>
            <a:pPr algn="ctr">
              <a:defRPr/>
            </a:pPr>
            <a:endParaRPr lang="pt-BR" sz="3200" dirty="0"/>
          </a:p>
          <a:p>
            <a:pPr algn="ctr">
              <a:defRPr/>
            </a:pPr>
            <a:r>
              <a:rPr lang="pt-BR" sz="3200" dirty="0"/>
              <a:t>Problemas comuns encontrados na gestão privada da água: falta de investimento em infraestruturas, aumento de tarifas e danos ambientais, entre outros.</a:t>
            </a:r>
          </a:p>
        </p:txBody>
      </p:sp>
      <p:pic>
        <p:nvPicPr>
          <p:cNvPr id="3" name="Picture 2" descr="FAMA 2018">
            <a:extLst>
              <a:ext uri="{FF2B5EF4-FFF2-40B4-BE49-F238E27FC236}">
                <a16:creationId xmlns:a16="http://schemas.microsoft.com/office/drawing/2014/main" xmlns="" id="{4B5A437D-D9AE-47C9-94AC-67F297358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3" y="376354"/>
            <a:ext cx="1457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079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FAMA 2018">
            <a:extLst>
              <a:ext uri="{FF2B5EF4-FFF2-40B4-BE49-F238E27FC236}">
                <a16:creationId xmlns:a16="http://schemas.microsoft.com/office/drawing/2014/main" xmlns="" id="{592CFD3C-9071-4792-AFBF-2CA92B0DA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75406"/>
            <a:ext cx="1457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Desafios e Propostas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577719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0618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Desafios e Propostas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7415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FAMA 2018">
            <a:extLst>
              <a:ext uri="{FF2B5EF4-FFF2-40B4-BE49-F238E27FC236}">
                <a16:creationId xmlns:a16="http://schemas.microsoft.com/office/drawing/2014/main" xmlns="" id="{DAAD3800-8684-4E42-A7FF-729F98D85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75406"/>
            <a:ext cx="1457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923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34" y="384352"/>
            <a:ext cx="4445000" cy="337068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861154" y="411942"/>
            <a:ext cx="583117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ÁGUA : entre a boa fama, o Fama e a dinheirama</a:t>
            </a:r>
          </a:p>
          <a:p>
            <a:pPr algn="r"/>
            <a:r>
              <a:rPr lang="pt-BR" sz="2400" dirty="0"/>
              <a:t>Cascão</a:t>
            </a:r>
          </a:p>
          <a:p>
            <a:endParaRPr lang="pt-BR" sz="2400" dirty="0"/>
          </a:p>
          <a:p>
            <a:r>
              <a:rPr lang="pt-BR" sz="2800" dirty="0" smtClean="0"/>
              <a:t>Uso </a:t>
            </a:r>
            <a:r>
              <a:rPr lang="pt-BR" sz="2800" dirty="0"/>
              <a:t>das artimanhas da poesia</a:t>
            </a:r>
          </a:p>
          <a:p>
            <a:r>
              <a:rPr lang="pt-BR" sz="2800" dirty="0"/>
              <a:t>Pra falar de líquido tão precioso</a:t>
            </a:r>
          </a:p>
          <a:p>
            <a:r>
              <a:rPr lang="pt-BR" sz="2800" dirty="0"/>
              <a:t>Tão necessário quanto saboroso</a:t>
            </a:r>
          </a:p>
          <a:p>
            <a:r>
              <a:rPr lang="pt-BR" sz="2800" dirty="0"/>
              <a:t>Que quando dá sede é uma alegria</a:t>
            </a:r>
          </a:p>
          <a:p>
            <a:r>
              <a:rPr lang="pt-BR" sz="2800" dirty="0"/>
              <a:t>Quem viveria sem ela um só dia</a:t>
            </a:r>
          </a:p>
          <a:p>
            <a:r>
              <a:rPr lang="pt-BR" sz="2800" dirty="0"/>
              <a:t>Falo aqui da ÁGUA essa atrevida</a:t>
            </a:r>
          </a:p>
          <a:p>
            <a:r>
              <a:rPr lang="pt-BR" sz="2800" dirty="0"/>
              <a:t>Que tá no céu, na terra ou escondida</a:t>
            </a:r>
          </a:p>
          <a:p>
            <a:r>
              <a:rPr lang="pt-BR" sz="2800" dirty="0"/>
              <a:t>Sendo uma dádiva da natureza</a:t>
            </a:r>
          </a:p>
          <a:p>
            <a:r>
              <a:rPr lang="pt-BR" sz="2800" dirty="0"/>
              <a:t>Não pode ser do lucro e da avareza</a:t>
            </a:r>
          </a:p>
          <a:p>
            <a:r>
              <a:rPr lang="pt-BR" sz="2800" dirty="0"/>
              <a:t>Água não é mercadoria, água é vida!</a:t>
            </a:r>
          </a:p>
        </p:txBody>
      </p:sp>
    </p:spTree>
    <p:extLst>
      <p:ext uri="{BB962C8B-B14F-4D97-AF65-F5344CB8AC3E}">
        <p14:creationId xmlns:p14="http://schemas.microsoft.com/office/powerpoint/2010/main" val="3832787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Desafios e Propostas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716420"/>
              </p:ext>
            </p:extLst>
          </p:nvPr>
        </p:nvGraphicFramePr>
        <p:xfrm>
          <a:off x="1828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FAMA 2018">
            <a:extLst>
              <a:ext uri="{FF2B5EF4-FFF2-40B4-BE49-F238E27FC236}">
                <a16:creationId xmlns:a16="http://schemas.microsoft.com/office/drawing/2014/main" xmlns="" id="{DABDA5FD-7205-4AF4-B778-DF6129E65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3" y="376354"/>
            <a:ext cx="1457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654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			Nosso Principal objetivo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828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FAMA 2018">
            <a:extLst>
              <a:ext uri="{FF2B5EF4-FFF2-40B4-BE49-F238E27FC236}">
                <a16:creationId xmlns:a16="http://schemas.microsoft.com/office/drawing/2014/main" xmlns="" id="{152EBE4C-9534-4289-A1D7-B15B464B1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3" y="376354"/>
            <a:ext cx="1457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23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/>
          </p:nvPr>
        </p:nvGraphicFramePr>
        <p:xfrm>
          <a:off x="1524000" y="474345"/>
          <a:ext cx="9036496" cy="590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FAMA 2018">
            <a:extLst>
              <a:ext uri="{FF2B5EF4-FFF2-40B4-BE49-F238E27FC236}">
                <a16:creationId xmlns:a16="http://schemas.microsoft.com/office/drawing/2014/main" xmlns="" id="{5E147F11-CE98-4995-A98A-19A329B01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" y="270337"/>
            <a:ext cx="1457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8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bes-df.org.br/upload/banner/2017_08_17/19959207_677848852416300_1451801117267912713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9" y="1041358"/>
            <a:ext cx="6492360" cy="201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429245" y="4676187"/>
            <a:ext cx="5810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cap="all" dirty="0" smtClean="0">
                <a:solidFill>
                  <a:srgbClr val="242C43"/>
                </a:solidFill>
                <a:latin typeface="ITC Avant Garde Gothic"/>
              </a:rPr>
              <a:t>COMITÊ DO </a:t>
            </a:r>
            <a:r>
              <a:rPr lang="pt-BR" cap="all" dirty="0">
                <a:solidFill>
                  <a:srgbClr val="242C43"/>
                </a:solidFill>
                <a:latin typeface="ITC Avant Garde Gothic"/>
              </a:rPr>
              <a:t>FAMA </a:t>
            </a:r>
            <a:r>
              <a:rPr lang="pt-BR" cap="all" dirty="0" smtClean="0">
                <a:solidFill>
                  <a:srgbClr val="242C43"/>
                </a:solidFill>
                <a:latin typeface="ITC Avant Garde Gothic"/>
              </a:rPr>
              <a:t>EM BRASÍLIA LANÇADO EM 9 DE JUNHO NA </a:t>
            </a:r>
            <a:r>
              <a:rPr lang="pt-BR" cap="all" dirty="0" err="1" smtClean="0">
                <a:solidFill>
                  <a:srgbClr val="242C43"/>
                </a:solidFill>
                <a:latin typeface="ITC Avant Garde Gothic"/>
              </a:rPr>
              <a:t>Unb</a:t>
            </a:r>
            <a:r>
              <a:rPr lang="pt-BR" cap="all" dirty="0" smtClean="0">
                <a:solidFill>
                  <a:srgbClr val="242C43"/>
                </a:solidFill>
                <a:latin typeface="ITC Avant Garde Gothic"/>
              </a:rPr>
              <a:t> COM PALESTRA DO RELATOR ESPECIAL DA ONU PARA OS DIREITOS HUMANOS À AGUA E AO SANEAMENTO, LEO HELLER</a:t>
            </a:r>
            <a:endParaRPr lang="pt-BR" b="0" i="0" cap="all" dirty="0">
              <a:solidFill>
                <a:srgbClr val="242C43"/>
              </a:solidFill>
              <a:effectLst/>
              <a:latin typeface="ITC Avant Garde Gothic"/>
            </a:endParaRPr>
          </a:p>
        </p:txBody>
      </p:sp>
      <p:sp>
        <p:nvSpPr>
          <p:cNvPr id="3" name="AutoShape 4" descr="Resultado de imagem para LEO HEL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07975" y="60300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>
                <a:hlinkClick r:id="rId3"/>
              </a:rPr>
              <a:t>Leo Heller: ‘Estamos vivendo um retrocesso enorme, que atrasará o cumprimento do plano de saneamento básico’</a:t>
            </a:r>
            <a:endParaRPr lang="pt-BR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54506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http://www.fama2018.org/portal/data/files/93/D7/8B/FD/1FC9C510C27378C5203A91A8/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32" y="3017461"/>
            <a:ext cx="4518858" cy="30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602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1155CC"/>
                </a:solidFill>
                <a:effectLst/>
                <a:latin typeface="Helvetica Neue"/>
                <a:cs typeface="Arial" pitchFamily="34" charset="0"/>
                <a:hlinkClick r:id="rId2"/>
              </a:rPr>
              <a:t>Alternativa Terrazul</a:t>
            </a: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Helvetica Neue"/>
                <a:cs typeface="Arial" pitchFamily="34" charset="0"/>
              </a:rPr>
            </a:b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Helvetica Neue"/>
                <a:cs typeface="Arial" pitchFamily="34" charset="0"/>
              </a:rPr>
            </a:b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 </a:t>
            </a:r>
            <a:r>
              <a:rPr kumimoji="0" lang="pt-BR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 </a:t>
            </a: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       </a:t>
            </a:r>
          </a:p>
        </p:txBody>
      </p:sp>
      <p:sp>
        <p:nvSpPr>
          <p:cNvPr id="5" name="Retângulo 4"/>
          <p:cNvSpPr/>
          <p:nvPr/>
        </p:nvSpPr>
        <p:spPr>
          <a:xfrm>
            <a:off x="1240221" y="1261242"/>
            <a:ext cx="981666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b="1" dirty="0" smtClean="0"/>
          </a:p>
          <a:p>
            <a:pPr algn="ctr"/>
            <a:endParaRPr lang="pt-BR" b="1" dirty="0" smtClean="0"/>
          </a:p>
          <a:p>
            <a:pPr algn="ctr"/>
            <a:endParaRPr lang="pt-BR" b="1" dirty="0" smtClean="0"/>
          </a:p>
          <a:p>
            <a:pPr algn="ctr"/>
            <a:r>
              <a:rPr lang="pt-BR" sz="4000" b="1" dirty="0" smtClean="0"/>
              <a:t>Pagina do FAMA: </a:t>
            </a:r>
            <a:r>
              <a:rPr lang="pt-BR" sz="4000" b="1" dirty="0" smtClean="0">
                <a:hlinkClick r:id="rId3"/>
              </a:rPr>
              <a:t>http://www.fama2018.org</a:t>
            </a:r>
            <a:endParaRPr lang="pt-BR" sz="4000" b="1" dirty="0" smtClean="0"/>
          </a:p>
          <a:p>
            <a:pPr algn="ctr"/>
            <a:r>
              <a:rPr lang="pt-BR" sz="4000" b="1" dirty="0" smtClean="0"/>
              <a:t>Face:@fama2018</a:t>
            </a:r>
          </a:p>
          <a:p>
            <a:pPr algn="ctr"/>
            <a:r>
              <a:rPr lang="pt-BR" sz="4000" b="1" dirty="0"/>
              <a:t>E</a:t>
            </a:r>
            <a:r>
              <a:rPr lang="pt-BR" sz="4000" b="1" dirty="0" smtClean="0"/>
              <a:t>-mail: mail@fama2018.org</a:t>
            </a:r>
            <a:endParaRPr lang="pt-BR" sz="4000" b="1" dirty="0"/>
          </a:p>
        </p:txBody>
      </p:sp>
      <p:pic>
        <p:nvPicPr>
          <p:cNvPr id="6" name="Picture 2" descr="FAMA 2018">
            <a:extLst>
              <a:ext uri="{FF2B5EF4-FFF2-40B4-BE49-F238E27FC236}">
                <a16:creationId xmlns:a16="http://schemas.microsoft.com/office/drawing/2014/main" xmlns="" id="{5E147F11-CE98-4995-A98A-19A329B01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" y="270337"/>
            <a:ext cx="1457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bes-df.org.br/upload/banner/2017_08_17/19959207_677848852416300_1451801117267912713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9" y="1041358"/>
            <a:ext cx="6492360" cy="201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17" y="98854"/>
            <a:ext cx="5813040" cy="675914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99801" y="3977320"/>
            <a:ext cx="57961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cap="all" dirty="0" smtClean="0">
                <a:solidFill>
                  <a:srgbClr val="242C43"/>
                </a:solidFill>
                <a:latin typeface="ITC Avant Garde Gothic"/>
              </a:rPr>
              <a:t>COMITÊ </a:t>
            </a:r>
            <a:r>
              <a:rPr lang="pt-BR" cap="all" dirty="0">
                <a:solidFill>
                  <a:srgbClr val="242C43"/>
                </a:solidFill>
                <a:latin typeface="ITC Avant Garde Gothic"/>
              </a:rPr>
              <a:t>LOCAL DO FAMA </a:t>
            </a:r>
            <a:r>
              <a:rPr lang="pt-BR" cap="all" dirty="0" smtClean="0">
                <a:solidFill>
                  <a:srgbClr val="242C43"/>
                </a:solidFill>
                <a:latin typeface="ITC Avant Garde Gothic"/>
              </a:rPr>
              <a:t>EM BRASÍLIA </a:t>
            </a:r>
            <a:endParaRPr lang="pt-BR" cap="all" dirty="0">
              <a:solidFill>
                <a:srgbClr val="242C43"/>
              </a:solidFill>
              <a:latin typeface="ITC Avant Garde Gothic"/>
            </a:endParaRPr>
          </a:p>
          <a:p>
            <a:r>
              <a:rPr lang="pt-BR" cap="all" dirty="0" smtClean="0">
                <a:solidFill>
                  <a:srgbClr val="242C43"/>
                </a:solidFill>
                <a:latin typeface="ITC Avant Garde Gothic"/>
              </a:rPr>
              <a:t>Todas as Terças feiras das 18 às 20 horas</a:t>
            </a:r>
          </a:p>
          <a:p>
            <a:r>
              <a:rPr lang="pt-BR" cap="all" dirty="0" smtClean="0">
                <a:solidFill>
                  <a:srgbClr val="242C43"/>
                </a:solidFill>
                <a:latin typeface="ITC Avant Garde Gothic"/>
              </a:rPr>
              <a:t>Campus da </a:t>
            </a:r>
            <a:r>
              <a:rPr lang="pt-BR" cap="all" dirty="0" err="1" smtClean="0">
                <a:solidFill>
                  <a:srgbClr val="242C43"/>
                </a:solidFill>
                <a:latin typeface="ITC Avant Garde Gothic"/>
              </a:rPr>
              <a:t>Unb</a:t>
            </a:r>
            <a:r>
              <a:rPr lang="pt-BR" cap="all" dirty="0" smtClean="0">
                <a:solidFill>
                  <a:srgbClr val="242C43"/>
                </a:solidFill>
                <a:latin typeface="ITC Avant Garde Gothic"/>
              </a:rPr>
              <a:t> – prédio do </a:t>
            </a:r>
            <a:r>
              <a:rPr lang="pt-BR" cap="all" dirty="0" err="1" smtClean="0">
                <a:solidFill>
                  <a:srgbClr val="242C43"/>
                </a:solidFill>
                <a:latin typeface="ITC Avant Garde Gothic"/>
              </a:rPr>
              <a:t>ptarh</a:t>
            </a:r>
            <a:r>
              <a:rPr lang="pt-BR" cap="all" dirty="0" smtClean="0">
                <a:solidFill>
                  <a:srgbClr val="242C43"/>
                </a:solidFill>
                <a:latin typeface="ITC Avant Garde Gothic"/>
              </a:rPr>
              <a:t> – </a:t>
            </a:r>
            <a:r>
              <a:rPr lang="pt-BR" cap="all" dirty="0" err="1" smtClean="0">
                <a:solidFill>
                  <a:srgbClr val="242C43"/>
                </a:solidFill>
                <a:latin typeface="ITC Avant Garde Gothic"/>
              </a:rPr>
              <a:t>sg</a:t>
            </a:r>
            <a:r>
              <a:rPr lang="pt-BR" cap="all" dirty="0" smtClean="0">
                <a:solidFill>
                  <a:srgbClr val="242C43"/>
                </a:solidFill>
                <a:latin typeface="ITC Avant Garde Gothic"/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29029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MA 2018">
            <a:extLst>
              <a:ext uri="{FF2B5EF4-FFF2-40B4-BE49-F238E27FC236}">
                <a16:creationId xmlns:a16="http://schemas.microsoft.com/office/drawing/2014/main" xmlns="" id="{5EDEBABC-5E5E-46E9-B8C7-7C279DD61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98" y="267286"/>
            <a:ext cx="1457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389484"/>
            <a:ext cx="95250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www.abes-df.org.br/upload/banner/2017_08_10/img_3035-201708101720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862" y="427208"/>
            <a:ext cx="95250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74B3D6CC-DE8D-4A42-9DD1-31333A8C65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7911" y="477774"/>
            <a:ext cx="4886092" cy="105215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A13CAD02-AF54-4887-91D4-17FB83D589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810004"/>
            <a:ext cx="9011479" cy="451128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2102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677869"/>
            <a:ext cx="7344816" cy="550861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3" name="Picture 2" descr="FAMA 2018">
            <a:extLst>
              <a:ext uri="{FF2B5EF4-FFF2-40B4-BE49-F238E27FC236}">
                <a16:creationId xmlns:a16="http://schemas.microsoft.com/office/drawing/2014/main" xmlns="" id="{C4CD3C70-FB14-4A05-8F6B-B00CEA978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" y="201619"/>
            <a:ext cx="1457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31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 </a:t>
            </a:r>
            <a:br>
              <a:rPr lang="pt-BR" dirty="0"/>
            </a:br>
            <a:r>
              <a:rPr lang="pt-BR" sz="3100" dirty="0" smtClean="0"/>
              <a:t>Fórum 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/>
              <a:t>Alternativo Mundial da Água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/>
              <a:t>Quando e Onde:</a:t>
            </a:r>
            <a:endParaRPr lang="pt-BR" dirty="0"/>
          </a:p>
          <a:p>
            <a:pPr lvl="0"/>
            <a:r>
              <a:rPr lang="pt-BR" sz="4000" dirty="0"/>
              <a:t>O Fórum Alternativo Mundial da Água – FAMA 2018 acontecerá entre os dias 17 e 19 de março de 2018 no Brasil, na Universidade de Brasília.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Figura2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445096" y="0"/>
            <a:ext cx="1624330" cy="10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6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 </a:t>
            </a:r>
            <a:br>
              <a:rPr lang="pt-BR" dirty="0"/>
            </a:br>
            <a:r>
              <a:rPr lang="pt-BR" sz="3100" dirty="0" smtClean="0"/>
              <a:t>Fórum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/>
              <a:t>Alternativo Mundial da Água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33599" y="2160591"/>
            <a:ext cx="7634809" cy="38807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b="1" dirty="0"/>
              <a:t>O que é o FAMA:</a:t>
            </a:r>
            <a:endParaRPr lang="pt-BR" dirty="0"/>
          </a:p>
          <a:p>
            <a:pPr lvl="0"/>
            <a:r>
              <a:rPr lang="pt-BR" sz="2400" dirty="0"/>
              <a:t>O FAMA é construído em </a:t>
            </a:r>
            <a:r>
              <a:rPr lang="pt-BR" sz="2400" dirty="0" smtClean="0"/>
              <a:t>contraponto </a:t>
            </a:r>
            <a:r>
              <a:rPr lang="pt-BR" sz="2400" dirty="0"/>
              <a:t>ao 8º Fórum Mundial da Água, denominado por nós de Fórum das Corporações que acontecerá de 18 a 23 de março.</a:t>
            </a:r>
          </a:p>
          <a:p>
            <a:pPr lvl="0"/>
            <a:r>
              <a:rPr lang="pt-BR" sz="2400" dirty="0" smtClean="0"/>
              <a:t>O Fórum </a:t>
            </a:r>
            <a:r>
              <a:rPr lang="pt-BR" sz="2400" dirty="0"/>
              <a:t>Mundial da Água </a:t>
            </a:r>
            <a:r>
              <a:rPr lang="pt-BR" sz="2400" dirty="0" smtClean="0"/>
              <a:t>é organizado </a:t>
            </a:r>
            <a:r>
              <a:rPr lang="pt-BR" sz="2400" dirty="0"/>
              <a:t>pelo Conselho Mundial da Água que congrega as grandes transnacionais da água.</a:t>
            </a:r>
          </a:p>
          <a:p>
            <a:pPr lvl="0"/>
            <a:r>
              <a:rPr lang="pt-BR" sz="2400" dirty="0"/>
              <a:t>Custará 40 milhões de euros sendo que o poder público brasileiro financiará 40% desse valor.</a:t>
            </a:r>
          </a:p>
          <a:p>
            <a:pPr lvl="0"/>
            <a:r>
              <a:rPr lang="en-US" sz="2400" dirty="0"/>
              <a:t>S</a:t>
            </a:r>
            <a:r>
              <a:rPr lang="pt-BR" sz="2400" dirty="0"/>
              <a:t>ó para garantir Brasília como sede do 8º Fórum a ADASA pagou ou ainda vai pagar 5 milhões de euros.</a:t>
            </a:r>
            <a:endParaRPr lang="pt-BR" dirty="0"/>
          </a:p>
        </p:txBody>
      </p:sp>
      <p:pic>
        <p:nvPicPr>
          <p:cNvPr id="4" name="Figura2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994523" y="132522"/>
            <a:ext cx="1624330" cy="10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10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 </a:t>
            </a:r>
            <a:br>
              <a:rPr lang="pt-BR" dirty="0"/>
            </a:br>
            <a:r>
              <a:rPr lang="pt-BR" sz="3100" dirty="0" smtClean="0"/>
              <a:t>Fórum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/>
              <a:t>Alternativo Mundial da Água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33599" y="2160590"/>
            <a:ext cx="7994849" cy="46974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b="1" dirty="0"/>
              <a:t>Organização - Coordenação Brasileira</a:t>
            </a:r>
          </a:p>
          <a:p>
            <a:pPr lvl="0"/>
            <a:r>
              <a:rPr lang="pt-BR" sz="2400" dirty="0"/>
              <a:t>O Fórum Alternativo Mundial da Água – FAMA vem trabalhando com uma Coordenação Nacional Inicial (aberta), composta, por enquanto, de entidades e coletivos como: </a:t>
            </a:r>
          </a:p>
          <a:p>
            <a:pPr marL="0" indent="0">
              <a:buNone/>
            </a:pPr>
            <a:r>
              <a:rPr lang="pt-BR" sz="2400" b="1" dirty="0"/>
              <a:t>ASA</a:t>
            </a:r>
            <a:r>
              <a:rPr lang="pt-BR" sz="2400" dirty="0"/>
              <a:t> - Articulação Semiárido Brasileiro; </a:t>
            </a:r>
            <a:r>
              <a:rPr lang="pt-BR" sz="2400" b="1" dirty="0"/>
              <a:t>ASSEMAE</a:t>
            </a:r>
            <a:r>
              <a:rPr lang="pt-BR" sz="2400" dirty="0"/>
              <a:t> - Associação Nacional dos Serviços Municipais de Saneamento; </a:t>
            </a:r>
            <a:r>
              <a:rPr lang="pt-BR" sz="2400" b="1" dirty="0"/>
              <a:t>CÁRITAS</a:t>
            </a:r>
            <a:r>
              <a:rPr lang="pt-BR" sz="2400" dirty="0"/>
              <a:t>; </a:t>
            </a:r>
            <a:r>
              <a:rPr lang="pt-BR" sz="2400" b="1" dirty="0"/>
              <a:t>CMP</a:t>
            </a:r>
            <a:r>
              <a:rPr lang="pt-BR" sz="2400" dirty="0"/>
              <a:t> - Central de Movimentos Populares; </a:t>
            </a:r>
            <a:r>
              <a:rPr lang="pt-BR" sz="2400" b="1" dirty="0"/>
              <a:t>CSA</a:t>
            </a:r>
            <a:r>
              <a:rPr lang="pt-BR" sz="2400" dirty="0"/>
              <a:t> - Central Sindical das Américas; </a:t>
            </a:r>
            <a:r>
              <a:rPr lang="pt-BR" sz="2400" b="1" dirty="0"/>
              <a:t>CPT</a:t>
            </a:r>
            <a:r>
              <a:rPr lang="pt-BR" sz="2400" dirty="0"/>
              <a:t> - Comissão Pastoral da Terra; </a:t>
            </a:r>
            <a:r>
              <a:rPr lang="pt-BR" sz="2400" b="1" dirty="0"/>
              <a:t>CONAM </a:t>
            </a:r>
            <a:r>
              <a:rPr lang="pt-BR" sz="2400" dirty="0"/>
              <a:t>- Confederação Nacional das Associações de Moradores;</a:t>
            </a:r>
          </a:p>
          <a:p>
            <a:endParaRPr lang="pt-BR" dirty="0"/>
          </a:p>
        </p:txBody>
      </p:sp>
      <p:pic>
        <p:nvPicPr>
          <p:cNvPr id="4" name="Figura2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259566" y="365125"/>
            <a:ext cx="1624330" cy="10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55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9202" y="332656"/>
            <a:ext cx="6589199" cy="1368152"/>
          </a:xfrm>
        </p:spPr>
        <p:txBody>
          <a:bodyPr>
            <a:normAutofit fontScale="90000"/>
          </a:bodyPr>
          <a:lstStyle/>
          <a:p>
            <a:r>
              <a:rPr lang="pt-BR" dirty="0"/>
              <a:t> </a:t>
            </a:r>
            <a:br>
              <a:rPr lang="pt-BR" dirty="0"/>
            </a:br>
            <a:r>
              <a:rPr lang="pt-BR" sz="3100" dirty="0" smtClean="0"/>
              <a:t>Fórum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/>
              <a:t>Alternativo Mundial da Água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43450" y="1585332"/>
            <a:ext cx="9139907" cy="50131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b="1" dirty="0"/>
              <a:t>Organização - Coordenação Brasileira</a:t>
            </a:r>
          </a:p>
          <a:p>
            <a:pPr marL="0" indent="0">
              <a:buNone/>
            </a:pPr>
            <a:r>
              <a:rPr lang="pt-BR" sz="2400" b="1" dirty="0"/>
              <a:t>CONTAG</a:t>
            </a:r>
            <a:r>
              <a:rPr lang="pt-BR" sz="2400" dirty="0"/>
              <a:t> - Confederação Nacional dos Trabalhadores na </a:t>
            </a:r>
            <a:r>
              <a:rPr lang="pt-BR" sz="2400" dirty="0" smtClean="0"/>
              <a:t>Agricultura;</a:t>
            </a:r>
          </a:p>
          <a:p>
            <a:pPr marL="0" indent="0">
              <a:buNone/>
            </a:pPr>
            <a:r>
              <a:rPr lang="pt-BR" sz="2400" b="1" dirty="0" smtClean="0"/>
              <a:t>CNU</a:t>
            </a:r>
            <a:r>
              <a:rPr lang="pt-BR" sz="2400" dirty="0" smtClean="0"/>
              <a:t> </a:t>
            </a:r>
            <a:r>
              <a:rPr lang="pt-BR" sz="2400" dirty="0"/>
              <a:t>- Confederação Nacional dos </a:t>
            </a:r>
            <a:r>
              <a:rPr lang="pt-BR" sz="2400" dirty="0" err="1"/>
              <a:t>Urbanitários</a:t>
            </a:r>
            <a:r>
              <a:rPr lang="pt-BR" sz="2400" dirty="0"/>
              <a:t>;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b="1" dirty="0" smtClean="0"/>
              <a:t>CONIC</a:t>
            </a:r>
            <a:r>
              <a:rPr lang="pt-BR" sz="2400" dirty="0" smtClean="0"/>
              <a:t> </a:t>
            </a:r>
            <a:r>
              <a:rPr lang="pt-BR" sz="2400" dirty="0"/>
              <a:t>- Conselho Nacional de Igrejas Cristãs do Brasil;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b="1" dirty="0" smtClean="0"/>
              <a:t>CUT </a:t>
            </a:r>
            <a:r>
              <a:rPr lang="pt-BR" sz="2400" dirty="0"/>
              <a:t>-</a:t>
            </a:r>
            <a:r>
              <a:rPr lang="pt-BR" sz="2400" b="1" dirty="0"/>
              <a:t> </a:t>
            </a:r>
            <a:r>
              <a:rPr lang="pt-BR" sz="2400" dirty="0"/>
              <a:t>Central Única dos Trabalhadores;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b="1" dirty="0" smtClean="0"/>
              <a:t>FISENGE</a:t>
            </a:r>
            <a:r>
              <a:rPr lang="pt-BR" sz="2400" dirty="0" smtClean="0"/>
              <a:t> </a:t>
            </a:r>
            <a:r>
              <a:rPr lang="pt-BR" sz="2400" dirty="0"/>
              <a:t>- Federação Interestadual de Sindicatos de Engenheiros;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b="1" dirty="0" smtClean="0"/>
              <a:t>FENAE</a:t>
            </a:r>
            <a:r>
              <a:rPr lang="pt-BR" sz="2400" dirty="0" smtClean="0"/>
              <a:t> </a:t>
            </a:r>
            <a:r>
              <a:rPr lang="pt-BR" sz="2400" dirty="0"/>
              <a:t>-Federação Nacional das Associações do Pessoal da Caixa Econômica Federal;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b="1" dirty="0" smtClean="0"/>
              <a:t>FNU</a:t>
            </a:r>
            <a:r>
              <a:rPr lang="pt-BR" sz="2400" dirty="0" smtClean="0"/>
              <a:t> </a:t>
            </a:r>
            <a:r>
              <a:rPr lang="pt-BR" sz="2400" dirty="0"/>
              <a:t>- Federação Nacional dos </a:t>
            </a:r>
            <a:r>
              <a:rPr lang="pt-BR" sz="2400" dirty="0" err="1"/>
              <a:t>Urbanitários</a:t>
            </a:r>
            <a:r>
              <a:rPr lang="pt-BR" sz="2400" dirty="0"/>
              <a:t>;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b="1" dirty="0" smtClean="0"/>
              <a:t>FUP</a:t>
            </a:r>
            <a:r>
              <a:rPr lang="pt-BR" sz="2400" dirty="0" smtClean="0"/>
              <a:t> </a:t>
            </a:r>
            <a:r>
              <a:rPr lang="pt-BR" sz="2400" dirty="0"/>
              <a:t>- Federação Única dos Petroleiros;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b="1" dirty="0" smtClean="0"/>
              <a:t>FBOMS</a:t>
            </a:r>
            <a:r>
              <a:rPr lang="pt-BR" sz="2400" dirty="0" smtClean="0"/>
              <a:t> </a:t>
            </a:r>
            <a:r>
              <a:rPr lang="pt-BR" sz="2400" dirty="0"/>
              <a:t>- Fórum Brasileiro de ONGs e Movimentos Sociais para o Meio Ambiente e Desenvolvimento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Figura2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312575" y="172279"/>
            <a:ext cx="1624330" cy="10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010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1489</Words>
  <Application>Microsoft Office PowerPoint</Application>
  <PresentationFormat>Personalizar</PresentationFormat>
  <Paragraphs>153</Paragraphs>
  <Slides>36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8" baseType="lpstr">
      <vt:lpstr>Tema do Office</vt:lpstr>
      <vt:lpstr>Planilha</vt:lpstr>
      <vt:lpstr>CONSELHO DE RECURSOS  HÍDRICOS  - DF 20 de setembro de 2017</vt:lpstr>
      <vt:lpstr>Apresentação do PowerPoint</vt:lpstr>
      <vt:lpstr>Apresentação do PowerPoint</vt:lpstr>
      <vt:lpstr>Apresentação do PowerPoint</vt:lpstr>
      <vt:lpstr>Apresentação do PowerPoint</vt:lpstr>
      <vt:lpstr>  Fórum  Alternativo Mundial da Água </vt:lpstr>
      <vt:lpstr>  Fórum Alternativo Mundial da Água </vt:lpstr>
      <vt:lpstr>  Fórum Alternativo Mundial da Água </vt:lpstr>
      <vt:lpstr>  Fórum Alternativo Mundial da Água </vt:lpstr>
      <vt:lpstr>  Fórum Alternativo Mundial da Água </vt:lpstr>
      <vt:lpstr>  Fórum Alternativo Mundial da Água </vt:lpstr>
      <vt:lpstr>  Fórum Alternativo Mundial da Água </vt:lpstr>
      <vt:lpstr>  Fórum Alternativo Mundial da Água </vt:lpstr>
      <vt:lpstr>  Fórum Alternativo Mundial da Água </vt:lpstr>
      <vt:lpstr>  Fórum Alternativo Mundial da Água </vt:lpstr>
      <vt:lpstr>  Fórum  Alternativo Mundial da Água </vt:lpstr>
      <vt:lpstr>  Fórum  Alternativo Mundial da Água </vt:lpstr>
      <vt:lpstr>  Fórum  Alternativo Mundial da Água </vt:lpstr>
      <vt:lpstr>  Fórum  Alternativo Mundial da Água </vt:lpstr>
      <vt:lpstr>Apresentação do PowerPoint</vt:lpstr>
      <vt:lpstr>Apresentação do PowerPoint</vt:lpstr>
      <vt:lpstr>A REMUNICIPALIZAÇÃO DA ÁGUA COMO UMA TENDÊNCIA GLOBAL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Desafios e Propostas</vt:lpstr>
      <vt:lpstr>Desafios e Propostas</vt:lpstr>
      <vt:lpstr>Desafios e Propostas</vt:lpstr>
      <vt:lpstr>   Nosso Principal objetivo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Edson Aparecido da Silva</dc:creator>
  <cp:lastModifiedBy>LENOVO</cp:lastModifiedBy>
  <cp:revision>42</cp:revision>
  <dcterms:created xsi:type="dcterms:W3CDTF">2017-09-01T02:03:51Z</dcterms:created>
  <dcterms:modified xsi:type="dcterms:W3CDTF">2017-09-20T13:30:36Z</dcterms:modified>
</cp:coreProperties>
</file>