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6" r:id="rId4"/>
    <p:sldId id="317" r:id="rId5"/>
    <p:sldId id="318" r:id="rId6"/>
    <p:sldId id="319" r:id="rId7"/>
    <p:sldId id="320" r:id="rId8"/>
    <p:sldId id="321" r:id="rId9"/>
    <p:sldId id="322" r:id="rId10"/>
    <p:sldId id="324"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2" r:id="rId26"/>
    <p:sldId id="344" r:id="rId27"/>
    <p:sldId id="346" r:id="rId28"/>
    <p:sldId id="347" r:id="rId29"/>
    <p:sldId id="348" r:id="rId30"/>
    <p:sldId id="353" r:id="rId31"/>
    <p:sldId id="354" r:id="rId32"/>
    <p:sldId id="355" r:id="rId33"/>
    <p:sldId id="356" r:id="rId34"/>
    <p:sldId id="357" r:id="rId35"/>
    <p:sldId id="359" r:id="rId36"/>
    <p:sldId id="360" r:id="rId37"/>
    <p:sldId id="361" r:id="rId38"/>
    <p:sldId id="362" r:id="rId39"/>
    <p:sldId id="363" r:id="rId40"/>
    <p:sldId id="365" r:id="rId41"/>
    <p:sldId id="366" r:id="rId42"/>
    <p:sldId id="369" r:id="rId43"/>
    <p:sldId id="368" r:id="rId44"/>
    <p:sldId id="370" r:id="rId45"/>
    <p:sldId id="371" r:id="rId46"/>
    <p:sldId id="372" r:id="rId4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8" d="100"/>
          <a:sy n="88" d="100"/>
        </p:scale>
        <p:origin x="-1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18B0821-1F6F-433B-A5B6-E3DC7E2690D9}" type="datetimeFigureOut">
              <a:rPr lang="pt-BR" smtClean="0"/>
              <a:t>10/01/2017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166026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8B0821-1F6F-433B-A5B6-E3DC7E2690D9}" type="datetimeFigureOut">
              <a:rPr lang="pt-BR" smtClean="0"/>
              <a:t>10/01/2017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338975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8B0821-1F6F-433B-A5B6-E3DC7E2690D9}" type="datetimeFigureOut">
              <a:rPr lang="pt-BR" smtClean="0"/>
              <a:t>10/01/2017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167305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8B0821-1F6F-433B-A5B6-E3DC7E2690D9}" type="datetimeFigureOut">
              <a:rPr lang="pt-BR" smtClean="0"/>
              <a:t>10/01/2017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188801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18B0821-1F6F-433B-A5B6-E3DC7E2690D9}" type="datetimeFigureOut">
              <a:rPr lang="pt-BR" smtClean="0"/>
              <a:t>10/01/2017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99245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18B0821-1F6F-433B-A5B6-E3DC7E2690D9}" type="datetimeFigureOut">
              <a:rPr lang="pt-BR" smtClean="0"/>
              <a:t>10/01/2017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408411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18B0821-1F6F-433B-A5B6-E3DC7E2690D9}" type="datetimeFigureOut">
              <a:rPr lang="pt-BR" smtClean="0"/>
              <a:t>10/01/2017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143405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18B0821-1F6F-433B-A5B6-E3DC7E2690D9}" type="datetimeFigureOut">
              <a:rPr lang="pt-BR" smtClean="0"/>
              <a:t>10/01/2017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135092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18B0821-1F6F-433B-A5B6-E3DC7E2690D9}" type="datetimeFigureOut">
              <a:rPr lang="pt-BR" smtClean="0"/>
              <a:t>10/01/2017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148758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18B0821-1F6F-433B-A5B6-E3DC7E2690D9}" type="datetimeFigureOut">
              <a:rPr lang="pt-BR" smtClean="0"/>
              <a:t>10/01/2017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333740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18B0821-1F6F-433B-A5B6-E3DC7E2690D9}" type="datetimeFigureOut">
              <a:rPr lang="pt-BR" smtClean="0"/>
              <a:t>10/01/2017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D47B435-FCE3-44E7-8822-85DEFDA95131}" type="slidenum">
              <a:rPr lang="pt-BR" smtClean="0"/>
              <a:t>‹nº›</a:t>
            </a:fld>
            <a:endParaRPr lang="pt-BR"/>
          </a:p>
        </p:txBody>
      </p:sp>
    </p:spTree>
    <p:extLst>
      <p:ext uri="{BB962C8B-B14F-4D97-AF65-F5344CB8AC3E}">
        <p14:creationId xmlns:p14="http://schemas.microsoft.com/office/powerpoint/2010/main" val="310353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stretch>
            <a:fillRect t="1000" r="87000" b="70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B0821-1F6F-433B-A5B6-E3DC7E2690D9}" type="datetimeFigureOut">
              <a:rPr lang="pt-BR" smtClean="0"/>
              <a:t>10/01/2017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7B435-FCE3-44E7-8822-85DEFDA95131}" type="slidenum">
              <a:rPr lang="pt-BR" smtClean="0"/>
              <a:t>‹nº›</a:t>
            </a:fld>
            <a:endParaRPr lang="pt-BR"/>
          </a:p>
        </p:txBody>
      </p:sp>
    </p:spTree>
    <p:extLst>
      <p:ext uri="{BB962C8B-B14F-4D97-AF65-F5344CB8AC3E}">
        <p14:creationId xmlns:p14="http://schemas.microsoft.com/office/powerpoint/2010/main" val="2600767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5311388"/>
          </a:xfrm>
        </p:spPr>
        <p:txBody>
          <a:bodyPr>
            <a:noAutofit/>
          </a:bodyPr>
          <a:lstStyle/>
          <a:p>
            <a:r>
              <a:rPr lang="pt-BR" sz="4800" dirty="0" smtClean="0"/>
              <a:t>Revisão da resolução ADASA 350, de 23 de junho de 2006</a:t>
            </a:r>
            <a:r>
              <a:rPr lang="pt-BR" sz="4800" dirty="0" smtClean="0">
                <a:solidFill>
                  <a:srgbClr val="0070C0"/>
                </a:solidFill>
              </a:rPr>
              <a:t/>
            </a:r>
            <a:br>
              <a:rPr lang="pt-BR" sz="4800" dirty="0" smtClean="0">
                <a:solidFill>
                  <a:srgbClr val="0070C0"/>
                </a:solidFill>
              </a:rPr>
            </a:br>
            <a:r>
              <a:rPr lang="pt-BR" sz="3200" dirty="0">
                <a:solidFill>
                  <a:srgbClr val="0070C0"/>
                </a:solidFill>
              </a:rPr>
              <a:t/>
            </a:r>
            <a:br>
              <a:rPr lang="pt-BR" sz="3200" dirty="0">
                <a:solidFill>
                  <a:srgbClr val="0070C0"/>
                </a:solidFill>
              </a:rPr>
            </a:br>
            <a:r>
              <a:rPr lang="pt-BR" sz="3200" i="1" dirty="0">
                <a:solidFill>
                  <a:schemeClr val="accent1">
                    <a:lumMod val="50000"/>
                  </a:schemeClr>
                </a:solidFill>
              </a:rPr>
              <a:t>Estabelece os procedimentos gerais para</a:t>
            </a:r>
            <a:br>
              <a:rPr lang="pt-BR" sz="3200" i="1" dirty="0">
                <a:solidFill>
                  <a:schemeClr val="accent1">
                    <a:lumMod val="50000"/>
                  </a:schemeClr>
                </a:solidFill>
              </a:rPr>
            </a:br>
            <a:r>
              <a:rPr lang="pt-BR" sz="3200" i="1" dirty="0">
                <a:solidFill>
                  <a:schemeClr val="accent1">
                    <a:lumMod val="50000"/>
                  </a:schemeClr>
                </a:solidFill>
              </a:rPr>
              <a:t>requerimento e obtenção de outorga do</a:t>
            </a:r>
            <a:br>
              <a:rPr lang="pt-BR" sz="3200" i="1" dirty="0">
                <a:solidFill>
                  <a:schemeClr val="accent1">
                    <a:lumMod val="50000"/>
                  </a:schemeClr>
                </a:solidFill>
              </a:rPr>
            </a:br>
            <a:r>
              <a:rPr lang="pt-BR" sz="3200" i="1" dirty="0">
                <a:solidFill>
                  <a:schemeClr val="accent1">
                    <a:lumMod val="50000"/>
                  </a:schemeClr>
                </a:solidFill>
              </a:rPr>
              <a:t>direito de uso dos recursos hídricos em</a:t>
            </a:r>
            <a:br>
              <a:rPr lang="pt-BR" sz="3200" i="1" dirty="0">
                <a:solidFill>
                  <a:schemeClr val="accent1">
                    <a:lumMod val="50000"/>
                  </a:schemeClr>
                </a:solidFill>
              </a:rPr>
            </a:br>
            <a:r>
              <a:rPr lang="pt-BR" sz="3200" i="1" dirty="0">
                <a:solidFill>
                  <a:schemeClr val="accent1">
                    <a:lumMod val="50000"/>
                  </a:schemeClr>
                </a:solidFill>
              </a:rPr>
              <a:t>corpos de água de domínio do Distrito</a:t>
            </a:r>
            <a:br>
              <a:rPr lang="pt-BR" sz="3200" i="1" dirty="0">
                <a:solidFill>
                  <a:schemeClr val="accent1">
                    <a:lumMod val="50000"/>
                  </a:schemeClr>
                </a:solidFill>
              </a:rPr>
            </a:br>
            <a:r>
              <a:rPr lang="pt-BR" sz="3200" i="1" dirty="0">
                <a:solidFill>
                  <a:schemeClr val="accent1">
                    <a:lumMod val="50000"/>
                  </a:schemeClr>
                </a:solidFill>
              </a:rPr>
              <a:t>Federal e em corpos de água delegados pela</a:t>
            </a:r>
            <a:br>
              <a:rPr lang="pt-BR" sz="3200" i="1" dirty="0">
                <a:solidFill>
                  <a:schemeClr val="accent1">
                    <a:lumMod val="50000"/>
                  </a:schemeClr>
                </a:solidFill>
              </a:rPr>
            </a:br>
            <a:r>
              <a:rPr lang="pt-BR" sz="3200" i="1" dirty="0">
                <a:solidFill>
                  <a:schemeClr val="accent1">
                    <a:lumMod val="50000"/>
                  </a:schemeClr>
                </a:solidFill>
              </a:rPr>
              <a:t>União e Estados</a:t>
            </a:r>
            <a:r>
              <a:rPr lang="pt-BR" sz="3200" i="1" dirty="0" smtClean="0">
                <a:solidFill>
                  <a:schemeClr val="accent1">
                    <a:lumMod val="50000"/>
                  </a:schemeClr>
                </a:solidFill>
              </a:rPr>
              <a:t>.</a:t>
            </a:r>
            <a:r>
              <a:rPr lang="pt-BR" sz="3200" i="1" dirty="0" smtClean="0"/>
              <a:t/>
            </a:r>
            <a:br>
              <a:rPr lang="pt-BR" sz="3200" i="1" dirty="0" smtClean="0"/>
            </a:br>
            <a:r>
              <a:rPr lang="pt-BR" sz="3200" dirty="0">
                <a:solidFill>
                  <a:srgbClr val="0070C0"/>
                </a:solidFill>
              </a:rPr>
              <a:t/>
            </a:r>
            <a:br>
              <a:rPr lang="pt-BR" sz="3200" dirty="0">
                <a:solidFill>
                  <a:srgbClr val="0070C0"/>
                </a:solidFill>
              </a:rPr>
            </a:br>
            <a:endParaRPr lang="pt-BR" sz="3200" dirty="0">
              <a:solidFill>
                <a:srgbClr val="0070C0"/>
              </a:solidFill>
            </a:endParaRPr>
          </a:p>
        </p:txBody>
      </p:sp>
    </p:spTree>
    <p:extLst>
      <p:ext uri="{BB962C8B-B14F-4D97-AF65-F5344CB8AC3E}">
        <p14:creationId xmlns:p14="http://schemas.microsoft.com/office/powerpoint/2010/main" val="6429700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242168"/>
            <a:ext cx="9144000" cy="3137139"/>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§6º. Para a avaliação dos processos de outorga de captação de recursos hídricos superficiais, além dos critérios acima elencados, poderão ser consideradas conjuntamente outras metodologias de análise técnica que subsidiem uma melhor tomada de decisão, tais como:</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a)	outorga proporcional à área da propriedade em que se dará a captação, quando será considerada a vazão específica da bacia hidrográfica em que tal propriedade esteja localizada;</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b)	condições de uso e ocupação do solo;</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c)	condições de recarga dos aquíferos; e;</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d)	alocação negociada.</a:t>
            </a:r>
          </a:p>
        </p:txBody>
      </p:sp>
      <p:sp>
        <p:nvSpPr>
          <p:cNvPr id="3" name="Subtítulo 2"/>
          <p:cNvSpPr>
            <a:spLocks noGrp="1"/>
          </p:cNvSpPr>
          <p:nvPr>
            <p:ph type="subTitle" idx="1"/>
          </p:nvPr>
        </p:nvSpPr>
        <p:spPr>
          <a:xfrm>
            <a:off x="1515762" y="5594947"/>
            <a:ext cx="9144000" cy="768782"/>
          </a:xfrm>
          <a:ln>
            <a:solidFill>
              <a:schemeClr val="tx1"/>
            </a:solidFill>
          </a:ln>
        </p:spPr>
        <p:txBody>
          <a:bodyPr>
            <a:normAutofit/>
          </a:bodyPr>
          <a:lstStyle/>
          <a:p>
            <a:r>
              <a:rPr lang="pt-BR" dirty="0">
                <a:solidFill>
                  <a:srgbClr val="0070C0"/>
                </a:solidFill>
              </a:rPr>
              <a:t>Comentários: Parágrafo </a:t>
            </a:r>
            <a:r>
              <a:rPr lang="pt-BR" u="sng" dirty="0">
                <a:solidFill>
                  <a:srgbClr val="0070C0"/>
                </a:solidFill>
              </a:rPr>
              <a:t>incluído na revisão </a:t>
            </a:r>
            <a:r>
              <a:rPr lang="pt-BR" dirty="0">
                <a:solidFill>
                  <a:srgbClr val="0070C0"/>
                </a:solidFill>
              </a:rPr>
              <a:t>da resolução 350 por serem critérios técnicos que aprimoram a análise dos processos de outorga.</a:t>
            </a:r>
          </a:p>
        </p:txBody>
      </p:sp>
      <p:sp>
        <p:nvSpPr>
          <p:cNvPr id="7" name="Retângulo 6"/>
          <p:cNvSpPr/>
          <p:nvPr/>
        </p:nvSpPr>
        <p:spPr>
          <a:xfrm>
            <a:off x="1515762" y="456868"/>
            <a:ext cx="9144000" cy="1569660"/>
          </a:xfrm>
          <a:prstGeom prst="rect">
            <a:avLst/>
          </a:prstGeom>
          <a:ln>
            <a:solidFill>
              <a:schemeClr val="tx1"/>
            </a:solidFill>
          </a:ln>
        </p:spPr>
        <p:txBody>
          <a:bodyPr wrap="square">
            <a:spAutoFit/>
          </a:bodyPr>
          <a:lstStyle/>
          <a:p>
            <a:pPr hangingPunct="0"/>
            <a:r>
              <a:rPr lang="pt-BR" sz="2400" dirty="0"/>
              <a:t>Art. 7</a:t>
            </a:r>
            <a:r>
              <a:rPr lang="pt-BR" sz="2400" baseline="30000" dirty="0"/>
              <a:t>o</a:t>
            </a:r>
            <a:r>
              <a:rPr lang="pt-BR" sz="2400" dirty="0"/>
              <a:t>. Para os usos de águas superficiais, ficam estabelecidos, para o somatório das vazões a serem outorgadas em um mesmo curso de água, os seguintes limites máximos:</a:t>
            </a:r>
          </a:p>
          <a:p>
            <a:pPr hangingPunct="0"/>
            <a:endParaRPr lang="pt-BR" sz="2400" dirty="0"/>
          </a:p>
        </p:txBody>
      </p:sp>
    </p:spTree>
    <p:extLst>
      <p:ext uri="{BB962C8B-B14F-4D97-AF65-F5344CB8AC3E}">
        <p14:creationId xmlns:p14="http://schemas.microsoft.com/office/powerpoint/2010/main" val="2052548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15701"/>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9A.  Dependerão de outorga prévia, a perfuração de poços manuais e a perfuração de poços tubulares.</a:t>
            </a: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fontScale="92500" lnSpcReduction="10000"/>
          </a:bodyPr>
          <a:lstStyle/>
          <a:p>
            <a:r>
              <a:rPr lang="pt-BR" dirty="0">
                <a:solidFill>
                  <a:srgbClr val="0070C0"/>
                </a:solidFill>
              </a:rPr>
              <a:t>Comentários: Artigo </a:t>
            </a:r>
            <a:r>
              <a:rPr lang="pt-BR" u="sng" dirty="0">
                <a:solidFill>
                  <a:srgbClr val="0070C0"/>
                </a:solidFill>
              </a:rPr>
              <a:t>incluído na revisão </a:t>
            </a:r>
            <a:r>
              <a:rPr lang="pt-BR" dirty="0">
                <a:solidFill>
                  <a:srgbClr val="0070C0"/>
                </a:solidFill>
              </a:rPr>
              <a:t>da resolução pois essa determinação não estava expressa. Na prática, a equipe de outorga solicita outorga prévia para poços manuais como forma de verificar se foram cumpridos os requisitos necessários para utilização do poço e para verificar a produção de água do poço.</a:t>
            </a:r>
          </a:p>
        </p:txBody>
      </p:sp>
    </p:spTree>
    <p:extLst>
      <p:ext uri="{BB962C8B-B14F-4D97-AF65-F5344CB8AC3E}">
        <p14:creationId xmlns:p14="http://schemas.microsoft.com/office/powerpoint/2010/main" val="2250320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223506"/>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11. Para obtenção da outorga do direito de uso de água subterrânea, </a:t>
            </a:r>
            <a:r>
              <a:rPr lang="pt-BR" sz="2400" u="sng" dirty="0">
                <a:solidFill>
                  <a:schemeClr val="accent1">
                    <a:lumMod val="50000"/>
                  </a:schemeClr>
                </a:solidFill>
                <a:latin typeface="+mn-lt"/>
                <a:ea typeface="+mn-ea"/>
                <a:cs typeface="+mn-cs"/>
              </a:rPr>
              <a:t>poderão</a:t>
            </a:r>
            <a:r>
              <a:rPr lang="pt-BR" sz="2400" dirty="0">
                <a:solidFill>
                  <a:schemeClr val="accent1">
                    <a:lumMod val="50000"/>
                  </a:schemeClr>
                </a:solidFill>
                <a:latin typeface="+mn-lt"/>
                <a:ea typeface="+mn-ea"/>
                <a:cs typeface="+mn-cs"/>
              </a:rPr>
              <a:t> ser exigidos pela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 mediante avaliação técnica do requerimento, além do atendimento aos condicionantes da outorga prévia, o teste de vazão e o certificado de qualidade de água.</a:t>
            </a:r>
          </a:p>
        </p:txBody>
      </p:sp>
      <p:sp>
        <p:nvSpPr>
          <p:cNvPr id="3" name="Subtítulo 2"/>
          <p:cNvSpPr>
            <a:spLocks noGrp="1"/>
          </p:cNvSpPr>
          <p:nvPr>
            <p:ph type="subTitle" idx="1"/>
          </p:nvPr>
        </p:nvSpPr>
        <p:spPr>
          <a:xfrm>
            <a:off x="1515762" y="3031524"/>
            <a:ext cx="9144000" cy="2877669"/>
          </a:xfrm>
          <a:ln>
            <a:solidFill>
              <a:schemeClr val="tx1"/>
            </a:solidFill>
          </a:ln>
        </p:spPr>
        <p:txBody>
          <a:bodyPr>
            <a:normAutofit fontScale="92500" lnSpcReduction="20000"/>
          </a:bodyPr>
          <a:lstStyle/>
          <a:p>
            <a:r>
              <a:rPr lang="pt-BR" dirty="0">
                <a:solidFill>
                  <a:srgbClr val="0070C0"/>
                </a:solidFill>
              </a:rPr>
              <a:t>Comentários:</a:t>
            </a:r>
          </a:p>
          <a:p>
            <a:r>
              <a:rPr lang="pt-BR" dirty="0">
                <a:solidFill>
                  <a:srgbClr val="0070C0"/>
                </a:solidFill>
              </a:rPr>
              <a:t>Redação original: </a:t>
            </a:r>
          </a:p>
          <a:p>
            <a:r>
              <a:rPr lang="pt-BR" dirty="0">
                <a:solidFill>
                  <a:srgbClr val="0070C0"/>
                </a:solidFill>
              </a:rPr>
              <a:t>Para obtenção da outorga do direito de uso de água subterrânea </a:t>
            </a:r>
            <a:r>
              <a:rPr lang="pt-BR" u="sng" dirty="0">
                <a:solidFill>
                  <a:srgbClr val="0070C0"/>
                </a:solidFill>
              </a:rPr>
              <a:t>deverá</a:t>
            </a:r>
            <a:r>
              <a:rPr lang="pt-BR" dirty="0">
                <a:solidFill>
                  <a:srgbClr val="0070C0"/>
                </a:solidFill>
              </a:rPr>
              <a:t> ser apresentado, além do atendimento aos condicionantes da outorga prévia, o teste de vazão e certificado de qualidade de água.</a:t>
            </a:r>
          </a:p>
          <a:p>
            <a:r>
              <a:rPr lang="pt-BR" dirty="0">
                <a:solidFill>
                  <a:srgbClr val="0070C0"/>
                </a:solidFill>
              </a:rPr>
              <a:t>A necessidade de apresentação de teste de vazão e de certificado de qualidade de água passa a depender da avaliação dos técnicos da </a:t>
            </a:r>
            <a:r>
              <a:rPr lang="pt-BR" dirty="0" err="1">
                <a:solidFill>
                  <a:srgbClr val="0070C0"/>
                </a:solidFill>
              </a:rPr>
              <a:t>Adasa</a:t>
            </a:r>
            <a:r>
              <a:rPr lang="pt-BR" dirty="0">
                <a:solidFill>
                  <a:srgbClr val="0070C0"/>
                </a:solidFill>
              </a:rPr>
              <a:t>. Para </a:t>
            </a:r>
            <a:r>
              <a:rPr lang="pt-BR" u="sng" dirty="0">
                <a:solidFill>
                  <a:srgbClr val="0070C0"/>
                </a:solidFill>
              </a:rPr>
              <a:t>usos insignificantes </a:t>
            </a:r>
            <a:r>
              <a:rPr lang="pt-BR" dirty="0">
                <a:solidFill>
                  <a:srgbClr val="0070C0"/>
                </a:solidFill>
              </a:rPr>
              <a:t>e para locais onde já existe o </a:t>
            </a:r>
            <a:r>
              <a:rPr lang="pt-BR" u="sng" dirty="0">
                <a:solidFill>
                  <a:srgbClr val="0070C0"/>
                </a:solidFill>
              </a:rPr>
              <a:t>monitoramento da qualidade da água pela </a:t>
            </a:r>
            <a:r>
              <a:rPr lang="pt-BR" u="sng" dirty="0" err="1">
                <a:solidFill>
                  <a:srgbClr val="0070C0"/>
                </a:solidFill>
              </a:rPr>
              <a:t>Adasa</a:t>
            </a:r>
            <a:r>
              <a:rPr lang="pt-BR" dirty="0">
                <a:solidFill>
                  <a:srgbClr val="0070C0"/>
                </a:solidFill>
              </a:rPr>
              <a:t> estas exigências podem ser </a:t>
            </a:r>
            <a:r>
              <a:rPr lang="pt-BR" u="sng" dirty="0">
                <a:solidFill>
                  <a:srgbClr val="0070C0"/>
                </a:solidFill>
              </a:rPr>
              <a:t>dispensadas</a:t>
            </a:r>
            <a:r>
              <a:rPr lang="pt-BR" dirty="0">
                <a:solidFill>
                  <a:srgbClr val="0070C0"/>
                </a:solidFill>
              </a:rPr>
              <a:t>.</a:t>
            </a:r>
          </a:p>
        </p:txBody>
      </p:sp>
    </p:spTree>
    <p:extLst>
      <p:ext uri="{BB962C8B-B14F-4D97-AF65-F5344CB8AC3E}">
        <p14:creationId xmlns:p14="http://schemas.microsoft.com/office/powerpoint/2010/main" val="2878185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755744"/>
            <a:ext cx="9144000" cy="1939823"/>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§2º. A avaliação da qualidade da água do corpo hídrico subterrâneo será feita por meio de indicadores físicos, químicos e biológicos. O certificado de qualidade de água deverá conter, no mínimo, os seguintes parâmetros analisados: cor, turbidez, pH, sólidos totais dissolvidos, alcalinidade total, dureza total, DQO, nitrato, amônia, ferro, cloretos, manganês, condutividade elétrica, bactérias do grupo coliforme total e </a:t>
            </a:r>
            <a:r>
              <a:rPr lang="pt-BR" sz="2400" dirty="0" err="1">
                <a:solidFill>
                  <a:schemeClr val="accent1">
                    <a:lumMod val="50000"/>
                  </a:schemeClr>
                </a:solidFill>
                <a:latin typeface="+mn-lt"/>
                <a:ea typeface="+mn-ea"/>
                <a:cs typeface="+mn-cs"/>
              </a:rPr>
              <a:t>termotolerante</a:t>
            </a:r>
            <a:r>
              <a:rPr lang="pt-BR" sz="2400" dirty="0">
                <a:solidFill>
                  <a:schemeClr val="accent1">
                    <a:lumMod val="50000"/>
                  </a:schemeClr>
                </a:solidFill>
                <a:latin typeface="+mn-lt"/>
                <a:ea typeface="+mn-ea"/>
                <a:cs typeface="+mn-cs"/>
              </a:rPr>
              <a:t>.</a:t>
            </a:r>
          </a:p>
        </p:txBody>
      </p:sp>
      <p:sp>
        <p:nvSpPr>
          <p:cNvPr id="3" name="Subtítulo 2"/>
          <p:cNvSpPr>
            <a:spLocks noGrp="1"/>
          </p:cNvSpPr>
          <p:nvPr>
            <p:ph type="subTitle" idx="1"/>
          </p:nvPr>
        </p:nvSpPr>
        <p:spPr>
          <a:xfrm>
            <a:off x="1515762" y="4948467"/>
            <a:ext cx="9144000" cy="1463235"/>
          </a:xfrm>
          <a:ln>
            <a:solidFill>
              <a:schemeClr val="tx1"/>
            </a:solidFill>
          </a:ln>
        </p:spPr>
        <p:txBody>
          <a:bodyPr>
            <a:normAutofit fontScale="92500" lnSpcReduction="10000"/>
          </a:bodyPr>
          <a:lstStyle/>
          <a:p>
            <a:r>
              <a:rPr lang="pt-BR" dirty="0">
                <a:solidFill>
                  <a:srgbClr val="0070C0"/>
                </a:solidFill>
              </a:rPr>
              <a:t>Comentários: O texto original determinava a análise de Escherichia coli quando coubesse. Contudo, quando o resultado do teste de qualidade da água </a:t>
            </a:r>
            <a:r>
              <a:rPr lang="pt-BR" u="sng" dirty="0">
                <a:solidFill>
                  <a:srgbClr val="0070C0"/>
                </a:solidFill>
              </a:rPr>
              <a:t>não detectar a presença de coliformes </a:t>
            </a:r>
            <a:r>
              <a:rPr lang="pt-BR" u="sng" dirty="0" err="1">
                <a:solidFill>
                  <a:srgbClr val="0070C0"/>
                </a:solidFill>
              </a:rPr>
              <a:t>termotolerantes</a:t>
            </a:r>
            <a:r>
              <a:rPr lang="pt-BR" dirty="0">
                <a:solidFill>
                  <a:srgbClr val="0070C0"/>
                </a:solidFill>
              </a:rPr>
              <a:t>, o que indica contaminação por fezes, </a:t>
            </a:r>
            <a:r>
              <a:rPr lang="pt-BR" u="sng" dirty="0">
                <a:solidFill>
                  <a:srgbClr val="0070C0"/>
                </a:solidFill>
              </a:rPr>
              <a:t>não há necessidade </a:t>
            </a:r>
            <a:r>
              <a:rPr lang="pt-BR" dirty="0">
                <a:solidFill>
                  <a:srgbClr val="0070C0"/>
                </a:solidFill>
              </a:rPr>
              <a:t>de teste para detecção de Escherichia coli, que é uma bactéria presente nas fezes humanas. </a:t>
            </a:r>
          </a:p>
        </p:txBody>
      </p:sp>
      <p:sp>
        <p:nvSpPr>
          <p:cNvPr id="7" name="Retângulo 6"/>
          <p:cNvSpPr/>
          <p:nvPr/>
        </p:nvSpPr>
        <p:spPr>
          <a:xfrm>
            <a:off x="1515762" y="568889"/>
            <a:ext cx="9144000" cy="1938992"/>
          </a:xfrm>
          <a:prstGeom prst="rect">
            <a:avLst/>
          </a:prstGeom>
          <a:ln>
            <a:solidFill>
              <a:schemeClr val="tx1"/>
            </a:solidFill>
          </a:ln>
        </p:spPr>
        <p:txBody>
          <a:bodyPr wrap="square">
            <a:spAutoFit/>
          </a:bodyPr>
          <a:lstStyle/>
          <a:p>
            <a:pPr algn="just" hangingPunct="0"/>
            <a:r>
              <a:rPr lang="pt-BR" sz="2400" dirty="0"/>
              <a:t>Art. 11. Para obtenção da outorga do direito de uso de água subterrânea, poderão ser exigidos pela </a:t>
            </a:r>
            <a:r>
              <a:rPr lang="pt-BR" sz="2400" dirty="0" err="1"/>
              <a:t>Adasa</a:t>
            </a:r>
            <a:r>
              <a:rPr lang="pt-BR" sz="2400" dirty="0"/>
              <a:t>, mediante avaliação técnica do requerimento, além do atendimento aos condicionantes da outorga prévia, o teste de vazão e o certificado de qualidade de água.</a:t>
            </a:r>
          </a:p>
          <a:p>
            <a:pPr hangingPunct="0"/>
            <a:endParaRPr lang="pt-BR" sz="2400" dirty="0"/>
          </a:p>
        </p:txBody>
      </p:sp>
    </p:spTree>
    <p:extLst>
      <p:ext uri="{BB962C8B-B14F-4D97-AF65-F5344CB8AC3E}">
        <p14:creationId xmlns:p14="http://schemas.microsoft.com/office/powerpoint/2010/main" val="1868952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755744"/>
            <a:ext cx="9144000" cy="1379651"/>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§4º. A periodicidade de entrega do certificado de análise de água pelo usuário de recursos hídricos subterrâneos, quando este for exigido pela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 será a cada 02 (dois) anos, ou, em casos específicos, conforme periodicidade estabelecida pela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a:t>
            </a:r>
          </a:p>
        </p:txBody>
      </p:sp>
      <p:sp>
        <p:nvSpPr>
          <p:cNvPr id="3" name="Subtítulo 2"/>
          <p:cNvSpPr>
            <a:spLocks noGrp="1"/>
          </p:cNvSpPr>
          <p:nvPr>
            <p:ph type="subTitle" idx="1"/>
          </p:nvPr>
        </p:nvSpPr>
        <p:spPr>
          <a:xfrm>
            <a:off x="1515762" y="4383259"/>
            <a:ext cx="9144000" cy="2028444"/>
          </a:xfrm>
          <a:ln>
            <a:solidFill>
              <a:schemeClr val="tx1"/>
            </a:solidFill>
          </a:ln>
        </p:spPr>
        <p:txBody>
          <a:bodyPr>
            <a:normAutofit fontScale="77500" lnSpcReduction="20000"/>
          </a:bodyPr>
          <a:lstStyle/>
          <a:p>
            <a:r>
              <a:rPr lang="pt-BR" dirty="0">
                <a:solidFill>
                  <a:srgbClr val="0070C0"/>
                </a:solidFill>
              </a:rPr>
              <a:t>Comentários: </a:t>
            </a:r>
            <a:r>
              <a:rPr lang="pt-BR" dirty="0" smtClean="0">
                <a:solidFill>
                  <a:srgbClr val="0070C0"/>
                </a:solidFill>
              </a:rPr>
              <a:t>Texto </a:t>
            </a:r>
            <a:r>
              <a:rPr lang="pt-BR" dirty="0">
                <a:solidFill>
                  <a:srgbClr val="0070C0"/>
                </a:solidFill>
              </a:rPr>
              <a:t>original:</a:t>
            </a:r>
          </a:p>
          <a:p>
            <a:r>
              <a:rPr lang="pt-BR" dirty="0">
                <a:solidFill>
                  <a:srgbClr val="0070C0"/>
                </a:solidFill>
              </a:rPr>
              <a:t>§4º A periodicidade da análise da água será de 1 (hum) ano, ou conforme estabelecido no ato de outorga, cabendo sua execução também ao registro do uso de água subterrânea.</a:t>
            </a:r>
          </a:p>
          <a:p>
            <a:r>
              <a:rPr lang="pt-BR" dirty="0">
                <a:solidFill>
                  <a:srgbClr val="0070C0"/>
                </a:solidFill>
              </a:rPr>
              <a:t>A apresentação de análise de água anual foi determinada em um momento em que a </a:t>
            </a:r>
            <a:r>
              <a:rPr lang="pt-BR" dirty="0" err="1">
                <a:solidFill>
                  <a:srgbClr val="0070C0"/>
                </a:solidFill>
              </a:rPr>
              <a:t>Adasa</a:t>
            </a:r>
            <a:r>
              <a:rPr lang="pt-BR" dirty="0">
                <a:solidFill>
                  <a:srgbClr val="0070C0"/>
                </a:solidFill>
              </a:rPr>
              <a:t> não possuía amplo conhecimento sobre a qualidade das águas subterrâneas do DF. Atualmente, com a apresentação dos </a:t>
            </a:r>
            <a:r>
              <a:rPr lang="pt-BR" u="sng" dirty="0">
                <a:solidFill>
                  <a:srgbClr val="0070C0"/>
                </a:solidFill>
              </a:rPr>
              <a:t>testes dos poços outorgados </a:t>
            </a:r>
            <a:r>
              <a:rPr lang="pt-BR" dirty="0">
                <a:solidFill>
                  <a:srgbClr val="0070C0"/>
                </a:solidFill>
              </a:rPr>
              <a:t>e com o </a:t>
            </a:r>
            <a:r>
              <a:rPr lang="pt-BR" u="sng" dirty="0">
                <a:solidFill>
                  <a:srgbClr val="0070C0"/>
                </a:solidFill>
              </a:rPr>
              <a:t>monitoramento</a:t>
            </a:r>
            <a:r>
              <a:rPr lang="pt-BR" dirty="0">
                <a:solidFill>
                  <a:srgbClr val="0070C0"/>
                </a:solidFill>
              </a:rPr>
              <a:t> realizado pela bateria de poços da rede da </a:t>
            </a:r>
            <a:r>
              <a:rPr lang="pt-BR" dirty="0" err="1">
                <a:solidFill>
                  <a:srgbClr val="0070C0"/>
                </a:solidFill>
              </a:rPr>
              <a:t>Adasa</a:t>
            </a:r>
            <a:r>
              <a:rPr lang="pt-BR" dirty="0">
                <a:solidFill>
                  <a:srgbClr val="0070C0"/>
                </a:solidFill>
              </a:rPr>
              <a:t>, essa exigência pode ser </a:t>
            </a:r>
            <a:r>
              <a:rPr lang="pt-BR" u="sng" dirty="0">
                <a:solidFill>
                  <a:srgbClr val="0070C0"/>
                </a:solidFill>
              </a:rPr>
              <a:t>bianual</a:t>
            </a:r>
            <a:r>
              <a:rPr lang="pt-BR" dirty="0">
                <a:solidFill>
                  <a:srgbClr val="0070C0"/>
                </a:solidFill>
              </a:rPr>
              <a:t>.</a:t>
            </a:r>
          </a:p>
        </p:txBody>
      </p:sp>
      <p:sp>
        <p:nvSpPr>
          <p:cNvPr id="7" name="Retângulo 6"/>
          <p:cNvSpPr/>
          <p:nvPr/>
        </p:nvSpPr>
        <p:spPr>
          <a:xfrm>
            <a:off x="1515762" y="568889"/>
            <a:ext cx="9144000" cy="1938992"/>
          </a:xfrm>
          <a:prstGeom prst="rect">
            <a:avLst/>
          </a:prstGeom>
          <a:ln>
            <a:solidFill>
              <a:schemeClr val="tx1"/>
            </a:solidFill>
          </a:ln>
        </p:spPr>
        <p:txBody>
          <a:bodyPr wrap="square">
            <a:spAutoFit/>
          </a:bodyPr>
          <a:lstStyle/>
          <a:p>
            <a:pPr algn="just" hangingPunct="0"/>
            <a:r>
              <a:rPr lang="pt-BR" sz="2400" dirty="0"/>
              <a:t>Art. 11. Para obtenção da outorga do direito de uso de água subterrânea, poderão ser exigidos pela </a:t>
            </a:r>
            <a:r>
              <a:rPr lang="pt-BR" sz="2400" dirty="0" err="1"/>
              <a:t>Adasa</a:t>
            </a:r>
            <a:r>
              <a:rPr lang="pt-BR" sz="2400" dirty="0"/>
              <a:t>, mediante avaliação técnica do requerimento, além do atendimento aos condicionantes da outorga prévia, o teste de vazão e o certificado de qualidade de água.</a:t>
            </a:r>
          </a:p>
          <a:p>
            <a:pPr hangingPunct="0"/>
            <a:endParaRPr lang="pt-BR" sz="2400" dirty="0"/>
          </a:p>
        </p:txBody>
      </p:sp>
    </p:spTree>
    <p:extLst>
      <p:ext uri="{BB962C8B-B14F-4D97-AF65-F5344CB8AC3E}">
        <p14:creationId xmlns:p14="http://schemas.microsoft.com/office/powerpoint/2010/main" val="3898599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755744"/>
            <a:ext cx="9144000" cy="1379651"/>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§6º. Quando o resultado do teste de qualidade da água detectar a presença de coliformes </a:t>
            </a:r>
            <a:r>
              <a:rPr lang="pt-BR" sz="2400" dirty="0" err="1">
                <a:solidFill>
                  <a:schemeClr val="accent1">
                    <a:lumMod val="50000"/>
                  </a:schemeClr>
                </a:solidFill>
                <a:latin typeface="+mn-lt"/>
                <a:ea typeface="+mn-ea"/>
                <a:cs typeface="+mn-cs"/>
              </a:rPr>
              <a:t>termotolerantes</a:t>
            </a:r>
            <a:r>
              <a:rPr lang="pt-BR" sz="2400" dirty="0">
                <a:solidFill>
                  <a:schemeClr val="accent1">
                    <a:lumMod val="50000"/>
                  </a:schemeClr>
                </a:solidFill>
                <a:latin typeface="+mn-lt"/>
                <a:ea typeface="+mn-ea"/>
                <a:cs typeface="+mn-cs"/>
              </a:rPr>
              <a:t>, deve-se proceder à análise para detecção de Escherichia coli.</a:t>
            </a:r>
          </a:p>
        </p:txBody>
      </p:sp>
      <p:sp>
        <p:nvSpPr>
          <p:cNvPr id="3" name="Subtítulo 2"/>
          <p:cNvSpPr>
            <a:spLocks noGrp="1"/>
          </p:cNvSpPr>
          <p:nvPr>
            <p:ph type="subTitle" idx="1"/>
          </p:nvPr>
        </p:nvSpPr>
        <p:spPr>
          <a:xfrm>
            <a:off x="1515762" y="4383259"/>
            <a:ext cx="9144000" cy="1127855"/>
          </a:xfrm>
          <a:ln>
            <a:solidFill>
              <a:schemeClr val="tx1"/>
            </a:solidFill>
          </a:ln>
        </p:spPr>
        <p:txBody>
          <a:bodyPr>
            <a:normAutofit/>
          </a:bodyPr>
          <a:lstStyle/>
          <a:p>
            <a:r>
              <a:rPr lang="pt-BR" dirty="0">
                <a:solidFill>
                  <a:srgbClr val="0070C0"/>
                </a:solidFill>
              </a:rPr>
              <a:t>Comentários: Parágrafo </a:t>
            </a:r>
            <a:r>
              <a:rPr lang="pt-BR" u="sng" dirty="0">
                <a:solidFill>
                  <a:srgbClr val="0070C0"/>
                </a:solidFill>
              </a:rPr>
              <a:t>incluído na revisão </a:t>
            </a:r>
            <a:r>
              <a:rPr lang="pt-BR" dirty="0">
                <a:solidFill>
                  <a:srgbClr val="0070C0"/>
                </a:solidFill>
              </a:rPr>
              <a:t>da resolução pelos motivos comentados para o parágrafo §2º.</a:t>
            </a:r>
          </a:p>
        </p:txBody>
      </p:sp>
      <p:sp>
        <p:nvSpPr>
          <p:cNvPr id="7" name="Retângulo 6"/>
          <p:cNvSpPr/>
          <p:nvPr/>
        </p:nvSpPr>
        <p:spPr>
          <a:xfrm>
            <a:off x="1515762" y="568889"/>
            <a:ext cx="9144000" cy="1938992"/>
          </a:xfrm>
          <a:prstGeom prst="rect">
            <a:avLst/>
          </a:prstGeom>
          <a:ln>
            <a:solidFill>
              <a:schemeClr val="tx1"/>
            </a:solidFill>
          </a:ln>
        </p:spPr>
        <p:txBody>
          <a:bodyPr wrap="square">
            <a:spAutoFit/>
          </a:bodyPr>
          <a:lstStyle/>
          <a:p>
            <a:pPr algn="just" hangingPunct="0"/>
            <a:r>
              <a:rPr lang="pt-BR" sz="2400" dirty="0"/>
              <a:t>Art. 11. Para obtenção da outorga do direito de uso de água subterrânea, poderão ser exigidos pela </a:t>
            </a:r>
            <a:r>
              <a:rPr lang="pt-BR" sz="2400" dirty="0" err="1"/>
              <a:t>Adasa</a:t>
            </a:r>
            <a:r>
              <a:rPr lang="pt-BR" sz="2400" dirty="0"/>
              <a:t>, mediante avaliação técnica do requerimento, além do atendimento aos condicionantes da outorga prévia, o teste de vazão e o certificado de qualidade de água.</a:t>
            </a:r>
          </a:p>
          <a:p>
            <a:pPr hangingPunct="0"/>
            <a:endParaRPr lang="pt-BR" sz="2400" dirty="0"/>
          </a:p>
        </p:txBody>
      </p:sp>
    </p:spTree>
    <p:extLst>
      <p:ext uri="{BB962C8B-B14F-4D97-AF65-F5344CB8AC3E}">
        <p14:creationId xmlns:p14="http://schemas.microsoft.com/office/powerpoint/2010/main" val="1163650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755744"/>
            <a:ext cx="9144000" cy="1379651"/>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§7º. Outros indicadores físicos, químicos e biológicos podem ser solicitados a critério da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a:t>
            </a:r>
          </a:p>
        </p:txBody>
      </p:sp>
      <p:sp>
        <p:nvSpPr>
          <p:cNvPr id="3" name="Subtítulo 2"/>
          <p:cNvSpPr>
            <a:spLocks noGrp="1"/>
          </p:cNvSpPr>
          <p:nvPr>
            <p:ph type="subTitle" idx="1"/>
          </p:nvPr>
        </p:nvSpPr>
        <p:spPr>
          <a:xfrm>
            <a:off x="1515762" y="4383259"/>
            <a:ext cx="9144000" cy="1127855"/>
          </a:xfrm>
          <a:ln>
            <a:solidFill>
              <a:schemeClr val="tx1"/>
            </a:solidFill>
          </a:ln>
        </p:spPr>
        <p:txBody>
          <a:bodyPr>
            <a:normAutofit/>
          </a:bodyPr>
          <a:lstStyle/>
          <a:p>
            <a:r>
              <a:rPr lang="pt-BR" dirty="0">
                <a:solidFill>
                  <a:srgbClr val="0070C0"/>
                </a:solidFill>
              </a:rPr>
              <a:t>Comentários: Parágrafo </a:t>
            </a:r>
            <a:r>
              <a:rPr lang="pt-BR" u="sng" dirty="0">
                <a:solidFill>
                  <a:srgbClr val="0070C0"/>
                </a:solidFill>
              </a:rPr>
              <a:t>incluído na revisão </a:t>
            </a:r>
            <a:r>
              <a:rPr lang="pt-BR" dirty="0">
                <a:solidFill>
                  <a:srgbClr val="0070C0"/>
                </a:solidFill>
              </a:rPr>
              <a:t>da resolução para atender a situações específicas que possam requerer maiores investigações.</a:t>
            </a:r>
          </a:p>
        </p:txBody>
      </p:sp>
      <p:sp>
        <p:nvSpPr>
          <p:cNvPr id="7" name="Retângulo 6"/>
          <p:cNvSpPr/>
          <p:nvPr/>
        </p:nvSpPr>
        <p:spPr>
          <a:xfrm>
            <a:off x="1515762" y="568889"/>
            <a:ext cx="9144000" cy="1938992"/>
          </a:xfrm>
          <a:prstGeom prst="rect">
            <a:avLst/>
          </a:prstGeom>
          <a:ln>
            <a:solidFill>
              <a:schemeClr val="tx1"/>
            </a:solidFill>
          </a:ln>
        </p:spPr>
        <p:txBody>
          <a:bodyPr wrap="square">
            <a:spAutoFit/>
          </a:bodyPr>
          <a:lstStyle/>
          <a:p>
            <a:pPr algn="just" hangingPunct="0"/>
            <a:r>
              <a:rPr lang="pt-BR" sz="2400" dirty="0"/>
              <a:t>Art. 11. Para obtenção da outorga do direito de uso de água subterrânea, poderão ser exigidos pela </a:t>
            </a:r>
            <a:r>
              <a:rPr lang="pt-BR" sz="2400" dirty="0" err="1"/>
              <a:t>Adasa</a:t>
            </a:r>
            <a:r>
              <a:rPr lang="pt-BR" sz="2400" dirty="0"/>
              <a:t>, mediante avaliação técnica do requerimento, além do atendimento aos condicionantes da outorga prévia, o teste de vazão e o certificado de qualidade de água.</a:t>
            </a:r>
          </a:p>
          <a:p>
            <a:pPr hangingPunct="0"/>
            <a:endParaRPr lang="pt-BR" sz="2400" dirty="0"/>
          </a:p>
        </p:txBody>
      </p:sp>
    </p:spTree>
    <p:extLst>
      <p:ext uri="{BB962C8B-B14F-4D97-AF65-F5344CB8AC3E}">
        <p14:creationId xmlns:p14="http://schemas.microsoft.com/office/powerpoint/2010/main" val="281062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501100"/>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12. O projeto de captação de água em condomínios horizontais com a finalidade de abastecimento humano deverá ser projetado de forma a atender os moradores coletivamente, salvo se houver impossibilidade técnica para tanto.</a:t>
            </a: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fontScale="70000" lnSpcReduction="20000"/>
          </a:bodyPr>
          <a:lstStyle/>
          <a:p>
            <a:r>
              <a:rPr lang="pt-BR" dirty="0">
                <a:solidFill>
                  <a:srgbClr val="0070C0"/>
                </a:solidFill>
              </a:rPr>
              <a:t>Comentários: </a:t>
            </a:r>
            <a:r>
              <a:rPr lang="pt-BR" dirty="0" smtClean="0">
                <a:solidFill>
                  <a:srgbClr val="0070C0"/>
                </a:solidFill>
              </a:rPr>
              <a:t>Texto </a:t>
            </a:r>
            <a:r>
              <a:rPr lang="pt-BR" dirty="0">
                <a:solidFill>
                  <a:srgbClr val="0070C0"/>
                </a:solidFill>
              </a:rPr>
              <a:t>original:</a:t>
            </a:r>
          </a:p>
          <a:p>
            <a:r>
              <a:rPr lang="pt-BR" dirty="0">
                <a:solidFill>
                  <a:srgbClr val="0070C0"/>
                </a:solidFill>
              </a:rPr>
              <a:t>O projeto de captação de água em condomínios horizontais deverá contemplar, exclusivamente, o uso para atendimento coletivo para consumo humano, salvo se houver impossibilidade técnica do mesmo.</a:t>
            </a:r>
          </a:p>
          <a:p>
            <a:r>
              <a:rPr lang="pt-BR" dirty="0">
                <a:solidFill>
                  <a:srgbClr val="0070C0"/>
                </a:solidFill>
              </a:rPr>
              <a:t>Foi </a:t>
            </a:r>
            <a:r>
              <a:rPr lang="pt-BR" u="sng" dirty="0">
                <a:solidFill>
                  <a:srgbClr val="0070C0"/>
                </a:solidFill>
              </a:rPr>
              <a:t>retirado </a:t>
            </a:r>
            <a:r>
              <a:rPr lang="pt-BR" dirty="0">
                <a:solidFill>
                  <a:srgbClr val="0070C0"/>
                </a:solidFill>
              </a:rPr>
              <a:t>o termo </a:t>
            </a:r>
            <a:r>
              <a:rPr lang="pt-BR" u="sng" dirty="0">
                <a:solidFill>
                  <a:srgbClr val="0070C0"/>
                </a:solidFill>
              </a:rPr>
              <a:t>exclusivamente</a:t>
            </a:r>
            <a:r>
              <a:rPr lang="pt-BR" dirty="0">
                <a:solidFill>
                  <a:srgbClr val="0070C0"/>
                </a:solidFill>
              </a:rPr>
              <a:t> pois, se houver impossibilidade técnica, o uso não coletivo pode ser autorizado.</a:t>
            </a:r>
          </a:p>
        </p:txBody>
      </p:sp>
    </p:spTree>
    <p:extLst>
      <p:ext uri="{BB962C8B-B14F-4D97-AF65-F5344CB8AC3E}">
        <p14:creationId xmlns:p14="http://schemas.microsoft.com/office/powerpoint/2010/main" val="664425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501100"/>
            <a:ext cx="9144000" cy="1614616"/>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12A. A outorga de direito de uso de recursos hídricos subterrâneos em áreas de condomínios será concedida prioritariamente para uso comunitário, de forma que uma única captação atenda a mais de um usuário, </a:t>
            </a:r>
            <a:r>
              <a:rPr lang="pt-BR" sz="2400" u="sng" dirty="0">
                <a:solidFill>
                  <a:schemeClr val="accent1">
                    <a:lumMod val="50000"/>
                  </a:schemeClr>
                </a:solidFill>
                <a:latin typeface="+mn-lt"/>
                <a:ea typeface="+mn-ea"/>
                <a:cs typeface="+mn-cs"/>
              </a:rPr>
              <a:t>ficando expressamente proibida a comercialização da água captada</a:t>
            </a:r>
            <a:r>
              <a:rPr lang="pt-BR" sz="2400" dirty="0">
                <a:solidFill>
                  <a:schemeClr val="accent1">
                    <a:lumMod val="50000"/>
                  </a:schemeClr>
                </a:solidFill>
                <a:latin typeface="+mn-lt"/>
                <a:ea typeface="+mn-ea"/>
                <a:cs typeface="+mn-cs"/>
              </a:rPr>
              <a:t>.</a:t>
            </a:r>
          </a:p>
        </p:txBody>
      </p:sp>
      <p:sp>
        <p:nvSpPr>
          <p:cNvPr id="3" name="Subtítulo 2"/>
          <p:cNvSpPr>
            <a:spLocks noGrp="1"/>
          </p:cNvSpPr>
          <p:nvPr>
            <p:ph type="subTitle" idx="1"/>
          </p:nvPr>
        </p:nvSpPr>
        <p:spPr>
          <a:xfrm>
            <a:off x="1515762" y="4445958"/>
            <a:ext cx="9144000" cy="1463235"/>
          </a:xfrm>
          <a:ln>
            <a:solidFill>
              <a:schemeClr val="tx1"/>
            </a:solidFill>
          </a:ln>
        </p:spPr>
        <p:txBody>
          <a:bodyPr vert="horz" lIns="91440" tIns="45720" rIns="91440" bIns="45720" rtlCol="0">
            <a:normAutofit/>
          </a:bodyPr>
          <a:lstStyle/>
          <a:p>
            <a:r>
              <a:rPr lang="pt-BR" dirty="0">
                <a:solidFill>
                  <a:srgbClr val="0070C0"/>
                </a:solidFill>
              </a:rPr>
              <a:t>Comentários: Item incluído na </a:t>
            </a:r>
            <a:r>
              <a:rPr lang="pt-BR" u="sng" dirty="0">
                <a:solidFill>
                  <a:srgbClr val="0070C0"/>
                </a:solidFill>
              </a:rPr>
              <a:t>revisão da resolução</a:t>
            </a:r>
            <a:r>
              <a:rPr lang="pt-BR" dirty="0">
                <a:solidFill>
                  <a:srgbClr val="0070C0"/>
                </a:solidFill>
              </a:rPr>
              <a:t>.</a:t>
            </a:r>
          </a:p>
        </p:txBody>
      </p:sp>
    </p:spTree>
    <p:extLst>
      <p:ext uri="{BB962C8B-B14F-4D97-AF65-F5344CB8AC3E}">
        <p14:creationId xmlns:p14="http://schemas.microsoft.com/office/powerpoint/2010/main" val="4285413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501100"/>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12B.  A vazão outorgada para condomínios horizontais considerará a capacidade de recarga dos aquíferos, proporcional às áreas permeáveis do empreendimento, sendo o abastecimento por poços soluções provisórias. </a:t>
            </a:r>
          </a:p>
        </p:txBody>
      </p:sp>
      <p:sp>
        <p:nvSpPr>
          <p:cNvPr id="3" name="Subtítulo 2"/>
          <p:cNvSpPr>
            <a:spLocks noGrp="1"/>
          </p:cNvSpPr>
          <p:nvPr>
            <p:ph type="subTitle" idx="1"/>
          </p:nvPr>
        </p:nvSpPr>
        <p:spPr>
          <a:xfrm>
            <a:off x="1515762" y="4445958"/>
            <a:ext cx="9144000" cy="1463235"/>
          </a:xfrm>
          <a:ln>
            <a:solidFill>
              <a:schemeClr val="tx1"/>
            </a:solidFill>
          </a:ln>
        </p:spPr>
        <p:txBody>
          <a:bodyPr vert="horz" lIns="91440" tIns="45720" rIns="91440" bIns="45720" rtlCol="0">
            <a:normAutofit/>
          </a:bodyPr>
          <a:lstStyle/>
          <a:p>
            <a:r>
              <a:rPr lang="pt-BR" dirty="0">
                <a:solidFill>
                  <a:srgbClr val="0070C0"/>
                </a:solidFill>
              </a:rPr>
              <a:t>Comentários: Item </a:t>
            </a:r>
            <a:r>
              <a:rPr lang="pt-BR" u="sng" dirty="0">
                <a:solidFill>
                  <a:srgbClr val="0070C0"/>
                </a:solidFill>
              </a:rPr>
              <a:t>incluído na revisão </a:t>
            </a:r>
            <a:r>
              <a:rPr lang="pt-BR" dirty="0">
                <a:solidFill>
                  <a:srgbClr val="0070C0"/>
                </a:solidFill>
              </a:rPr>
              <a:t>da resolução por objetivar o uso sustentável da água.</a:t>
            </a:r>
          </a:p>
        </p:txBody>
      </p:sp>
    </p:spTree>
    <p:extLst>
      <p:ext uri="{BB962C8B-B14F-4D97-AF65-F5344CB8AC3E}">
        <p14:creationId xmlns:p14="http://schemas.microsoft.com/office/powerpoint/2010/main" val="30855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471351"/>
            <a:ext cx="9144000" cy="2183027"/>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I – Outorga prévia: aplicada ao uso de águas superficiais, que não confere o direito de uso do recurso hídrico, sendo emitida quando forem necessários a </a:t>
            </a:r>
            <a:r>
              <a:rPr lang="pt-BR" sz="2400" u="sng" dirty="0">
                <a:solidFill>
                  <a:schemeClr val="accent1">
                    <a:lumMod val="50000"/>
                  </a:schemeClr>
                </a:solidFill>
                <a:latin typeface="+mn-lt"/>
                <a:ea typeface="+mn-ea"/>
                <a:cs typeface="+mn-cs"/>
              </a:rPr>
              <a:t>reserva</a:t>
            </a:r>
            <a:r>
              <a:rPr lang="pt-BR" sz="2400" dirty="0">
                <a:solidFill>
                  <a:schemeClr val="accent1">
                    <a:lumMod val="50000"/>
                  </a:schemeClr>
                </a:solidFill>
                <a:latin typeface="+mn-lt"/>
                <a:ea typeface="+mn-ea"/>
                <a:cs typeface="+mn-cs"/>
              </a:rPr>
              <a:t> de volume de água durante a implantação do projeto, pelo prazo de até </a:t>
            </a:r>
            <a:r>
              <a:rPr lang="pt-BR" sz="2400" u="sng" dirty="0">
                <a:solidFill>
                  <a:schemeClr val="accent1">
                    <a:lumMod val="50000"/>
                  </a:schemeClr>
                </a:solidFill>
                <a:latin typeface="+mn-lt"/>
                <a:ea typeface="+mn-ea"/>
                <a:cs typeface="+mn-cs"/>
              </a:rPr>
              <a:t>5 (cinco) anos</a:t>
            </a:r>
            <a:r>
              <a:rPr lang="pt-BR" sz="2400" dirty="0">
                <a:solidFill>
                  <a:schemeClr val="accent1">
                    <a:lumMod val="50000"/>
                  </a:schemeClr>
                </a:solidFill>
                <a:latin typeface="+mn-lt"/>
                <a:ea typeface="+mn-ea"/>
                <a:cs typeface="+mn-cs"/>
              </a:rPr>
              <a:t>; a perfuração de poço tubular para o uso de águas subterrâneas, o lançamento de águas pluviais, o lançamento de efluentes e as barragens, durante a implantação do projeto, pelo prazo de até </a:t>
            </a:r>
            <a:r>
              <a:rPr lang="pt-BR" sz="2400" u="sng" dirty="0">
                <a:solidFill>
                  <a:schemeClr val="accent1">
                    <a:lumMod val="50000"/>
                  </a:schemeClr>
                </a:solidFill>
                <a:latin typeface="+mn-lt"/>
                <a:ea typeface="+mn-ea"/>
                <a:cs typeface="+mn-cs"/>
              </a:rPr>
              <a:t>3 (três) anos</a:t>
            </a:r>
            <a:r>
              <a:rPr lang="pt-BR" sz="2400" dirty="0">
                <a:solidFill>
                  <a:schemeClr val="accent1">
                    <a:lumMod val="50000"/>
                  </a:schemeClr>
                </a:solidFill>
                <a:latin typeface="+mn-lt"/>
                <a:ea typeface="+mn-ea"/>
                <a:cs typeface="+mn-cs"/>
              </a:rPr>
              <a:t>, renováveis, a critério da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 </a:t>
            </a:r>
          </a:p>
        </p:txBody>
      </p:sp>
      <p:sp>
        <p:nvSpPr>
          <p:cNvPr id="3" name="Subtítulo 2"/>
          <p:cNvSpPr>
            <a:spLocks noGrp="1"/>
          </p:cNvSpPr>
          <p:nvPr>
            <p:ph type="subTitle" idx="1"/>
          </p:nvPr>
        </p:nvSpPr>
        <p:spPr>
          <a:xfrm>
            <a:off x="1515762" y="4824899"/>
            <a:ext cx="9144000" cy="1463235"/>
          </a:xfrm>
          <a:ln>
            <a:solidFill>
              <a:schemeClr val="tx1"/>
            </a:solidFill>
          </a:ln>
        </p:spPr>
        <p:txBody>
          <a:bodyPr>
            <a:normAutofit fontScale="62500" lnSpcReduction="20000"/>
          </a:bodyPr>
          <a:lstStyle/>
          <a:p>
            <a:r>
              <a:rPr lang="pt-BR" dirty="0" smtClean="0">
                <a:solidFill>
                  <a:srgbClr val="0070C0"/>
                </a:solidFill>
              </a:rPr>
              <a:t>Comentários: Redação </a:t>
            </a:r>
            <a:r>
              <a:rPr lang="pt-BR" dirty="0">
                <a:solidFill>
                  <a:srgbClr val="0070C0"/>
                </a:solidFill>
              </a:rPr>
              <a:t>original: I - outorga prévia – aplicada ao uso de águas superficiais quando for necessária à reserva de volume de água durante a implantação do projeto, pelo prazo de até 05 (cinco) anos, e ao uso de águas subterrâneas para perfuração de poço tubular, pelo prazo de até 01 (hum) ano, renováveis, a critério da </a:t>
            </a:r>
            <a:r>
              <a:rPr lang="pt-BR" dirty="0" err="1">
                <a:solidFill>
                  <a:srgbClr val="0070C0"/>
                </a:solidFill>
              </a:rPr>
              <a:t>Adasa</a:t>
            </a:r>
            <a:r>
              <a:rPr lang="pt-BR" dirty="0">
                <a:solidFill>
                  <a:srgbClr val="0070C0"/>
                </a:solidFill>
              </a:rPr>
              <a:t>/DF sem, no entanto, conferir direito de uso do recurso hídrico;</a:t>
            </a:r>
          </a:p>
          <a:p>
            <a:r>
              <a:rPr lang="pt-BR" dirty="0">
                <a:solidFill>
                  <a:srgbClr val="0070C0"/>
                </a:solidFill>
              </a:rPr>
              <a:t>A equipe técnica da superintendência de recursos hídrico achou-se melhor manter o </a:t>
            </a:r>
            <a:r>
              <a:rPr lang="pt-BR" u="sng" dirty="0">
                <a:solidFill>
                  <a:srgbClr val="0070C0"/>
                </a:solidFill>
              </a:rPr>
              <a:t>mesmo prazo para os tipos de outorga </a:t>
            </a:r>
            <a:r>
              <a:rPr lang="pt-BR" u="sng" dirty="0" smtClean="0">
                <a:solidFill>
                  <a:srgbClr val="0070C0"/>
                </a:solidFill>
              </a:rPr>
              <a:t>prévia, com exceção da reserva de volume d’água durante implantação do projeto</a:t>
            </a:r>
            <a:r>
              <a:rPr lang="pt-BR" dirty="0" smtClean="0">
                <a:solidFill>
                  <a:srgbClr val="0070C0"/>
                </a:solidFill>
              </a:rPr>
              <a:t>.</a:t>
            </a:r>
            <a:endParaRPr lang="pt-BR" dirty="0">
              <a:solidFill>
                <a:srgbClr val="0070C0"/>
              </a:solidFill>
            </a:endParaRPr>
          </a:p>
        </p:txBody>
      </p:sp>
      <p:sp>
        <p:nvSpPr>
          <p:cNvPr id="7" name="Retângulo 6"/>
          <p:cNvSpPr/>
          <p:nvPr/>
        </p:nvSpPr>
        <p:spPr>
          <a:xfrm>
            <a:off x="1515762" y="1119826"/>
            <a:ext cx="9144000" cy="1200329"/>
          </a:xfrm>
          <a:prstGeom prst="rect">
            <a:avLst/>
          </a:prstGeom>
          <a:ln>
            <a:solidFill>
              <a:schemeClr val="tx1"/>
            </a:solidFill>
          </a:ln>
        </p:spPr>
        <p:txBody>
          <a:bodyPr wrap="square">
            <a:spAutoFit/>
          </a:bodyPr>
          <a:lstStyle/>
          <a:p>
            <a:r>
              <a:rPr lang="pt-BR" sz="2400" dirty="0"/>
              <a:t>Art. 4º. Constituem modalidades de outorga, sempre previamente ao uso:</a:t>
            </a:r>
          </a:p>
          <a:p>
            <a:pPr hangingPunct="0"/>
            <a:endParaRPr lang="pt-BR" sz="2400" dirty="0"/>
          </a:p>
        </p:txBody>
      </p:sp>
    </p:spTree>
    <p:extLst>
      <p:ext uri="{BB962C8B-B14F-4D97-AF65-F5344CB8AC3E}">
        <p14:creationId xmlns:p14="http://schemas.microsoft.com/office/powerpoint/2010/main" val="4266200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420130"/>
            <a:ext cx="9144000" cy="3068781"/>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13. A vazão outorgada e o período de captação serão estabelecidos conforme a vazão média do aquífero subterrâneo do ponto onde for feito o pedido, de acordo com os parâmetros obtidos na interpretação do teste de vazão, quando for o caso, e com base no uso solicitado. </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§1º. Para poços tubulares, na ausência de dados de testes de bombeamento, será considerado o limite de 75 % (setenta e cinco por cento) das vazões médias regionais e período máximo de captação de 20 (vinte) horas por dia.</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2º. Para poços manuais, na ausência de dados de testes de bombeamento, será considerado o limite de </a:t>
            </a:r>
            <a:r>
              <a:rPr lang="pt-BR" sz="2400" u="sng" dirty="0">
                <a:solidFill>
                  <a:schemeClr val="accent1">
                    <a:lumMod val="50000"/>
                  </a:schemeClr>
                </a:solidFill>
                <a:latin typeface="+mn-lt"/>
                <a:ea typeface="+mn-ea"/>
                <a:cs typeface="+mn-cs"/>
              </a:rPr>
              <a:t>100% (cem por cento) das vazões médias regionais</a:t>
            </a:r>
            <a:r>
              <a:rPr lang="pt-BR" sz="2400" dirty="0">
                <a:solidFill>
                  <a:schemeClr val="accent1">
                    <a:lumMod val="50000"/>
                  </a:schemeClr>
                </a:solidFill>
                <a:latin typeface="+mn-lt"/>
                <a:ea typeface="+mn-ea"/>
                <a:cs typeface="+mn-cs"/>
              </a:rPr>
              <a:t> e período máximo de captação de 20 (vinte) horas por dia.</a:t>
            </a:r>
          </a:p>
        </p:txBody>
      </p:sp>
      <p:sp>
        <p:nvSpPr>
          <p:cNvPr id="3" name="Subtítulo 2"/>
          <p:cNvSpPr>
            <a:spLocks noGrp="1"/>
          </p:cNvSpPr>
          <p:nvPr>
            <p:ph type="subTitle" idx="1"/>
          </p:nvPr>
        </p:nvSpPr>
        <p:spPr>
          <a:xfrm>
            <a:off x="1515762" y="3764692"/>
            <a:ext cx="9144000" cy="2877669"/>
          </a:xfrm>
          <a:ln>
            <a:solidFill>
              <a:schemeClr val="tx1"/>
            </a:solidFill>
          </a:ln>
        </p:spPr>
        <p:txBody>
          <a:bodyPr>
            <a:normAutofit fontScale="70000" lnSpcReduction="20000"/>
          </a:bodyPr>
          <a:lstStyle/>
          <a:p>
            <a:r>
              <a:rPr lang="pt-BR" dirty="0" smtClean="0">
                <a:solidFill>
                  <a:srgbClr val="0070C0"/>
                </a:solidFill>
              </a:rPr>
              <a:t>Comentários: Redação </a:t>
            </a:r>
            <a:r>
              <a:rPr lang="pt-BR" dirty="0">
                <a:solidFill>
                  <a:srgbClr val="0070C0"/>
                </a:solidFill>
              </a:rPr>
              <a:t>original:</a:t>
            </a:r>
          </a:p>
          <a:p>
            <a:r>
              <a:rPr lang="pt-BR" dirty="0">
                <a:solidFill>
                  <a:srgbClr val="0070C0"/>
                </a:solidFill>
              </a:rPr>
              <a:t>A vazão e o período de captação serão estabelecidos conforme os parâmetros obtidos na interpretação do teste de vazão, e com base no uso solicitado. No caso das regularizações, na ausência de dados, será considerado limite de 75 % (setenta e cinco por cento) das vazões médias regionais e período máximo de captação de 20 (vinte) horas por dia, mediante declaração de responsabilidade do usuário.</a:t>
            </a:r>
          </a:p>
          <a:p>
            <a:r>
              <a:rPr lang="pt-BR" dirty="0">
                <a:solidFill>
                  <a:srgbClr val="0070C0"/>
                </a:solidFill>
              </a:rPr>
              <a:t>Os </a:t>
            </a:r>
            <a:r>
              <a:rPr lang="pt-BR" dirty="0" smtClean="0">
                <a:solidFill>
                  <a:srgbClr val="0070C0"/>
                </a:solidFill>
              </a:rPr>
              <a:t>§1º </a:t>
            </a:r>
            <a:r>
              <a:rPr lang="pt-BR" dirty="0">
                <a:solidFill>
                  <a:srgbClr val="0070C0"/>
                </a:solidFill>
              </a:rPr>
              <a:t>foi incluído na revisão da resolução pelo desmembramento do artigo 13. </a:t>
            </a:r>
          </a:p>
          <a:p>
            <a:r>
              <a:rPr lang="pt-BR" dirty="0">
                <a:solidFill>
                  <a:srgbClr val="0070C0"/>
                </a:solidFill>
              </a:rPr>
              <a:t>O §2º foi incluído na revisão da resolução pois nas análises de outorga tem-se utilizado 100% das médias regionais para poços manuais (poroso). A justificativa para outorgar 100% das médias regionais para poços manuais é a </a:t>
            </a:r>
            <a:r>
              <a:rPr lang="pt-BR" u="sng" dirty="0">
                <a:solidFill>
                  <a:srgbClr val="0070C0"/>
                </a:solidFill>
              </a:rPr>
              <a:t>baixa vazão média dos sistemas aquíferos porosos do DF</a:t>
            </a:r>
            <a:r>
              <a:rPr lang="pt-BR" dirty="0">
                <a:solidFill>
                  <a:srgbClr val="0070C0"/>
                </a:solidFill>
              </a:rPr>
              <a:t>, que muitas vezes não permitia atender à demanda dos usuários; considerou-se também que esses aquíferos porosos possuem </a:t>
            </a:r>
            <a:r>
              <a:rPr lang="pt-BR" u="sng" dirty="0">
                <a:solidFill>
                  <a:srgbClr val="0070C0"/>
                </a:solidFill>
              </a:rPr>
              <a:t>maior capacidade de recuperação </a:t>
            </a:r>
            <a:r>
              <a:rPr lang="pt-BR" dirty="0">
                <a:solidFill>
                  <a:srgbClr val="0070C0"/>
                </a:solidFill>
              </a:rPr>
              <a:t>do que os aquíferos fraturados.</a:t>
            </a:r>
          </a:p>
        </p:txBody>
      </p:sp>
    </p:spTree>
    <p:extLst>
      <p:ext uri="{BB962C8B-B14F-4D97-AF65-F5344CB8AC3E}">
        <p14:creationId xmlns:p14="http://schemas.microsoft.com/office/powerpoint/2010/main" val="3334779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914400"/>
            <a:ext cx="9144000" cy="3201316"/>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13A.  Levando-se em consideração as especificidades de cada região, 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 poderá instituir resoluções ou estudos específicos que estabeleçam critérios e limites de outorga para captação de água subterrânea da região por ela delimitada, principalmente no que tange à disponibilidade hídrica local e à área permeável mínima da propriedade onde se dará a captação, considerando os seguintes aspectos:</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I – disponibilidade dos recursos outorgáveis;</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II – condições de uso e ocupação do solo;</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III – condições de recarga dos aquíferos; e,</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IV – preservação da qualidade da água.</a:t>
            </a:r>
          </a:p>
        </p:txBody>
      </p:sp>
      <p:sp>
        <p:nvSpPr>
          <p:cNvPr id="3" name="Subtítulo 2"/>
          <p:cNvSpPr>
            <a:spLocks noGrp="1"/>
          </p:cNvSpPr>
          <p:nvPr>
            <p:ph type="subTitle" idx="1"/>
          </p:nvPr>
        </p:nvSpPr>
        <p:spPr>
          <a:xfrm>
            <a:off x="1515762" y="4445958"/>
            <a:ext cx="9144000" cy="1463235"/>
          </a:xfrm>
          <a:ln>
            <a:solidFill>
              <a:schemeClr val="tx1"/>
            </a:solidFill>
          </a:ln>
        </p:spPr>
        <p:txBody>
          <a:bodyPr vert="horz" lIns="91440" tIns="45720" rIns="91440" bIns="45720" rtlCol="0">
            <a:normAutofit fontScale="92500" lnSpcReduction="10000"/>
          </a:bodyPr>
          <a:lstStyle/>
          <a:p>
            <a:r>
              <a:rPr lang="pt-BR" dirty="0">
                <a:solidFill>
                  <a:srgbClr val="0070C0"/>
                </a:solidFill>
              </a:rPr>
              <a:t>Comentários: Este artigo, incluído na revisão da resolução, fazia parte do </a:t>
            </a:r>
            <a:r>
              <a:rPr lang="pt-BR" u="sng" dirty="0">
                <a:solidFill>
                  <a:srgbClr val="0070C0"/>
                </a:solidFill>
              </a:rPr>
              <a:t>artigo 19 na resolução original</a:t>
            </a:r>
            <a:r>
              <a:rPr lang="pt-BR" dirty="0">
                <a:solidFill>
                  <a:srgbClr val="0070C0"/>
                </a:solidFill>
              </a:rPr>
              <a:t> (antes </a:t>
            </a:r>
            <a:r>
              <a:rPr lang="pt-BR" u="sng" dirty="0">
                <a:solidFill>
                  <a:srgbClr val="0070C0"/>
                </a:solidFill>
              </a:rPr>
              <a:t>falava em outros usos que não abastecimento humano em áreas atendidas pela CAESB</a:t>
            </a:r>
            <a:r>
              <a:rPr lang="pt-BR" dirty="0">
                <a:solidFill>
                  <a:srgbClr val="0070C0"/>
                </a:solidFill>
              </a:rPr>
              <a:t>). Além de ser relocado para essa seção, sofreu algumas alterações de redação que o tornaram mais adequado para aprimorar a análise dos processos de outorga.</a:t>
            </a:r>
          </a:p>
        </p:txBody>
      </p:sp>
    </p:spTree>
    <p:extLst>
      <p:ext uri="{BB962C8B-B14F-4D97-AF65-F5344CB8AC3E}">
        <p14:creationId xmlns:p14="http://schemas.microsoft.com/office/powerpoint/2010/main" val="1495280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416908"/>
            <a:ext cx="9144000" cy="172994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13B. A extração de água subterrânea poderá ser condicionada à recarga natural ou artificial dos aquíferos, de acordo com estudos técnicos e/ou determinações legais, levando-se em consideração as características dos solos do Distrito Federal.</a:t>
            </a:r>
          </a:p>
        </p:txBody>
      </p:sp>
      <p:sp>
        <p:nvSpPr>
          <p:cNvPr id="3" name="Subtítulo 2"/>
          <p:cNvSpPr>
            <a:spLocks noGrp="1"/>
          </p:cNvSpPr>
          <p:nvPr>
            <p:ph type="subTitle" idx="1"/>
          </p:nvPr>
        </p:nvSpPr>
        <p:spPr>
          <a:xfrm>
            <a:off x="1515762" y="3591698"/>
            <a:ext cx="9144000" cy="1609042"/>
          </a:xfrm>
          <a:ln>
            <a:solidFill>
              <a:schemeClr val="tx1"/>
            </a:solidFill>
          </a:ln>
        </p:spPr>
        <p:txBody>
          <a:bodyPr vert="horz" lIns="91440" tIns="45720" rIns="91440" bIns="45720" rtlCol="0">
            <a:normAutofit lnSpcReduction="10000"/>
          </a:bodyPr>
          <a:lstStyle/>
          <a:p>
            <a:r>
              <a:rPr lang="pt-BR" dirty="0">
                <a:solidFill>
                  <a:srgbClr val="0070C0"/>
                </a:solidFill>
              </a:rPr>
              <a:t>Comentários: Artigo </a:t>
            </a:r>
            <a:r>
              <a:rPr lang="pt-BR" u="sng" dirty="0">
                <a:solidFill>
                  <a:srgbClr val="0070C0"/>
                </a:solidFill>
              </a:rPr>
              <a:t>incluído na revisão</a:t>
            </a:r>
            <a:r>
              <a:rPr lang="pt-BR" dirty="0">
                <a:solidFill>
                  <a:srgbClr val="0070C0"/>
                </a:solidFill>
              </a:rPr>
              <a:t> da resolução. O </a:t>
            </a:r>
            <a:r>
              <a:rPr lang="pt-BR" u="sng" dirty="0">
                <a:solidFill>
                  <a:srgbClr val="0070C0"/>
                </a:solidFill>
              </a:rPr>
              <a:t>Decreto do DF 22.358/2001</a:t>
            </a:r>
            <a:r>
              <a:rPr lang="pt-BR" dirty="0">
                <a:solidFill>
                  <a:srgbClr val="0070C0"/>
                </a:solidFill>
              </a:rPr>
              <a:t> já trazia essa previsão. Encontra-se atualmente na coordenação de regulação da </a:t>
            </a:r>
            <a:r>
              <a:rPr lang="pt-BR" dirty="0" err="1">
                <a:solidFill>
                  <a:srgbClr val="0070C0"/>
                </a:solidFill>
              </a:rPr>
              <a:t>Adasa</a:t>
            </a:r>
            <a:r>
              <a:rPr lang="pt-BR" dirty="0">
                <a:solidFill>
                  <a:srgbClr val="0070C0"/>
                </a:solidFill>
              </a:rPr>
              <a:t> proposta de resolução com os critérios para essa determinação baseada em estudos técnicos de recarga artificial de aquíferos.</a:t>
            </a:r>
          </a:p>
        </p:txBody>
      </p:sp>
    </p:spTree>
    <p:extLst>
      <p:ext uri="{BB962C8B-B14F-4D97-AF65-F5344CB8AC3E}">
        <p14:creationId xmlns:p14="http://schemas.microsoft.com/office/powerpoint/2010/main" val="2745237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416908"/>
            <a:ext cx="9144000" cy="172994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14.  Dependerão, prévia e obrigatoriamente, de outorga prévia, os lançamentos em corpos de água superficiais de efluentes e demais resíduos líquidos ou gasosos, </a:t>
            </a:r>
            <a:r>
              <a:rPr lang="pt-BR" sz="2400" u="sng" dirty="0">
                <a:solidFill>
                  <a:schemeClr val="accent1">
                    <a:lumMod val="50000"/>
                  </a:schemeClr>
                </a:solidFill>
                <a:latin typeface="+mn-lt"/>
                <a:ea typeface="+mn-ea"/>
                <a:cs typeface="+mn-cs"/>
              </a:rPr>
              <a:t>desde que previamente tratados</a:t>
            </a:r>
            <a:r>
              <a:rPr lang="pt-BR" sz="2400" dirty="0">
                <a:solidFill>
                  <a:schemeClr val="accent1">
                    <a:lumMod val="50000"/>
                  </a:schemeClr>
                </a:solidFill>
                <a:latin typeface="+mn-lt"/>
                <a:ea typeface="+mn-ea"/>
                <a:cs typeface="+mn-cs"/>
              </a:rPr>
              <a:t>, com o fim de sua diluição, transporte ou disposição final.</a:t>
            </a:r>
          </a:p>
        </p:txBody>
      </p:sp>
      <p:sp>
        <p:nvSpPr>
          <p:cNvPr id="3" name="Subtítulo 2"/>
          <p:cNvSpPr>
            <a:spLocks noGrp="1"/>
          </p:cNvSpPr>
          <p:nvPr>
            <p:ph type="subTitle" idx="1"/>
          </p:nvPr>
        </p:nvSpPr>
        <p:spPr>
          <a:xfrm>
            <a:off x="1515762" y="3591698"/>
            <a:ext cx="9144000" cy="1609042"/>
          </a:xfrm>
          <a:ln>
            <a:solidFill>
              <a:schemeClr val="tx1"/>
            </a:solidFill>
          </a:ln>
        </p:spPr>
        <p:txBody>
          <a:bodyPr vert="horz" lIns="91440" tIns="45720" rIns="91440" bIns="45720" rtlCol="0">
            <a:normAutofit/>
          </a:bodyPr>
          <a:lstStyle/>
          <a:p>
            <a:r>
              <a:rPr lang="pt-BR" dirty="0">
                <a:solidFill>
                  <a:srgbClr val="0070C0"/>
                </a:solidFill>
              </a:rPr>
              <a:t>Comentários: Texto original citava “</a:t>
            </a:r>
            <a:r>
              <a:rPr lang="pt-BR" u="sng" dirty="0">
                <a:solidFill>
                  <a:srgbClr val="0070C0"/>
                </a:solidFill>
              </a:rPr>
              <a:t>tratados ou não</a:t>
            </a:r>
            <a:r>
              <a:rPr lang="pt-BR" dirty="0">
                <a:solidFill>
                  <a:srgbClr val="0070C0"/>
                </a:solidFill>
              </a:rPr>
              <a:t>”, o que estava em desacordo com a </a:t>
            </a:r>
            <a:r>
              <a:rPr lang="pt-BR" u="sng" dirty="0">
                <a:solidFill>
                  <a:srgbClr val="0070C0"/>
                </a:solidFill>
              </a:rPr>
              <a:t>Resolução Nº. 13, de 26 de agosto de 2011</a:t>
            </a:r>
            <a:r>
              <a:rPr lang="pt-BR" dirty="0">
                <a:solidFill>
                  <a:srgbClr val="0070C0"/>
                </a:solidFill>
              </a:rPr>
              <a:t>.</a:t>
            </a:r>
          </a:p>
        </p:txBody>
      </p:sp>
    </p:spTree>
    <p:extLst>
      <p:ext uri="{BB962C8B-B14F-4D97-AF65-F5344CB8AC3E}">
        <p14:creationId xmlns:p14="http://schemas.microsoft.com/office/powerpoint/2010/main" val="3369218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15701"/>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§2º. Deverão ser informadas pelo usuário a vazão e a concentração dos efluentes lançados, bem como a vazão e a concentração observadas </a:t>
            </a:r>
            <a:r>
              <a:rPr lang="pt-BR" sz="2400" u="sng" dirty="0">
                <a:solidFill>
                  <a:schemeClr val="accent1">
                    <a:lumMod val="50000"/>
                  </a:schemeClr>
                </a:solidFill>
                <a:latin typeface="+mn-lt"/>
                <a:ea typeface="+mn-ea"/>
                <a:cs typeface="+mn-cs"/>
              </a:rPr>
              <a:t>no corpo d’água receptor</a:t>
            </a:r>
            <a:r>
              <a:rPr lang="pt-BR" sz="2400" dirty="0">
                <a:solidFill>
                  <a:schemeClr val="accent1">
                    <a:lumMod val="50000"/>
                  </a:schemeClr>
                </a:solidFill>
                <a:latin typeface="+mn-lt"/>
                <a:ea typeface="+mn-ea"/>
                <a:cs typeface="+mn-cs"/>
              </a:rPr>
              <a:t>, conforme normas específicas da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 </a:t>
            </a: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a:bodyPr>
          <a:lstStyle/>
          <a:p>
            <a:r>
              <a:rPr lang="pt-BR" dirty="0">
                <a:solidFill>
                  <a:srgbClr val="0070C0"/>
                </a:solidFill>
              </a:rPr>
              <a:t>Comentários: Antes o texto falava de “</a:t>
            </a:r>
            <a:r>
              <a:rPr lang="pt-BR" u="sng" dirty="0">
                <a:solidFill>
                  <a:srgbClr val="0070C0"/>
                </a:solidFill>
              </a:rPr>
              <a:t>ponto previsto para o lançamento</a:t>
            </a:r>
            <a:r>
              <a:rPr lang="pt-BR" dirty="0">
                <a:solidFill>
                  <a:srgbClr val="0070C0"/>
                </a:solidFill>
              </a:rPr>
              <a:t>”, entretanto atualmente deve-se seguir a Resolução Nº. 13, de 26 de agosto de 2011..</a:t>
            </a:r>
          </a:p>
        </p:txBody>
      </p:sp>
      <p:sp>
        <p:nvSpPr>
          <p:cNvPr id="7" name="Retângulo 6"/>
          <p:cNvSpPr/>
          <p:nvPr/>
        </p:nvSpPr>
        <p:spPr>
          <a:xfrm>
            <a:off x="1515762" y="1199731"/>
            <a:ext cx="9144000" cy="1569660"/>
          </a:xfrm>
          <a:prstGeom prst="rect">
            <a:avLst/>
          </a:prstGeom>
          <a:ln>
            <a:solidFill>
              <a:schemeClr val="tx1"/>
            </a:solidFill>
          </a:ln>
        </p:spPr>
        <p:txBody>
          <a:bodyPr wrap="square">
            <a:spAutoFit/>
          </a:bodyPr>
          <a:lstStyle/>
          <a:p>
            <a:pPr hangingPunct="0"/>
            <a:r>
              <a:rPr lang="pt-BR" sz="2400" dirty="0"/>
              <a:t>Art. 15.  A outorga de direito de uso de recursos hídricos para o lançamento de efluentes será dada em função da quantidade de água necessária para a diluição e depuração da carga poluente.</a:t>
            </a:r>
          </a:p>
          <a:p>
            <a:pPr hangingPunct="0"/>
            <a:endParaRPr lang="pt-BR" sz="2400" dirty="0"/>
          </a:p>
        </p:txBody>
      </p:sp>
    </p:spTree>
    <p:extLst>
      <p:ext uri="{BB962C8B-B14F-4D97-AF65-F5344CB8AC3E}">
        <p14:creationId xmlns:p14="http://schemas.microsoft.com/office/powerpoint/2010/main" val="3991634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416908"/>
            <a:ext cx="9144000" cy="1729946"/>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16.  O lançamento de águas pluviais, que seja efetuado diretamente em corpos hídricos superficiais e que tenha sua vazão proveniente de empreendimento que altere as condições naturais de permeabilidade do solo, estará sujeito a outorga prévia e a outorga de lançamento de águas pluviais, conforme contemplado em regulamentação específica. </a:t>
            </a:r>
          </a:p>
        </p:txBody>
      </p:sp>
      <p:sp>
        <p:nvSpPr>
          <p:cNvPr id="3" name="Subtítulo 2"/>
          <p:cNvSpPr>
            <a:spLocks noGrp="1"/>
          </p:cNvSpPr>
          <p:nvPr>
            <p:ph type="subTitle" idx="1"/>
          </p:nvPr>
        </p:nvSpPr>
        <p:spPr>
          <a:xfrm>
            <a:off x="1515762" y="3295135"/>
            <a:ext cx="9144000" cy="2388973"/>
          </a:xfrm>
          <a:ln>
            <a:solidFill>
              <a:schemeClr val="tx1"/>
            </a:solidFill>
          </a:ln>
        </p:spPr>
        <p:txBody>
          <a:bodyPr vert="horz" lIns="91440" tIns="45720" rIns="91440" bIns="45720" rtlCol="0">
            <a:normAutofit fontScale="62500" lnSpcReduction="20000"/>
          </a:bodyPr>
          <a:lstStyle/>
          <a:p>
            <a:r>
              <a:rPr lang="pt-BR" dirty="0" smtClean="0">
                <a:solidFill>
                  <a:srgbClr val="0070C0"/>
                </a:solidFill>
              </a:rPr>
              <a:t>Comentários: Redação </a:t>
            </a:r>
            <a:r>
              <a:rPr lang="pt-BR" dirty="0">
                <a:solidFill>
                  <a:srgbClr val="0070C0"/>
                </a:solidFill>
              </a:rPr>
              <a:t>original:</a:t>
            </a:r>
          </a:p>
          <a:p>
            <a:r>
              <a:rPr lang="pt-BR" dirty="0">
                <a:solidFill>
                  <a:srgbClr val="0070C0"/>
                </a:solidFill>
              </a:rPr>
              <a:t>A outorga de lançamento de águas pluviais em corpo hídrico, será aplicada aos locais onde ocorrer concentração de água no ponto de lançamento, que possa alterar quantitativa ou qualitativamente o corpo receptor. </a:t>
            </a:r>
          </a:p>
          <a:p>
            <a:r>
              <a:rPr lang="pt-BR" dirty="0">
                <a:solidFill>
                  <a:srgbClr val="0070C0"/>
                </a:solidFill>
              </a:rPr>
              <a:t>§ 1º - Para fins de dimensionamento da vazão outorgável, considerar-se-á a bacia de drenagem e áreas impermeabilizadas de unidades imobiliárias, se for o caso. </a:t>
            </a:r>
          </a:p>
          <a:p>
            <a:r>
              <a:rPr lang="pt-BR" dirty="0">
                <a:solidFill>
                  <a:srgbClr val="0070C0"/>
                </a:solidFill>
              </a:rPr>
              <a:t>§ 2º - No ponto de lançamento deverá estar contemplado, quando couber, estruturas de dissipação de energia da água e de retenção de sedimentos.</a:t>
            </a:r>
          </a:p>
          <a:p>
            <a:r>
              <a:rPr lang="pt-BR" dirty="0">
                <a:solidFill>
                  <a:srgbClr val="0070C0"/>
                </a:solidFill>
              </a:rPr>
              <a:t>Foram </a:t>
            </a:r>
            <a:r>
              <a:rPr lang="pt-BR" u="sng" dirty="0">
                <a:solidFill>
                  <a:srgbClr val="0070C0"/>
                </a:solidFill>
              </a:rPr>
              <a:t>excluídos os parágrafos I e II</a:t>
            </a:r>
            <a:r>
              <a:rPr lang="pt-BR" dirty="0">
                <a:solidFill>
                  <a:srgbClr val="0070C0"/>
                </a:solidFill>
              </a:rPr>
              <a:t>, já que os critérios para outorga de </a:t>
            </a:r>
            <a:r>
              <a:rPr lang="pt-BR" u="sng" dirty="0">
                <a:solidFill>
                  <a:srgbClr val="0070C0"/>
                </a:solidFill>
              </a:rPr>
              <a:t>barragens</a:t>
            </a:r>
            <a:r>
              <a:rPr lang="pt-BR" dirty="0">
                <a:solidFill>
                  <a:srgbClr val="0070C0"/>
                </a:solidFill>
              </a:rPr>
              <a:t> foi regulamentado pela </a:t>
            </a:r>
            <a:r>
              <a:rPr lang="pt-BR" u="sng" dirty="0">
                <a:solidFill>
                  <a:srgbClr val="0070C0"/>
                </a:solidFill>
              </a:rPr>
              <a:t>Resolução Nº 10 de 13 de maio de 2011</a:t>
            </a:r>
            <a:r>
              <a:rPr lang="pt-BR" dirty="0">
                <a:solidFill>
                  <a:srgbClr val="0070C0"/>
                </a:solidFill>
              </a:rPr>
              <a:t>.</a:t>
            </a:r>
          </a:p>
        </p:txBody>
      </p:sp>
    </p:spTree>
    <p:extLst>
      <p:ext uri="{BB962C8B-B14F-4D97-AF65-F5344CB8AC3E}">
        <p14:creationId xmlns:p14="http://schemas.microsoft.com/office/powerpoint/2010/main" val="200988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15701"/>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§1º. As concessões de outorga em áreas atendidas pela concessionária de abastecimento público ficam condicionadas à implantação de rede de distribuição dissociada da rede de abastecimento público.</a:t>
            </a: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a:bodyPr>
          <a:lstStyle/>
          <a:p>
            <a:r>
              <a:rPr lang="pt-BR" dirty="0">
                <a:solidFill>
                  <a:srgbClr val="0070C0"/>
                </a:solidFill>
              </a:rPr>
              <a:t>Comentários: Parágrafo </a:t>
            </a:r>
            <a:r>
              <a:rPr lang="pt-BR" u="sng" dirty="0">
                <a:solidFill>
                  <a:srgbClr val="0070C0"/>
                </a:solidFill>
              </a:rPr>
              <a:t>criado na revisão da resolução</a:t>
            </a:r>
            <a:r>
              <a:rPr lang="pt-BR" dirty="0">
                <a:solidFill>
                  <a:srgbClr val="0070C0"/>
                </a:solidFill>
              </a:rPr>
              <a:t>. Tal determinação já é praticada pela </a:t>
            </a:r>
            <a:r>
              <a:rPr lang="pt-BR" dirty="0" err="1">
                <a:solidFill>
                  <a:srgbClr val="0070C0"/>
                </a:solidFill>
              </a:rPr>
              <a:t>Adasa</a:t>
            </a:r>
            <a:r>
              <a:rPr lang="pt-BR" dirty="0">
                <a:solidFill>
                  <a:srgbClr val="0070C0"/>
                </a:solidFill>
              </a:rPr>
              <a:t> mas não estava expressa na resolução.</a:t>
            </a:r>
          </a:p>
        </p:txBody>
      </p:sp>
      <p:sp>
        <p:nvSpPr>
          <p:cNvPr id="7" name="Retângulo 6"/>
          <p:cNvSpPr/>
          <p:nvPr/>
        </p:nvSpPr>
        <p:spPr>
          <a:xfrm>
            <a:off x="1515762" y="1199731"/>
            <a:ext cx="9144000" cy="830997"/>
          </a:xfrm>
          <a:prstGeom prst="rect">
            <a:avLst/>
          </a:prstGeom>
          <a:ln>
            <a:solidFill>
              <a:schemeClr val="tx1"/>
            </a:solidFill>
          </a:ln>
        </p:spPr>
        <p:txBody>
          <a:bodyPr wrap="square">
            <a:spAutoFit/>
          </a:bodyPr>
          <a:lstStyle/>
          <a:p>
            <a:pPr hangingPunct="0"/>
            <a:r>
              <a:rPr lang="pt-BR" sz="2400" dirty="0"/>
              <a:t>Art. 18.  O uso para consumo humano, onde não houver rede de abastecimento da concessionária, constitui-se em solução provisória.</a:t>
            </a:r>
          </a:p>
        </p:txBody>
      </p:sp>
    </p:spTree>
    <p:extLst>
      <p:ext uri="{BB962C8B-B14F-4D97-AF65-F5344CB8AC3E}">
        <p14:creationId xmlns:p14="http://schemas.microsoft.com/office/powerpoint/2010/main" val="4161771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840259"/>
            <a:ext cx="9144000" cy="2306595"/>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19 – Para poços tubulares, em áreas atendidas com a rede pública de abastecimento de água, a outorga prévia e a outorga de direito de uso de água subterrânea somente poderão ser concedidas para os seguintes usos:</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I - irrigação de áreas com superfície superior a 5.000 m2 (cinco mil metros quadrados); </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II - usos comerciais; </a:t>
            </a:r>
            <a:br>
              <a:rPr lang="pt-BR" sz="2400" dirty="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III - usos industriais.</a:t>
            </a:r>
          </a:p>
        </p:txBody>
      </p:sp>
      <p:sp>
        <p:nvSpPr>
          <p:cNvPr id="3" name="Subtítulo 2"/>
          <p:cNvSpPr>
            <a:spLocks noGrp="1"/>
          </p:cNvSpPr>
          <p:nvPr>
            <p:ph type="subTitle" idx="1"/>
          </p:nvPr>
        </p:nvSpPr>
        <p:spPr>
          <a:xfrm>
            <a:off x="1515762" y="3591697"/>
            <a:ext cx="9144000" cy="2471351"/>
          </a:xfrm>
          <a:ln>
            <a:solidFill>
              <a:schemeClr val="tx1"/>
            </a:solidFill>
          </a:ln>
        </p:spPr>
        <p:txBody>
          <a:bodyPr vert="horz" lIns="91440" tIns="45720" rIns="91440" bIns="45720" rtlCol="0">
            <a:normAutofit fontScale="55000" lnSpcReduction="20000"/>
          </a:bodyPr>
          <a:lstStyle/>
          <a:p>
            <a:r>
              <a:rPr lang="pt-BR" dirty="0" smtClean="0">
                <a:solidFill>
                  <a:srgbClr val="0070C0"/>
                </a:solidFill>
              </a:rPr>
              <a:t>Comentários: Esta </a:t>
            </a:r>
            <a:r>
              <a:rPr lang="pt-BR" dirty="0">
                <a:solidFill>
                  <a:srgbClr val="0070C0"/>
                </a:solidFill>
              </a:rPr>
              <a:t>determinação foi </a:t>
            </a:r>
            <a:r>
              <a:rPr lang="pt-BR" u="sng" dirty="0">
                <a:solidFill>
                  <a:srgbClr val="0070C0"/>
                </a:solidFill>
              </a:rPr>
              <a:t>transcrita do Decreto do DF 22.358/2011</a:t>
            </a:r>
            <a:r>
              <a:rPr lang="pt-BR" dirty="0">
                <a:solidFill>
                  <a:srgbClr val="0070C0"/>
                </a:solidFill>
              </a:rPr>
              <a:t>.</a:t>
            </a:r>
          </a:p>
          <a:p>
            <a:r>
              <a:rPr lang="pt-BR" dirty="0">
                <a:solidFill>
                  <a:srgbClr val="0070C0"/>
                </a:solidFill>
              </a:rPr>
              <a:t>As </a:t>
            </a:r>
            <a:r>
              <a:rPr lang="pt-BR" u="sng" dirty="0">
                <a:solidFill>
                  <a:srgbClr val="0070C0"/>
                </a:solidFill>
              </a:rPr>
              <a:t>determinações do texto original, apresentadas a seguir, foram remanejadas para o artigo 13A</a:t>
            </a:r>
            <a:r>
              <a:rPr lang="pt-BR" dirty="0">
                <a:solidFill>
                  <a:srgbClr val="0070C0"/>
                </a:solidFill>
              </a:rPr>
              <a:t>:</a:t>
            </a:r>
          </a:p>
          <a:p>
            <a:r>
              <a:rPr lang="pt-BR" dirty="0">
                <a:solidFill>
                  <a:srgbClr val="0070C0"/>
                </a:solidFill>
              </a:rPr>
              <a:t>Art. 19. A ADASA, por resolução específica para cada região geográfica definida, disciplinará o uso de recursos hídricos, para outras finalidades que não consumo humano, em áreas atendidas pela rede da concessionária de saneamento básico, observando o seguinte:</a:t>
            </a:r>
          </a:p>
          <a:p>
            <a:r>
              <a:rPr lang="pt-BR" dirty="0">
                <a:solidFill>
                  <a:srgbClr val="0070C0"/>
                </a:solidFill>
              </a:rPr>
              <a:t>I – disponibilidade dos recursos outorgáveis;</a:t>
            </a:r>
          </a:p>
          <a:p>
            <a:r>
              <a:rPr lang="pt-BR" dirty="0">
                <a:solidFill>
                  <a:srgbClr val="0070C0"/>
                </a:solidFill>
              </a:rPr>
              <a:t>II – condições de uso e ocupação do solo;</a:t>
            </a:r>
          </a:p>
          <a:p>
            <a:r>
              <a:rPr lang="pt-BR" dirty="0">
                <a:solidFill>
                  <a:srgbClr val="0070C0"/>
                </a:solidFill>
              </a:rPr>
              <a:t>III – condições de recarga dos aquíferos:</a:t>
            </a:r>
          </a:p>
          <a:p>
            <a:r>
              <a:rPr lang="pt-BR" dirty="0">
                <a:solidFill>
                  <a:srgbClr val="0070C0"/>
                </a:solidFill>
              </a:rPr>
              <a:t>IV – preservação da qualidade da água.</a:t>
            </a:r>
          </a:p>
          <a:p>
            <a:r>
              <a:rPr lang="pt-BR" dirty="0" smtClean="0">
                <a:solidFill>
                  <a:srgbClr val="0070C0"/>
                </a:solidFill>
              </a:rPr>
              <a:t>pela </a:t>
            </a:r>
            <a:r>
              <a:rPr lang="pt-BR" dirty="0">
                <a:solidFill>
                  <a:srgbClr val="0070C0"/>
                </a:solidFill>
              </a:rPr>
              <a:t>ADASA em resolução específica.</a:t>
            </a:r>
          </a:p>
        </p:txBody>
      </p:sp>
    </p:spTree>
    <p:extLst>
      <p:ext uri="{BB962C8B-B14F-4D97-AF65-F5344CB8AC3E}">
        <p14:creationId xmlns:p14="http://schemas.microsoft.com/office/powerpoint/2010/main" val="1668585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15701"/>
            <a:ext cx="9144000" cy="2088104"/>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§1º. Para efeito de contagem de área permeável para as concessões de outorga em áreas atendidas pela concessionária de abastecimento público, poderão ser agrupadas áreas permeáveis contíguas, obrigando-se os usuários deste agrupamento a construírem rede de distribuição dissociada da rede de abastecimento da concessionária, que atenda a todas as propriedades, com a finalidade exclusiva de irrigação.</a:t>
            </a:r>
          </a:p>
        </p:txBody>
      </p:sp>
      <p:sp>
        <p:nvSpPr>
          <p:cNvPr id="3" name="Subtítulo 2"/>
          <p:cNvSpPr>
            <a:spLocks noGrp="1"/>
          </p:cNvSpPr>
          <p:nvPr>
            <p:ph type="subTitle" idx="1"/>
          </p:nvPr>
        </p:nvSpPr>
        <p:spPr>
          <a:xfrm>
            <a:off x="1515762" y="5074508"/>
            <a:ext cx="9144000" cy="834685"/>
          </a:xfrm>
          <a:ln>
            <a:solidFill>
              <a:schemeClr val="tx1"/>
            </a:solidFill>
          </a:ln>
        </p:spPr>
        <p:txBody>
          <a:bodyPr>
            <a:normAutofit/>
          </a:bodyPr>
          <a:lstStyle/>
          <a:p>
            <a:r>
              <a:rPr lang="pt-BR" dirty="0">
                <a:solidFill>
                  <a:srgbClr val="0070C0"/>
                </a:solidFill>
              </a:rPr>
              <a:t>Comentários: Parágrafo </a:t>
            </a:r>
            <a:r>
              <a:rPr lang="pt-BR" u="sng" dirty="0">
                <a:solidFill>
                  <a:srgbClr val="0070C0"/>
                </a:solidFill>
              </a:rPr>
              <a:t>incluído na revisão da resolução</a:t>
            </a:r>
            <a:r>
              <a:rPr lang="pt-BR" dirty="0">
                <a:solidFill>
                  <a:srgbClr val="0070C0"/>
                </a:solidFill>
              </a:rPr>
              <a:t>.</a:t>
            </a:r>
          </a:p>
        </p:txBody>
      </p:sp>
      <p:sp>
        <p:nvSpPr>
          <p:cNvPr id="7" name="Retângulo 6"/>
          <p:cNvSpPr/>
          <p:nvPr/>
        </p:nvSpPr>
        <p:spPr>
          <a:xfrm>
            <a:off x="1515762" y="376021"/>
            <a:ext cx="9144000" cy="1938992"/>
          </a:xfrm>
          <a:prstGeom prst="rect">
            <a:avLst/>
          </a:prstGeom>
          <a:ln>
            <a:solidFill>
              <a:schemeClr val="tx1"/>
            </a:solidFill>
          </a:ln>
        </p:spPr>
        <p:txBody>
          <a:bodyPr wrap="square">
            <a:spAutoFit/>
          </a:bodyPr>
          <a:lstStyle/>
          <a:p>
            <a:pPr algn="just" hangingPunct="0"/>
            <a:r>
              <a:rPr lang="pt-BR" sz="2000" dirty="0">
                <a:solidFill>
                  <a:schemeClr val="accent1">
                    <a:lumMod val="50000"/>
                  </a:schemeClr>
                </a:solidFill>
              </a:rPr>
              <a:t>Art. 19 – Para poços tubulares, em áreas atendidas com a rede pública de abastecimento de água, a outorga prévia e a outorga de direito de uso de água subterrânea somente poderão ser concedidas para os seguintes usos:</a:t>
            </a:r>
            <a:br>
              <a:rPr lang="pt-BR" sz="2000" dirty="0">
                <a:solidFill>
                  <a:schemeClr val="accent1">
                    <a:lumMod val="50000"/>
                  </a:schemeClr>
                </a:solidFill>
              </a:rPr>
            </a:br>
            <a:r>
              <a:rPr lang="pt-BR" sz="2000" dirty="0">
                <a:solidFill>
                  <a:schemeClr val="accent1">
                    <a:lumMod val="50000"/>
                  </a:schemeClr>
                </a:solidFill>
              </a:rPr>
              <a:t>I - irrigação de áreas com superfície superior a 5.000 m2 (cinco mil metros quadrados); </a:t>
            </a:r>
            <a:br>
              <a:rPr lang="pt-BR" sz="2000" dirty="0">
                <a:solidFill>
                  <a:schemeClr val="accent1">
                    <a:lumMod val="50000"/>
                  </a:schemeClr>
                </a:solidFill>
              </a:rPr>
            </a:br>
            <a:r>
              <a:rPr lang="pt-BR" sz="2000" dirty="0">
                <a:solidFill>
                  <a:schemeClr val="accent1">
                    <a:lumMod val="50000"/>
                  </a:schemeClr>
                </a:solidFill>
              </a:rPr>
              <a:t>II - usos </a:t>
            </a:r>
            <a:r>
              <a:rPr lang="pt-BR" sz="2000" dirty="0" smtClean="0">
                <a:solidFill>
                  <a:schemeClr val="accent1">
                    <a:lumMod val="50000"/>
                  </a:schemeClr>
                </a:solidFill>
              </a:rPr>
              <a:t>comerciais;</a:t>
            </a:r>
          </a:p>
          <a:p>
            <a:pPr algn="just" hangingPunct="0"/>
            <a:r>
              <a:rPr lang="pt-BR" sz="2000" dirty="0" smtClean="0">
                <a:solidFill>
                  <a:schemeClr val="accent1">
                    <a:lumMod val="50000"/>
                  </a:schemeClr>
                </a:solidFill>
              </a:rPr>
              <a:t>III </a:t>
            </a:r>
            <a:r>
              <a:rPr lang="pt-BR" sz="2000" dirty="0">
                <a:solidFill>
                  <a:schemeClr val="accent1">
                    <a:lumMod val="50000"/>
                  </a:schemeClr>
                </a:solidFill>
              </a:rPr>
              <a:t>- usos industriais.</a:t>
            </a:r>
            <a:endParaRPr lang="pt-BR" sz="2000" dirty="0"/>
          </a:p>
        </p:txBody>
      </p:sp>
    </p:spTree>
    <p:extLst>
      <p:ext uri="{BB962C8B-B14F-4D97-AF65-F5344CB8AC3E}">
        <p14:creationId xmlns:p14="http://schemas.microsoft.com/office/powerpoint/2010/main" val="3688720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15701"/>
            <a:ext cx="9144000" cy="2088104"/>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§2º. Áreas irrigáveis impermeáveis poderão ser consideradas na contagem de superfície para irrigação, desde que comprovadas por meio de apresentação de projeto de irrigação.</a:t>
            </a:r>
          </a:p>
        </p:txBody>
      </p:sp>
      <p:sp>
        <p:nvSpPr>
          <p:cNvPr id="3" name="Subtítulo 2"/>
          <p:cNvSpPr>
            <a:spLocks noGrp="1"/>
          </p:cNvSpPr>
          <p:nvPr>
            <p:ph type="subTitle" idx="1"/>
          </p:nvPr>
        </p:nvSpPr>
        <p:spPr>
          <a:xfrm>
            <a:off x="1515762" y="5074508"/>
            <a:ext cx="9144000" cy="834685"/>
          </a:xfrm>
          <a:ln>
            <a:solidFill>
              <a:schemeClr val="tx1"/>
            </a:solidFill>
          </a:ln>
        </p:spPr>
        <p:txBody>
          <a:bodyPr>
            <a:normAutofit/>
          </a:bodyPr>
          <a:lstStyle/>
          <a:p>
            <a:r>
              <a:rPr lang="pt-BR" dirty="0">
                <a:solidFill>
                  <a:srgbClr val="0070C0"/>
                </a:solidFill>
              </a:rPr>
              <a:t>Comentários: Parágrafo </a:t>
            </a:r>
            <a:r>
              <a:rPr lang="pt-BR" u="sng" dirty="0">
                <a:solidFill>
                  <a:srgbClr val="0070C0"/>
                </a:solidFill>
              </a:rPr>
              <a:t>incluído na revisão da resolução</a:t>
            </a:r>
            <a:r>
              <a:rPr lang="pt-BR" dirty="0">
                <a:solidFill>
                  <a:srgbClr val="0070C0"/>
                </a:solidFill>
              </a:rPr>
              <a:t>.</a:t>
            </a:r>
          </a:p>
        </p:txBody>
      </p:sp>
      <p:sp>
        <p:nvSpPr>
          <p:cNvPr id="7" name="Retângulo 6"/>
          <p:cNvSpPr/>
          <p:nvPr/>
        </p:nvSpPr>
        <p:spPr>
          <a:xfrm>
            <a:off x="1515762" y="376021"/>
            <a:ext cx="9144000" cy="1938992"/>
          </a:xfrm>
          <a:prstGeom prst="rect">
            <a:avLst/>
          </a:prstGeom>
          <a:ln>
            <a:solidFill>
              <a:schemeClr val="tx1"/>
            </a:solidFill>
          </a:ln>
        </p:spPr>
        <p:txBody>
          <a:bodyPr wrap="square">
            <a:spAutoFit/>
          </a:bodyPr>
          <a:lstStyle/>
          <a:p>
            <a:pPr algn="just" hangingPunct="0"/>
            <a:r>
              <a:rPr lang="pt-BR" sz="2000" dirty="0">
                <a:solidFill>
                  <a:schemeClr val="accent1">
                    <a:lumMod val="50000"/>
                  </a:schemeClr>
                </a:solidFill>
              </a:rPr>
              <a:t>Art. 19 – Para poços tubulares, em áreas atendidas com a rede pública de abastecimento de água, a outorga prévia e a outorga de direito de uso de água subterrânea somente poderão ser concedidas para os seguintes usos:</a:t>
            </a:r>
            <a:br>
              <a:rPr lang="pt-BR" sz="2000" dirty="0">
                <a:solidFill>
                  <a:schemeClr val="accent1">
                    <a:lumMod val="50000"/>
                  </a:schemeClr>
                </a:solidFill>
              </a:rPr>
            </a:br>
            <a:r>
              <a:rPr lang="pt-BR" sz="2000" dirty="0">
                <a:solidFill>
                  <a:schemeClr val="accent1">
                    <a:lumMod val="50000"/>
                  </a:schemeClr>
                </a:solidFill>
              </a:rPr>
              <a:t>I - irrigação de áreas com superfície superior a 5.000 m2 (cinco mil metros quadrados); </a:t>
            </a:r>
            <a:br>
              <a:rPr lang="pt-BR" sz="2000" dirty="0">
                <a:solidFill>
                  <a:schemeClr val="accent1">
                    <a:lumMod val="50000"/>
                  </a:schemeClr>
                </a:solidFill>
              </a:rPr>
            </a:br>
            <a:r>
              <a:rPr lang="pt-BR" sz="2000" dirty="0">
                <a:solidFill>
                  <a:schemeClr val="accent1">
                    <a:lumMod val="50000"/>
                  </a:schemeClr>
                </a:solidFill>
              </a:rPr>
              <a:t>II - usos </a:t>
            </a:r>
            <a:r>
              <a:rPr lang="pt-BR" sz="2000" dirty="0" smtClean="0">
                <a:solidFill>
                  <a:schemeClr val="accent1">
                    <a:lumMod val="50000"/>
                  </a:schemeClr>
                </a:solidFill>
              </a:rPr>
              <a:t>comerciais;</a:t>
            </a:r>
          </a:p>
          <a:p>
            <a:pPr algn="just" hangingPunct="0"/>
            <a:r>
              <a:rPr lang="pt-BR" sz="2000" dirty="0" smtClean="0">
                <a:solidFill>
                  <a:schemeClr val="accent1">
                    <a:lumMod val="50000"/>
                  </a:schemeClr>
                </a:solidFill>
              </a:rPr>
              <a:t>III </a:t>
            </a:r>
            <a:r>
              <a:rPr lang="pt-BR" sz="2000" dirty="0">
                <a:solidFill>
                  <a:schemeClr val="accent1">
                    <a:lumMod val="50000"/>
                  </a:schemeClr>
                </a:solidFill>
              </a:rPr>
              <a:t>- usos industriais.</a:t>
            </a:r>
            <a:endParaRPr lang="pt-BR" sz="2000" dirty="0"/>
          </a:p>
        </p:txBody>
      </p:sp>
    </p:spTree>
    <p:extLst>
      <p:ext uri="{BB962C8B-B14F-4D97-AF65-F5344CB8AC3E}">
        <p14:creationId xmlns:p14="http://schemas.microsoft.com/office/powerpoint/2010/main" val="184383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471351"/>
            <a:ext cx="9144000" cy="2183027"/>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II – Outorga do direito de uso dos recursos hídricos: aplicada ao uso de água superficial e subterrânea, bem como a outros usos que alterem o regime, a quantidade ou a qualidade da água existente em um corpo de água, concedida à concessionária de serviço público de saneamento básico, pelo prazo de até 25 (vinte e cinco) anos, e a todos os demais usuários, pelo prazo de até 10 (dez) anos, renováveis, a critério da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 </a:t>
            </a:r>
          </a:p>
        </p:txBody>
      </p:sp>
      <p:sp>
        <p:nvSpPr>
          <p:cNvPr id="3" name="Subtítulo 2"/>
          <p:cNvSpPr>
            <a:spLocks noGrp="1"/>
          </p:cNvSpPr>
          <p:nvPr>
            <p:ph type="subTitle" idx="1"/>
          </p:nvPr>
        </p:nvSpPr>
        <p:spPr>
          <a:xfrm>
            <a:off x="1515762" y="4824899"/>
            <a:ext cx="9144000" cy="1463235"/>
          </a:xfrm>
          <a:ln>
            <a:solidFill>
              <a:schemeClr val="tx1"/>
            </a:solidFill>
          </a:ln>
        </p:spPr>
        <p:txBody>
          <a:bodyPr>
            <a:normAutofit fontScale="62500" lnSpcReduction="20000"/>
          </a:bodyPr>
          <a:lstStyle/>
          <a:p>
            <a:r>
              <a:rPr lang="pt-BR" dirty="0" smtClean="0">
                <a:solidFill>
                  <a:srgbClr val="0070C0"/>
                </a:solidFill>
              </a:rPr>
              <a:t>Comentários: Redação </a:t>
            </a:r>
            <a:r>
              <a:rPr lang="pt-BR" dirty="0">
                <a:solidFill>
                  <a:srgbClr val="0070C0"/>
                </a:solidFill>
              </a:rPr>
              <a:t>original: II - outorga do direito de uso dos recursos hídricos – aplicada ao uso de água superficial e subterrâneo, pelo prazo de até 25 (vinte e cinco) anos à concessionária de serviço público de saneamento básico, e pelo prazo de até 10 (dez) anos a todos os demais usuários, renováveis, a critério da </a:t>
            </a:r>
            <a:r>
              <a:rPr lang="pt-BR" dirty="0" err="1">
                <a:solidFill>
                  <a:srgbClr val="0070C0"/>
                </a:solidFill>
              </a:rPr>
              <a:t>Adasa</a:t>
            </a:r>
            <a:r>
              <a:rPr lang="pt-BR" dirty="0">
                <a:solidFill>
                  <a:srgbClr val="0070C0"/>
                </a:solidFill>
              </a:rPr>
              <a:t>/DF</a:t>
            </a:r>
            <a:r>
              <a:rPr lang="pt-BR" dirty="0" smtClean="0">
                <a:solidFill>
                  <a:srgbClr val="0070C0"/>
                </a:solidFill>
              </a:rPr>
              <a:t>;</a:t>
            </a:r>
            <a:endParaRPr lang="pt-BR" dirty="0">
              <a:solidFill>
                <a:srgbClr val="0070C0"/>
              </a:solidFill>
            </a:endParaRPr>
          </a:p>
          <a:p>
            <a:r>
              <a:rPr lang="pt-BR" dirty="0">
                <a:solidFill>
                  <a:srgbClr val="0070C0"/>
                </a:solidFill>
              </a:rPr>
              <a:t>Foram </a:t>
            </a:r>
            <a:r>
              <a:rPr lang="pt-BR" u="sng" dirty="0">
                <a:solidFill>
                  <a:srgbClr val="0070C0"/>
                </a:solidFill>
              </a:rPr>
              <a:t>incluídos outros usos que alterem o regime, a quantidade ou a qualidade da água existente em um corpo de água</a:t>
            </a:r>
            <a:r>
              <a:rPr lang="pt-BR" dirty="0">
                <a:solidFill>
                  <a:srgbClr val="0070C0"/>
                </a:solidFill>
              </a:rPr>
              <a:t>, tendo em vista as outorgas de lançamento de </a:t>
            </a:r>
            <a:r>
              <a:rPr lang="pt-BR" u="sng" dirty="0">
                <a:solidFill>
                  <a:srgbClr val="0070C0"/>
                </a:solidFill>
              </a:rPr>
              <a:t>águas pluviais</a:t>
            </a:r>
            <a:r>
              <a:rPr lang="pt-BR" dirty="0">
                <a:solidFill>
                  <a:srgbClr val="0070C0"/>
                </a:solidFill>
              </a:rPr>
              <a:t>, de </a:t>
            </a:r>
            <a:r>
              <a:rPr lang="pt-BR" u="sng" dirty="0">
                <a:solidFill>
                  <a:srgbClr val="0070C0"/>
                </a:solidFill>
              </a:rPr>
              <a:t>lançamento de efluentes</a:t>
            </a:r>
            <a:r>
              <a:rPr lang="pt-BR" dirty="0">
                <a:solidFill>
                  <a:srgbClr val="0070C0"/>
                </a:solidFill>
              </a:rPr>
              <a:t>, de </a:t>
            </a:r>
            <a:r>
              <a:rPr lang="pt-BR" u="sng" dirty="0">
                <a:solidFill>
                  <a:srgbClr val="0070C0"/>
                </a:solidFill>
              </a:rPr>
              <a:t>barragens</a:t>
            </a:r>
            <a:r>
              <a:rPr lang="pt-BR" dirty="0">
                <a:solidFill>
                  <a:srgbClr val="0070C0"/>
                </a:solidFill>
              </a:rPr>
              <a:t> e </a:t>
            </a:r>
            <a:r>
              <a:rPr lang="pt-BR" u="sng" dirty="0">
                <a:solidFill>
                  <a:srgbClr val="0070C0"/>
                </a:solidFill>
              </a:rPr>
              <a:t>outros</a:t>
            </a:r>
            <a:r>
              <a:rPr lang="pt-BR" dirty="0">
                <a:solidFill>
                  <a:srgbClr val="0070C0"/>
                </a:solidFill>
              </a:rPr>
              <a:t>.</a:t>
            </a:r>
          </a:p>
        </p:txBody>
      </p:sp>
      <p:sp>
        <p:nvSpPr>
          <p:cNvPr id="7" name="Retângulo 6"/>
          <p:cNvSpPr/>
          <p:nvPr/>
        </p:nvSpPr>
        <p:spPr>
          <a:xfrm>
            <a:off x="1515762" y="1119826"/>
            <a:ext cx="9144000" cy="1200329"/>
          </a:xfrm>
          <a:prstGeom prst="rect">
            <a:avLst/>
          </a:prstGeom>
          <a:ln>
            <a:solidFill>
              <a:schemeClr val="tx1"/>
            </a:solidFill>
          </a:ln>
        </p:spPr>
        <p:txBody>
          <a:bodyPr wrap="square">
            <a:spAutoFit/>
          </a:bodyPr>
          <a:lstStyle/>
          <a:p>
            <a:r>
              <a:rPr lang="pt-BR" sz="2400" dirty="0"/>
              <a:t>Art. 4º. Constituem modalidades de outorga, sempre previamente ao uso:</a:t>
            </a:r>
          </a:p>
          <a:p>
            <a:pPr hangingPunct="0"/>
            <a:endParaRPr lang="pt-BR" sz="2400" dirty="0"/>
          </a:p>
        </p:txBody>
      </p:sp>
    </p:spTree>
    <p:extLst>
      <p:ext uri="{BB962C8B-B14F-4D97-AF65-F5344CB8AC3E}">
        <p14:creationId xmlns:p14="http://schemas.microsoft.com/office/powerpoint/2010/main" val="2873654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3311611"/>
            <a:ext cx="9144000" cy="1631092"/>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Parágrafo único: O rateio, sempre que possível, acontecerá de forma participativa, considerando as opiniões dos usuários no processo de alocação negociada dos recursos hídricos, nos termos de norma específica da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a:t>
            </a:r>
          </a:p>
        </p:txBody>
      </p:sp>
      <p:sp>
        <p:nvSpPr>
          <p:cNvPr id="3" name="Subtítulo 2"/>
          <p:cNvSpPr>
            <a:spLocks noGrp="1"/>
          </p:cNvSpPr>
          <p:nvPr>
            <p:ph type="subTitle" idx="1"/>
          </p:nvPr>
        </p:nvSpPr>
        <p:spPr>
          <a:xfrm>
            <a:off x="1515762" y="5305167"/>
            <a:ext cx="9144000" cy="604025"/>
          </a:xfrm>
          <a:ln>
            <a:solidFill>
              <a:schemeClr val="tx1"/>
            </a:solidFill>
          </a:ln>
        </p:spPr>
        <p:txBody>
          <a:bodyPr>
            <a:normAutofit/>
          </a:bodyPr>
          <a:lstStyle/>
          <a:p>
            <a:r>
              <a:rPr lang="pt-BR" dirty="0">
                <a:solidFill>
                  <a:srgbClr val="0070C0"/>
                </a:solidFill>
              </a:rPr>
              <a:t>Comentários: Parágrafo </a:t>
            </a:r>
            <a:r>
              <a:rPr lang="pt-BR" u="sng" dirty="0">
                <a:solidFill>
                  <a:srgbClr val="0070C0"/>
                </a:solidFill>
              </a:rPr>
              <a:t>inserido na revisão da resolução</a:t>
            </a:r>
            <a:r>
              <a:rPr lang="pt-BR" dirty="0">
                <a:solidFill>
                  <a:srgbClr val="0070C0"/>
                </a:solidFill>
              </a:rPr>
              <a:t>.</a:t>
            </a:r>
          </a:p>
        </p:txBody>
      </p:sp>
      <p:sp>
        <p:nvSpPr>
          <p:cNvPr id="7" name="Retângulo 6"/>
          <p:cNvSpPr/>
          <p:nvPr/>
        </p:nvSpPr>
        <p:spPr>
          <a:xfrm>
            <a:off x="1515762" y="108104"/>
            <a:ext cx="9144000" cy="3046988"/>
          </a:xfrm>
          <a:prstGeom prst="rect">
            <a:avLst/>
          </a:prstGeom>
          <a:ln>
            <a:solidFill>
              <a:schemeClr val="tx1"/>
            </a:solidFill>
          </a:ln>
        </p:spPr>
        <p:txBody>
          <a:bodyPr wrap="square">
            <a:spAutoFit/>
          </a:bodyPr>
          <a:lstStyle/>
          <a:p>
            <a:pPr hangingPunct="0"/>
            <a:r>
              <a:rPr lang="pt-BR" sz="2400" dirty="0"/>
              <a:t>Art. 25.  Na hipótese de ocorrerem vários pedidos de outorga em uma mesma unidade de gerenciamento e sendo a disponibilidade hídrica insuficiente para atender a demanda total, a </a:t>
            </a:r>
            <a:r>
              <a:rPr lang="pt-BR" sz="2400" dirty="0" err="1"/>
              <a:t>Adasa</a:t>
            </a:r>
            <a:r>
              <a:rPr lang="pt-BR" sz="2400" dirty="0"/>
              <a:t> procederá ao rateio mediante avaliação técnica conjunta dos requerimentos, dando prioridade à ordem indicada no artigo anterior e aos usos que melhor atenderem aos interesses sociais e que não causarem poluição ou desperdício dos recursos hídricos.</a:t>
            </a:r>
          </a:p>
          <a:p>
            <a:pPr hangingPunct="0"/>
            <a:endParaRPr lang="pt-BR" sz="2400" dirty="0"/>
          </a:p>
        </p:txBody>
      </p:sp>
    </p:spTree>
    <p:extLst>
      <p:ext uri="{BB962C8B-B14F-4D97-AF65-F5344CB8AC3E}">
        <p14:creationId xmlns:p14="http://schemas.microsoft.com/office/powerpoint/2010/main" val="1808875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565189"/>
            <a:ext cx="9144000" cy="2833817"/>
          </a:xfrm>
          <a:ln>
            <a:solidFill>
              <a:schemeClr val="tx1"/>
            </a:solidFill>
          </a:ln>
        </p:spPr>
        <p:txBody>
          <a:bodyPr vert="horz" lIns="91440" tIns="45720" rIns="91440" bIns="45720" rtlCol="0" anchor="b">
            <a:noAutofit/>
          </a:bodyPr>
          <a:lstStyle/>
          <a:p>
            <a:pPr>
              <a:spcBef>
                <a:spcPts val="1000"/>
              </a:spcBef>
              <a:buFont typeface="Arial" panose="020B0604020202020204" pitchFamily="34" charset="0"/>
            </a:pPr>
            <a:r>
              <a:rPr lang="pt-BR" sz="1600" dirty="0">
                <a:solidFill>
                  <a:schemeClr val="accent1">
                    <a:lumMod val="50000"/>
                  </a:schemeClr>
                </a:solidFill>
                <a:latin typeface="+mn-lt"/>
                <a:ea typeface="+mn-ea"/>
                <a:cs typeface="+mn-cs"/>
              </a:rPr>
              <a:t>§ 1°. Para fins de obtenção da anuência de que trata o caput deste artigo, devem ser observadas as seguintes condições:</a:t>
            </a:r>
            <a:br>
              <a:rPr lang="pt-BR" sz="1600" dirty="0">
                <a:solidFill>
                  <a:schemeClr val="accent1">
                    <a:lumMod val="50000"/>
                  </a:schemeClr>
                </a:solidFill>
                <a:latin typeface="+mn-lt"/>
                <a:ea typeface="+mn-ea"/>
                <a:cs typeface="+mn-cs"/>
              </a:rPr>
            </a:br>
            <a:r>
              <a:rPr lang="pt-BR" sz="1600" dirty="0">
                <a:solidFill>
                  <a:schemeClr val="accent1">
                    <a:lumMod val="50000"/>
                  </a:schemeClr>
                </a:solidFill>
                <a:latin typeface="+mn-lt"/>
                <a:ea typeface="+mn-ea"/>
                <a:cs typeface="+mn-cs"/>
              </a:rPr>
              <a:t>I – o requerente deverá apresentar em seu nome o requerimento de transferência de outorga nos termos do Artigo 21, acompanhado dos demais documentos necessários à obtenção da outorga;</a:t>
            </a:r>
            <a:br>
              <a:rPr lang="pt-BR" sz="1600" dirty="0">
                <a:solidFill>
                  <a:schemeClr val="accent1">
                    <a:lumMod val="50000"/>
                  </a:schemeClr>
                </a:solidFill>
                <a:latin typeface="+mn-lt"/>
                <a:ea typeface="+mn-ea"/>
                <a:cs typeface="+mn-cs"/>
              </a:rPr>
            </a:br>
            <a:r>
              <a:rPr lang="pt-BR" sz="1600" dirty="0">
                <a:solidFill>
                  <a:schemeClr val="accent1">
                    <a:lumMod val="50000"/>
                  </a:schemeClr>
                </a:solidFill>
                <a:latin typeface="+mn-lt"/>
                <a:ea typeface="+mn-ea"/>
                <a:cs typeface="+mn-cs"/>
              </a:rPr>
              <a:t>II – o requerente deverá indicar o nome completo e o número de processo do detentor da outorga original;</a:t>
            </a:r>
            <a:br>
              <a:rPr lang="pt-BR" sz="1600" dirty="0">
                <a:solidFill>
                  <a:schemeClr val="accent1">
                    <a:lumMod val="50000"/>
                  </a:schemeClr>
                </a:solidFill>
                <a:latin typeface="+mn-lt"/>
                <a:ea typeface="+mn-ea"/>
                <a:cs typeface="+mn-cs"/>
              </a:rPr>
            </a:br>
            <a:r>
              <a:rPr lang="pt-BR" sz="1600" dirty="0">
                <a:solidFill>
                  <a:schemeClr val="accent1">
                    <a:lumMod val="50000"/>
                  </a:schemeClr>
                </a:solidFill>
                <a:latin typeface="+mn-lt"/>
                <a:ea typeface="+mn-ea"/>
                <a:cs typeface="+mn-cs"/>
              </a:rPr>
              <a:t>III – o requerente deverá apresentar a comprovação de transferência de propriedade, concessão de uso ou outro documento que comprove ser ele o atual responsável pelo local onde se realizará o uso do recurso hídrico;</a:t>
            </a:r>
            <a:br>
              <a:rPr lang="pt-BR" sz="1600" dirty="0">
                <a:solidFill>
                  <a:schemeClr val="accent1">
                    <a:lumMod val="50000"/>
                  </a:schemeClr>
                </a:solidFill>
                <a:latin typeface="+mn-lt"/>
                <a:ea typeface="+mn-ea"/>
                <a:cs typeface="+mn-cs"/>
              </a:rPr>
            </a:br>
            <a:r>
              <a:rPr lang="pt-BR" sz="1600" dirty="0">
                <a:solidFill>
                  <a:schemeClr val="accent1">
                    <a:lumMod val="50000"/>
                  </a:schemeClr>
                </a:solidFill>
                <a:latin typeface="+mn-lt"/>
                <a:ea typeface="+mn-ea"/>
                <a:cs typeface="+mn-cs"/>
              </a:rPr>
              <a:t>IV – em caso de alteração de Razão Social e/ou de CNPJ, o representante legal deve apresentar a documentação que comprove a alteração do Contrato Social e o Cadastro Nacional de Pessoa Jurídica.</a:t>
            </a:r>
            <a:br>
              <a:rPr lang="pt-BR" sz="1600" dirty="0">
                <a:solidFill>
                  <a:schemeClr val="accent1">
                    <a:lumMod val="50000"/>
                  </a:schemeClr>
                </a:solidFill>
                <a:latin typeface="+mn-lt"/>
                <a:ea typeface="+mn-ea"/>
                <a:cs typeface="+mn-cs"/>
              </a:rPr>
            </a:br>
            <a:r>
              <a:rPr lang="pt-BR" sz="1600" dirty="0">
                <a:solidFill>
                  <a:schemeClr val="accent1">
                    <a:lumMod val="50000"/>
                  </a:schemeClr>
                </a:solidFill>
                <a:latin typeface="+mn-lt"/>
                <a:ea typeface="+mn-ea"/>
                <a:cs typeface="+mn-cs"/>
              </a:rPr>
              <a:t>§ 2°. Após a devida comprovação, um novo processo será autuado em nome do requerente, e o processo em nome do antigo detentor da outorga será arquivado.</a:t>
            </a:r>
          </a:p>
        </p:txBody>
      </p:sp>
      <p:sp>
        <p:nvSpPr>
          <p:cNvPr id="3" name="Subtítulo 2"/>
          <p:cNvSpPr>
            <a:spLocks noGrp="1"/>
          </p:cNvSpPr>
          <p:nvPr>
            <p:ph type="subTitle" idx="1"/>
          </p:nvPr>
        </p:nvSpPr>
        <p:spPr>
          <a:xfrm>
            <a:off x="1515762" y="4655763"/>
            <a:ext cx="9144000" cy="1253430"/>
          </a:xfrm>
          <a:ln>
            <a:solidFill>
              <a:schemeClr val="tx1"/>
            </a:solidFill>
          </a:ln>
        </p:spPr>
        <p:txBody>
          <a:bodyPr>
            <a:normAutofit fontScale="32500" lnSpcReduction="20000"/>
          </a:bodyPr>
          <a:lstStyle/>
          <a:p>
            <a:r>
              <a:rPr lang="pt-BR" dirty="0" smtClean="0">
                <a:solidFill>
                  <a:srgbClr val="0070C0"/>
                </a:solidFill>
              </a:rPr>
              <a:t>Comentários: Redação </a:t>
            </a:r>
            <a:r>
              <a:rPr lang="pt-BR" dirty="0">
                <a:solidFill>
                  <a:srgbClr val="0070C0"/>
                </a:solidFill>
              </a:rPr>
              <a:t>original:</a:t>
            </a:r>
          </a:p>
          <a:p>
            <a:r>
              <a:rPr lang="pt-BR" dirty="0">
                <a:solidFill>
                  <a:srgbClr val="0070C0"/>
                </a:solidFill>
              </a:rPr>
              <a:t>Parágrafo único. Para fins de obtenção da anuência de que trata o “caput” deste artigo, devem ser observadas as seguintes condições: </a:t>
            </a:r>
          </a:p>
          <a:p>
            <a:r>
              <a:rPr lang="pt-BR" dirty="0">
                <a:solidFill>
                  <a:srgbClr val="0070C0"/>
                </a:solidFill>
              </a:rPr>
              <a:t>I – o detentor da outorga deverá apresentar requerimento nos termos do inciso I do artigo 21 desta Resolução; </a:t>
            </a:r>
          </a:p>
          <a:p>
            <a:r>
              <a:rPr lang="pt-BR" dirty="0">
                <a:solidFill>
                  <a:srgbClr val="0070C0"/>
                </a:solidFill>
              </a:rPr>
              <a:t>II – o pretendente deverá apresentar termo de concordância e submissão às cláusulas do Ato de Outorga e às normas legais e regulamentares; e, </a:t>
            </a:r>
          </a:p>
          <a:p>
            <a:r>
              <a:rPr lang="pt-BR" dirty="0">
                <a:solidFill>
                  <a:srgbClr val="0070C0"/>
                </a:solidFill>
              </a:rPr>
              <a:t>III – a localização do ponto de captação e o prazo da outorga não serão alterados.</a:t>
            </a:r>
          </a:p>
          <a:p>
            <a:r>
              <a:rPr lang="pt-BR" u="sng" dirty="0">
                <a:solidFill>
                  <a:srgbClr val="0070C0"/>
                </a:solidFill>
              </a:rPr>
              <a:t>Redação foi alterada para representar as etapas do processo praticadas atualmente.</a:t>
            </a:r>
          </a:p>
        </p:txBody>
      </p:sp>
      <p:sp>
        <p:nvSpPr>
          <p:cNvPr id="7" name="Retângulo 6"/>
          <p:cNvSpPr/>
          <p:nvPr/>
        </p:nvSpPr>
        <p:spPr>
          <a:xfrm>
            <a:off x="1515762" y="108104"/>
            <a:ext cx="9144000" cy="1200329"/>
          </a:xfrm>
          <a:prstGeom prst="rect">
            <a:avLst/>
          </a:prstGeom>
          <a:ln>
            <a:solidFill>
              <a:schemeClr val="tx1"/>
            </a:solidFill>
          </a:ln>
        </p:spPr>
        <p:txBody>
          <a:bodyPr wrap="square">
            <a:spAutoFit/>
          </a:bodyPr>
          <a:lstStyle/>
          <a:p>
            <a:pPr hangingPunct="0"/>
            <a:r>
              <a:rPr lang="pt-BR" sz="2400" dirty="0"/>
              <a:t>Art. 26.  A transferência do direito de uso dos recursos hídricos, como estabelecido no ato administrativo, sem prévia anuência da </a:t>
            </a:r>
            <a:r>
              <a:rPr lang="pt-BR" sz="2400" dirty="0" err="1"/>
              <a:t>Adasa</a:t>
            </a:r>
            <a:r>
              <a:rPr lang="pt-BR" sz="2400" dirty="0"/>
              <a:t>, implicará em suspensão da outorga.</a:t>
            </a:r>
          </a:p>
        </p:txBody>
      </p:sp>
    </p:spTree>
    <p:extLst>
      <p:ext uri="{BB962C8B-B14F-4D97-AF65-F5344CB8AC3E}">
        <p14:creationId xmlns:p14="http://schemas.microsoft.com/office/powerpoint/2010/main" val="3040050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762798"/>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III – desvio da água proveniente de poço sem que ocorra o registro efetuado pelo hidrômetro, nos casos em que esse equipamento de medição seja exigido pela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a:t>
            </a:r>
          </a:p>
        </p:txBody>
      </p:sp>
      <p:sp>
        <p:nvSpPr>
          <p:cNvPr id="3" name="Subtítulo 2"/>
          <p:cNvSpPr>
            <a:spLocks noGrp="1"/>
          </p:cNvSpPr>
          <p:nvPr>
            <p:ph type="subTitle" idx="1"/>
          </p:nvPr>
        </p:nvSpPr>
        <p:spPr>
          <a:xfrm>
            <a:off x="1515762" y="4627564"/>
            <a:ext cx="9144000" cy="1463235"/>
          </a:xfrm>
          <a:ln>
            <a:solidFill>
              <a:schemeClr val="tx1"/>
            </a:solidFill>
          </a:ln>
        </p:spPr>
        <p:txBody>
          <a:bodyPr>
            <a:normAutofit fontScale="70000" lnSpcReduction="20000"/>
          </a:bodyPr>
          <a:lstStyle/>
          <a:p>
            <a:r>
              <a:rPr lang="pt-BR" dirty="0" smtClean="0">
                <a:solidFill>
                  <a:srgbClr val="0070C0"/>
                </a:solidFill>
              </a:rPr>
              <a:t>Comentários: Texto </a:t>
            </a:r>
            <a:r>
              <a:rPr lang="pt-BR" dirty="0">
                <a:solidFill>
                  <a:srgbClr val="0070C0"/>
                </a:solidFill>
              </a:rPr>
              <a:t>original:</a:t>
            </a:r>
          </a:p>
          <a:p>
            <a:r>
              <a:rPr lang="pt-BR" dirty="0">
                <a:solidFill>
                  <a:srgbClr val="0070C0"/>
                </a:solidFill>
              </a:rPr>
              <a:t>III - desvio da água proveniente de poço, à margem de registro efetuado pelo próprio hidrômetro.</a:t>
            </a:r>
          </a:p>
          <a:p>
            <a:r>
              <a:rPr lang="pt-BR" u="sng" dirty="0">
                <a:solidFill>
                  <a:srgbClr val="0070C0"/>
                </a:solidFill>
              </a:rPr>
              <a:t>Redação foi alterada </a:t>
            </a:r>
            <a:r>
              <a:rPr lang="pt-BR" dirty="0">
                <a:solidFill>
                  <a:srgbClr val="0070C0"/>
                </a:solidFill>
              </a:rPr>
              <a:t>para dar maior </a:t>
            </a:r>
            <a:r>
              <a:rPr lang="pt-BR" u="sng" dirty="0">
                <a:solidFill>
                  <a:srgbClr val="0070C0"/>
                </a:solidFill>
              </a:rPr>
              <a:t>clareza</a:t>
            </a:r>
            <a:r>
              <a:rPr lang="pt-BR" dirty="0">
                <a:solidFill>
                  <a:srgbClr val="0070C0"/>
                </a:solidFill>
              </a:rPr>
              <a:t> à determinação</a:t>
            </a:r>
            <a:r>
              <a:rPr lang="pt-BR" dirty="0" smtClean="0">
                <a:solidFill>
                  <a:srgbClr val="0070C0"/>
                </a:solidFill>
              </a:rPr>
              <a:t>.</a:t>
            </a:r>
          </a:p>
          <a:p>
            <a:r>
              <a:rPr lang="pt-BR" dirty="0" smtClean="0">
                <a:solidFill>
                  <a:srgbClr val="0070C0"/>
                </a:solidFill>
              </a:rPr>
              <a:t>Incluído: nos caso em que esse equipamento de medição seja exigido pela </a:t>
            </a:r>
            <a:r>
              <a:rPr lang="pt-BR" dirty="0" err="1" smtClean="0">
                <a:solidFill>
                  <a:srgbClr val="0070C0"/>
                </a:solidFill>
              </a:rPr>
              <a:t>Adasa</a:t>
            </a:r>
            <a:r>
              <a:rPr lang="pt-BR" dirty="0" smtClean="0">
                <a:solidFill>
                  <a:srgbClr val="0070C0"/>
                </a:solidFill>
              </a:rPr>
              <a:t>.</a:t>
            </a:r>
            <a:endParaRPr lang="pt-BR" dirty="0">
              <a:solidFill>
                <a:srgbClr val="0070C0"/>
              </a:solidFill>
            </a:endParaRPr>
          </a:p>
        </p:txBody>
      </p:sp>
      <p:sp>
        <p:nvSpPr>
          <p:cNvPr id="7" name="Retângulo 6"/>
          <p:cNvSpPr/>
          <p:nvPr/>
        </p:nvSpPr>
        <p:spPr>
          <a:xfrm>
            <a:off x="1515762" y="573656"/>
            <a:ext cx="9144000" cy="1938992"/>
          </a:xfrm>
          <a:prstGeom prst="rect">
            <a:avLst/>
          </a:prstGeom>
          <a:ln>
            <a:solidFill>
              <a:schemeClr val="tx1"/>
            </a:solidFill>
          </a:ln>
        </p:spPr>
        <p:txBody>
          <a:bodyPr wrap="square">
            <a:spAutoFit/>
          </a:bodyPr>
          <a:lstStyle/>
          <a:p>
            <a:pPr hangingPunct="0"/>
            <a:r>
              <a:rPr lang="pt-BR" sz="2400" dirty="0"/>
              <a:t>Art. 29.  A outorga de direito de uso de recursos hídricos poderá ser suspensa, parcial ou totalmente, por prazo determinado, ou revogada nas seguintes situações</a:t>
            </a:r>
            <a:r>
              <a:rPr lang="pt-BR" sz="2400" dirty="0" smtClean="0"/>
              <a:t>:</a:t>
            </a:r>
          </a:p>
          <a:p>
            <a:pPr hangingPunct="0"/>
            <a:r>
              <a:rPr lang="pt-BR" sz="2400" dirty="0"/>
              <a:t>§2º. Entende-se como situação de degradação ambiental:</a:t>
            </a:r>
          </a:p>
          <a:p>
            <a:pPr hangingPunct="0"/>
            <a:endParaRPr lang="pt-BR" sz="2400" dirty="0"/>
          </a:p>
        </p:txBody>
      </p:sp>
    </p:spTree>
    <p:extLst>
      <p:ext uri="{BB962C8B-B14F-4D97-AF65-F5344CB8AC3E}">
        <p14:creationId xmlns:p14="http://schemas.microsoft.com/office/powerpoint/2010/main" val="3232980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762798"/>
            <a:ext cx="9144000" cy="746521"/>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III – necessidade de garantir a vazão mínima remanescente.</a:t>
            </a:r>
          </a:p>
        </p:txBody>
      </p:sp>
      <p:sp>
        <p:nvSpPr>
          <p:cNvPr id="3" name="Subtítulo 2"/>
          <p:cNvSpPr>
            <a:spLocks noGrp="1"/>
          </p:cNvSpPr>
          <p:nvPr>
            <p:ph type="subTitle" idx="1"/>
          </p:nvPr>
        </p:nvSpPr>
        <p:spPr>
          <a:xfrm>
            <a:off x="1515762" y="4027401"/>
            <a:ext cx="9144000" cy="554036"/>
          </a:xfrm>
          <a:ln>
            <a:solidFill>
              <a:schemeClr val="tx1"/>
            </a:solidFill>
          </a:ln>
        </p:spPr>
        <p:txBody>
          <a:bodyPr>
            <a:normAutofit/>
          </a:bodyPr>
          <a:lstStyle/>
          <a:p>
            <a:r>
              <a:rPr lang="pt-BR" dirty="0">
                <a:solidFill>
                  <a:srgbClr val="0070C0"/>
                </a:solidFill>
              </a:rPr>
              <a:t>Comentários: Parágrafo </a:t>
            </a:r>
            <a:r>
              <a:rPr lang="pt-BR" u="sng" dirty="0">
                <a:solidFill>
                  <a:srgbClr val="0070C0"/>
                </a:solidFill>
              </a:rPr>
              <a:t>incluído na revisão da resolução</a:t>
            </a:r>
            <a:r>
              <a:rPr lang="pt-BR" dirty="0">
                <a:solidFill>
                  <a:srgbClr val="0070C0"/>
                </a:solidFill>
              </a:rPr>
              <a:t>.</a:t>
            </a:r>
          </a:p>
        </p:txBody>
      </p:sp>
      <p:sp>
        <p:nvSpPr>
          <p:cNvPr id="7" name="Retângulo 6"/>
          <p:cNvSpPr/>
          <p:nvPr/>
        </p:nvSpPr>
        <p:spPr>
          <a:xfrm>
            <a:off x="1515762" y="1044387"/>
            <a:ext cx="9144000" cy="1200329"/>
          </a:xfrm>
          <a:prstGeom prst="rect">
            <a:avLst/>
          </a:prstGeom>
          <a:ln>
            <a:solidFill>
              <a:schemeClr val="tx1"/>
            </a:solidFill>
          </a:ln>
        </p:spPr>
        <p:txBody>
          <a:bodyPr wrap="square">
            <a:spAutoFit/>
          </a:bodyPr>
          <a:lstStyle/>
          <a:p>
            <a:pPr hangingPunct="0"/>
            <a:r>
              <a:rPr lang="pt-BR" sz="2400" dirty="0"/>
              <a:t>Art. 30.  A outorga de direito de uso de recursos hídricos poderá ser revista, além de outras situações previstas na legislação pertinente, nos seguintes casos:</a:t>
            </a:r>
          </a:p>
        </p:txBody>
      </p:sp>
    </p:spTree>
    <p:extLst>
      <p:ext uri="{BB962C8B-B14F-4D97-AF65-F5344CB8AC3E}">
        <p14:creationId xmlns:p14="http://schemas.microsoft.com/office/powerpoint/2010/main" val="3670161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752650"/>
            <a:ext cx="9144000" cy="1696994"/>
          </a:xfrm>
          <a:ln>
            <a:solidFill>
              <a:schemeClr val="tx1"/>
            </a:solidFill>
          </a:ln>
        </p:spPr>
        <p:txBody>
          <a:bodyPr vert="horz" lIns="91440" tIns="45720" rIns="91440" bIns="45720" rtlCol="0" anchor="b">
            <a:noAutofit/>
          </a:bodyPr>
          <a:lstStyle/>
          <a:p>
            <a:pPr>
              <a:spcBef>
                <a:spcPts val="1000"/>
              </a:spcBef>
              <a:buFont typeface="Arial" panose="020B0604020202020204" pitchFamily="34" charset="0"/>
            </a:pPr>
            <a:r>
              <a:rPr lang="pt-BR" sz="2000" dirty="0">
                <a:solidFill>
                  <a:schemeClr val="accent1">
                    <a:lumMod val="50000"/>
                  </a:schemeClr>
                </a:solidFill>
                <a:latin typeface="+mn-lt"/>
                <a:ea typeface="+mn-ea"/>
                <a:cs typeface="+mn-cs"/>
              </a:rPr>
              <a:t>§1º. O recurso será dirigido ao Superintendente de Recursos Hídricos, o qual, se não a reconsiderar no prazo de cinco dias, encaminhará o referido recurso à Diretoria Colegiada.</a:t>
            </a:r>
            <a:br>
              <a:rPr lang="pt-BR" sz="2000" dirty="0">
                <a:solidFill>
                  <a:schemeClr val="accent1">
                    <a:lumMod val="50000"/>
                  </a:schemeClr>
                </a:solidFill>
                <a:latin typeface="+mn-lt"/>
                <a:ea typeface="+mn-ea"/>
                <a:cs typeface="+mn-cs"/>
              </a:rPr>
            </a:br>
            <a:r>
              <a:rPr lang="pt-BR" sz="2000" dirty="0">
                <a:solidFill>
                  <a:schemeClr val="accent1">
                    <a:lumMod val="50000"/>
                  </a:schemeClr>
                </a:solidFill>
                <a:latin typeface="+mn-lt"/>
                <a:ea typeface="+mn-ea"/>
                <a:cs typeface="+mn-cs"/>
              </a:rPr>
              <a:t>§2º. Das decisões da Diretoria Colegiada caberá pedido de reconsideração.</a:t>
            </a:r>
            <a:br>
              <a:rPr lang="pt-BR" sz="2000" dirty="0">
                <a:solidFill>
                  <a:schemeClr val="accent1">
                    <a:lumMod val="50000"/>
                  </a:schemeClr>
                </a:solidFill>
                <a:latin typeface="+mn-lt"/>
                <a:ea typeface="+mn-ea"/>
                <a:cs typeface="+mn-cs"/>
              </a:rPr>
            </a:br>
            <a:endParaRPr lang="pt-BR" sz="20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3764692"/>
            <a:ext cx="9144000" cy="2326107"/>
          </a:xfrm>
          <a:ln>
            <a:solidFill>
              <a:schemeClr val="tx1"/>
            </a:solidFill>
          </a:ln>
        </p:spPr>
        <p:txBody>
          <a:bodyPr vert="horz" lIns="91440" tIns="45720" rIns="91440" bIns="45720" rtlCol="0">
            <a:normAutofit fontScale="85000" lnSpcReduction="20000"/>
          </a:bodyPr>
          <a:lstStyle/>
          <a:p>
            <a:r>
              <a:rPr lang="pt-BR" dirty="0">
                <a:solidFill>
                  <a:srgbClr val="0070C0"/>
                </a:solidFill>
              </a:rPr>
              <a:t>Comentários: Redação original:</a:t>
            </a:r>
            <a:br>
              <a:rPr lang="pt-BR" dirty="0">
                <a:solidFill>
                  <a:srgbClr val="0070C0"/>
                </a:solidFill>
              </a:rPr>
            </a:br>
            <a:r>
              <a:rPr lang="pt-BR" dirty="0">
                <a:solidFill>
                  <a:srgbClr val="0070C0"/>
                </a:solidFill>
              </a:rPr>
              <a:t>§1º O recurso administrativo será dirigido ao Superintendente de Outorga, no caso de Registro, e ao Diretor-Presidente da ADASA/DF nos casos de concessão, suspensão, modificação, transferência, revisão e revogação da outorga.</a:t>
            </a:r>
            <a:br>
              <a:rPr lang="pt-BR" dirty="0">
                <a:solidFill>
                  <a:srgbClr val="0070C0"/>
                </a:solidFill>
              </a:rPr>
            </a:br>
            <a:r>
              <a:rPr lang="pt-BR" dirty="0">
                <a:solidFill>
                  <a:srgbClr val="0070C0"/>
                </a:solidFill>
              </a:rPr>
              <a:t>§2º O Superintendente de Outorga pode reconsiderar a sua decisão no prazo de cinco dias, ou encaminhá-lo à Diretoria-Colegiada que é a última instância administrativa.</a:t>
            </a:r>
            <a:br>
              <a:rPr lang="pt-BR" dirty="0">
                <a:solidFill>
                  <a:srgbClr val="0070C0"/>
                </a:solidFill>
              </a:rPr>
            </a:br>
            <a:r>
              <a:rPr lang="pt-BR" dirty="0">
                <a:solidFill>
                  <a:srgbClr val="0070C0"/>
                </a:solidFill>
              </a:rPr>
              <a:t>§3º Os recursos dirigidos ao Diretor-Presidente são submetidos apenas à sua reconsideração, por se tratar da autoridade superior.</a:t>
            </a:r>
            <a:br>
              <a:rPr lang="pt-BR" dirty="0">
                <a:solidFill>
                  <a:srgbClr val="0070C0"/>
                </a:solidFill>
              </a:rPr>
            </a:br>
            <a:r>
              <a:rPr lang="pt-BR" u="sng" dirty="0">
                <a:solidFill>
                  <a:srgbClr val="0070C0"/>
                </a:solidFill>
              </a:rPr>
              <a:t>O parágrafo 3 foi excluído e a redação alterada para representar as etapas do processo praticadas atualmente</a:t>
            </a:r>
            <a:r>
              <a:rPr lang="pt-BR" dirty="0">
                <a:solidFill>
                  <a:srgbClr val="0070C0"/>
                </a:solidFill>
              </a:rPr>
              <a:t>.</a:t>
            </a:r>
          </a:p>
        </p:txBody>
      </p:sp>
      <p:sp>
        <p:nvSpPr>
          <p:cNvPr id="7" name="Retângulo 6"/>
          <p:cNvSpPr/>
          <p:nvPr/>
        </p:nvSpPr>
        <p:spPr>
          <a:xfrm>
            <a:off x="1515762" y="619063"/>
            <a:ext cx="9144000" cy="830997"/>
          </a:xfrm>
          <a:prstGeom prst="rect">
            <a:avLst/>
          </a:prstGeom>
          <a:ln>
            <a:solidFill>
              <a:schemeClr val="tx1"/>
            </a:solidFill>
          </a:ln>
        </p:spPr>
        <p:txBody>
          <a:bodyPr wrap="square">
            <a:spAutoFit/>
          </a:bodyPr>
          <a:lstStyle/>
          <a:p>
            <a:pPr hangingPunct="0"/>
            <a:r>
              <a:rPr lang="pt-BR" sz="2400" dirty="0"/>
              <a:t>Art. 31.  Das decisões administrativas decorrentes da outorga cabe recurso, em face de razões de legalidade e de mérito.</a:t>
            </a:r>
          </a:p>
        </p:txBody>
      </p:sp>
    </p:spTree>
    <p:extLst>
      <p:ext uri="{BB962C8B-B14F-4D97-AF65-F5344CB8AC3E}">
        <p14:creationId xmlns:p14="http://schemas.microsoft.com/office/powerpoint/2010/main" val="2843503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285103"/>
            <a:ext cx="9144000" cy="172994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latin typeface="+mn-lt"/>
                <a:ea typeface="+mn-ea"/>
                <a:cs typeface="+mn-cs"/>
              </a:rPr>
              <a:t>Art. 35A.  As empresas perfuradoras de poços poderão ser cadastradas pela </a:t>
            </a:r>
            <a:r>
              <a:rPr lang="pt-BR" sz="2400" dirty="0" err="1">
                <a:latin typeface="+mn-lt"/>
                <a:ea typeface="+mn-ea"/>
                <a:cs typeface="+mn-cs"/>
              </a:rPr>
              <a:t>Adasa</a:t>
            </a:r>
            <a:r>
              <a:rPr lang="pt-BR" sz="2400" dirty="0">
                <a:latin typeface="+mn-lt"/>
                <a:ea typeface="+mn-ea"/>
                <a:cs typeface="+mn-cs"/>
              </a:rPr>
              <a:t>, conforme normas e critérios a serem estabelecidos.</a:t>
            </a:r>
          </a:p>
        </p:txBody>
      </p:sp>
      <p:sp>
        <p:nvSpPr>
          <p:cNvPr id="3" name="Subtítulo 2"/>
          <p:cNvSpPr>
            <a:spLocks noGrp="1"/>
          </p:cNvSpPr>
          <p:nvPr>
            <p:ph type="subTitle" idx="1"/>
          </p:nvPr>
        </p:nvSpPr>
        <p:spPr>
          <a:xfrm>
            <a:off x="1515762" y="3344562"/>
            <a:ext cx="9144000" cy="551935"/>
          </a:xfrm>
          <a:ln>
            <a:solidFill>
              <a:schemeClr val="tx1"/>
            </a:solidFill>
          </a:ln>
        </p:spPr>
        <p:txBody>
          <a:bodyPr vert="horz" lIns="91440" tIns="45720" rIns="91440" bIns="45720" rtlCol="0">
            <a:normAutofit/>
          </a:bodyPr>
          <a:lstStyle/>
          <a:p>
            <a:r>
              <a:rPr lang="pt-BR" dirty="0">
                <a:solidFill>
                  <a:srgbClr val="0070C0"/>
                </a:solidFill>
              </a:rPr>
              <a:t>Comentários: Artigo </a:t>
            </a:r>
            <a:r>
              <a:rPr lang="pt-BR" u="sng" dirty="0">
                <a:solidFill>
                  <a:srgbClr val="0070C0"/>
                </a:solidFill>
              </a:rPr>
              <a:t>incluído na revisão da resolução</a:t>
            </a:r>
            <a:r>
              <a:rPr lang="pt-BR" dirty="0">
                <a:solidFill>
                  <a:srgbClr val="0070C0"/>
                </a:solidFill>
              </a:rPr>
              <a:t>.</a:t>
            </a:r>
          </a:p>
        </p:txBody>
      </p:sp>
    </p:spTree>
    <p:extLst>
      <p:ext uri="{BB962C8B-B14F-4D97-AF65-F5344CB8AC3E}">
        <p14:creationId xmlns:p14="http://schemas.microsoft.com/office/powerpoint/2010/main" val="260393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09385"/>
            <a:ext cx="9144000" cy="1696994"/>
          </a:xfrm>
          <a:ln>
            <a:solidFill>
              <a:schemeClr val="tx1"/>
            </a:solidFill>
          </a:ln>
        </p:spPr>
        <p:txBody>
          <a:bodyPr vert="horz" lIns="91440" tIns="45720" rIns="91440" bIns="45720" rtlCol="0" anchor="b">
            <a:noAutofit/>
          </a:bodyPr>
          <a:lstStyle/>
          <a:p>
            <a:pPr>
              <a:spcBef>
                <a:spcPts val="1000"/>
              </a:spcBef>
              <a:buFont typeface="Arial" panose="020B0604020202020204" pitchFamily="34" charset="0"/>
            </a:pPr>
            <a:r>
              <a:rPr lang="pt-BR" sz="2000" dirty="0">
                <a:solidFill>
                  <a:schemeClr val="accent1">
                    <a:lumMod val="50000"/>
                  </a:schemeClr>
                </a:solidFill>
                <a:latin typeface="+mn-lt"/>
                <a:ea typeface="+mn-ea"/>
                <a:cs typeface="+mn-cs"/>
              </a:rPr>
              <a:t>Parágrafo único.  As empresas perfuradoras de poços que iniciarem a perfuração sem que o usuário esteja devidamente outorgado ou registrado, serão passíveis de penalidades na forma da lei, além da perda de seu cadastro na </a:t>
            </a:r>
            <a:r>
              <a:rPr lang="pt-BR" sz="2000" dirty="0" err="1">
                <a:solidFill>
                  <a:schemeClr val="accent1">
                    <a:lumMod val="50000"/>
                  </a:schemeClr>
                </a:solidFill>
                <a:latin typeface="+mn-lt"/>
                <a:ea typeface="+mn-ea"/>
                <a:cs typeface="+mn-cs"/>
              </a:rPr>
              <a:t>Adasa</a:t>
            </a:r>
            <a:r>
              <a:rPr lang="pt-BR" sz="2000" dirty="0">
                <a:solidFill>
                  <a:schemeClr val="accent1">
                    <a:lumMod val="50000"/>
                  </a:schemeClr>
                </a:solidFill>
                <a:latin typeface="+mn-lt"/>
                <a:ea typeface="+mn-ea"/>
                <a:cs typeface="+mn-cs"/>
              </a:rPr>
              <a:t>.</a:t>
            </a:r>
            <a:br>
              <a:rPr lang="pt-BR" sz="2000" dirty="0">
                <a:solidFill>
                  <a:schemeClr val="accent1">
                    <a:lumMod val="50000"/>
                  </a:schemeClr>
                </a:solidFill>
                <a:latin typeface="+mn-lt"/>
                <a:ea typeface="+mn-ea"/>
                <a:cs typeface="+mn-cs"/>
              </a:rPr>
            </a:br>
            <a:endParaRPr lang="pt-BR" sz="20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4650158"/>
            <a:ext cx="9144000" cy="593124"/>
          </a:xfrm>
          <a:ln>
            <a:solidFill>
              <a:schemeClr val="tx1"/>
            </a:solidFill>
          </a:ln>
        </p:spPr>
        <p:txBody>
          <a:bodyPr vert="horz" lIns="91440" tIns="45720" rIns="91440" bIns="45720" rtlCol="0">
            <a:normAutofit/>
          </a:bodyPr>
          <a:lstStyle/>
          <a:p>
            <a:r>
              <a:rPr lang="pt-BR" dirty="0">
                <a:solidFill>
                  <a:srgbClr val="0070C0"/>
                </a:solidFill>
              </a:rPr>
              <a:t>Comentários: Parágrafo incluído na revisão da resolução 350.</a:t>
            </a:r>
          </a:p>
        </p:txBody>
      </p:sp>
      <p:sp>
        <p:nvSpPr>
          <p:cNvPr id="7" name="Retângulo 6"/>
          <p:cNvSpPr/>
          <p:nvPr/>
        </p:nvSpPr>
        <p:spPr>
          <a:xfrm>
            <a:off x="1515762" y="1434609"/>
            <a:ext cx="9144000" cy="830997"/>
          </a:xfrm>
          <a:prstGeom prst="rect">
            <a:avLst/>
          </a:prstGeom>
          <a:ln>
            <a:solidFill>
              <a:schemeClr val="tx1"/>
            </a:solidFill>
          </a:ln>
        </p:spPr>
        <p:txBody>
          <a:bodyPr wrap="square">
            <a:spAutoFit/>
          </a:bodyPr>
          <a:lstStyle/>
          <a:p>
            <a:pPr hangingPunct="0"/>
            <a:r>
              <a:rPr lang="pt-BR" sz="2400" dirty="0"/>
              <a:t>Art. 35A.  As empresas perfuradoras de poços poderão ser cadastradas pela </a:t>
            </a:r>
            <a:r>
              <a:rPr lang="pt-BR" sz="2400" dirty="0" err="1"/>
              <a:t>Adasa</a:t>
            </a:r>
            <a:r>
              <a:rPr lang="pt-BR" sz="2400" dirty="0"/>
              <a:t>, conforme normas e critérios a serem estabelecidos.</a:t>
            </a:r>
          </a:p>
        </p:txBody>
      </p:sp>
    </p:spTree>
    <p:extLst>
      <p:ext uri="{BB962C8B-B14F-4D97-AF65-F5344CB8AC3E}">
        <p14:creationId xmlns:p14="http://schemas.microsoft.com/office/powerpoint/2010/main" val="3493336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087395"/>
            <a:ext cx="9144000" cy="1927654"/>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latin typeface="+mn-lt"/>
                <a:ea typeface="+mn-ea"/>
                <a:cs typeface="+mn-cs"/>
              </a:rPr>
              <a:t>Art. 37.  Ao outorgado </a:t>
            </a:r>
            <a:r>
              <a:rPr lang="pt-BR" sz="2400" u="sng" dirty="0">
                <a:latin typeface="+mn-lt"/>
                <a:ea typeface="+mn-ea"/>
                <a:cs typeface="+mn-cs"/>
              </a:rPr>
              <a:t>poderá</a:t>
            </a:r>
            <a:r>
              <a:rPr lang="pt-BR" sz="2400" dirty="0">
                <a:latin typeface="+mn-lt"/>
                <a:ea typeface="+mn-ea"/>
                <a:cs typeface="+mn-cs"/>
              </a:rPr>
              <a:t> ser exigida a implantação de sistema de medição de vazão para todo ponto de captação, sendo no caso de poço tubular, quando couber tal exigência, obrigatória a instalação de hidrômetro ou sistema de medição de vazão compatível e, quando a solução técnica permitir, dispositivo para medição do nível de água, conforme lei e regulamentação da </a:t>
            </a:r>
            <a:r>
              <a:rPr lang="pt-BR" sz="2400" dirty="0" err="1">
                <a:latin typeface="+mn-lt"/>
                <a:ea typeface="+mn-ea"/>
                <a:cs typeface="+mn-cs"/>
              </a:rPr>
              <a:t>Adasa</a:t>
            </a:r>
            <a:r>
              <a:rPr lang="pt-BR" sz="2400" dirty="0">
                <a:latin typeface="+mn-lt"/>
                <a:ea typeface="+mn-ea"/>
                <a:cs typeface="+mn-cs"/>
              </a:rPr>
              <a:t>.</a:t>
            </a:r>
          </a:p>
        </p:txBody>
      </p:sp>
      <p:sp>
        <p:nvSpPr>
          <p:cNvPr id="3" name="Subtítulo 2"/>
          <p:cNvSpPr>
            <a:spLocks noGrp="1"/>
          </p:cNvSpPr>
          <p:nvPr>
            <p:ph type="subTitle" idx="1"/>
          </p:nvPr>
        </p:nvSpPr>
        <p:spPr>
          <a:xfrm>
            <a:off x="1515762" y="3344562"/>
            <a:ext cx="9144000" cy="1886464"/>
          </a:xfrm>
          <a:ln>
            <a:solidFill>
              <a:schemeClr val="tx1"/>
            </a:solidFill>
          </a:ln>
        </p:spPr>
        <p:txBody>
          <a:bodyPr vert="horz" lIns="91440" tIns="45720" rIns="91440" bIns="45720" rtlCol="0">
            <a:normAutofit fontScale="77500" lnSpcReduction="20000"/>
          </a:bodyPr>
          <a:lstStyle/>
          <a:p>
            <a:r>
              <a:rPr lang="pt-BR" dirty="0">
                <a:solidFill>
                  <a:srgbClr val="0070C0"/>
                </a:solidFill>
              </a:rPr>
              <a:t>Comentários: Na resolução original a instalação de equipamento de medição era obrigatória, contudo, em alguns casos essa determinação é inviável ou desnecessária. </a:t>
            </a:r>
          </a:p>
          <a:p>
            <a:r>
              <a:rPr lang="pt-BR" dirty="0">
                <a:solidFill>
                  <a:srgbClr val="0070C0"/>
                </a:solidFill>
              </a:rPr>
              <a:t>Redação original:</a:t>
            </a:r>
          </a:p>
          <a:p>
            <a:r>
              <a:rPr lang="pt-BR" dirty="0" err="1">
                <a:solidFill>
                  <a:srgbClr val="0070C0"/>
                </a:solidFill>
              </a:rPr>
              <a:t>Art</a:t>
            </a:r>
            <a:r>
              <a:rPr lang="pt-BR" dirty="0">
                <a:solidFill>
                  <a:srgbClr val="0070C0"/>
                </a:solidFill>
              </a:rPr>
              <a:t> 37. O outorgado </a:t>
            </a:r>
            <a:r>
              <a:rPr lang="pt-BR" u="sng" dirty="0">
                <a:solidFill>
                  <a:srgbClr val="0070C0"/>
                </a:solidFill>
              </a:rPr>
              <a:t>deverá</a:t>
            </a:r>
            <a:r>
              <a:rPr lang="pt-BR" dirty="0">
                <a:solidFill>
                  <a:srgbClr val="0070C0"/>
                </a:solidFill>
              </a:rPr>
              <a:t> implementar sistema de medição de vazão para todo ponto de captação, sendo no caso de poço tubular obrigatória a instalação de hidrômetro ou sistema de medição de vazão compatível e, quando a solução técnica permitir, dispositivo para medição do nível de água, conforme lei e regulamentação da ADASA/DF.</a:t>
            </a:r>
          </a:p>
        </p:txBody>
      </p:sp>
    </p:spTree>
    <p:extLst>
      <p:ext uri="{BB962C8B-B14F-4D97-AF65-F5344CB8AC3E}">
        <p14:creationId xmlns:p14="http://schemas.microsoft.com/office/powerpoint/2010/main" val="1709129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3836823"/>
            <a:ext cx="9144000" cy="949361"/>
          </a:xfrm>
          <a:ln>
            <a:solidFill>
              <a:schemeClr val="tx1"/>
            </a:solidFill>
          </a:ln>
        </p:spPr>
        <p:txBody>
          <a:bodyPr vert="horz" lIns="91440" tIns="45720" rIns="91440" bIns="45720" rtlCol="0" anchor="b">
            <a:noAutofit/>
          </a:bodyPr>
          <a:lstStyle/>
          <a:p>
            <a:pPr>
              <a:spcBef>
                <a:spcPts val="1000"/>
              </a:spcBef>
              <a:buFont typeface="Arial" panose="020B0604020202020204" pitchFamily="34" charset="0"/>
            </a:pPr>
            <a:r>
              <a:rPr lang="pt-BR" sz="2000" dirty="0">
                <a:solidFill>
                  <a:schemeClr val="accent1">
                    <a:lumMod val="50000"/>
                  </a:schemeClr>
                </a:solidFill>
                <a:latin typeface="+mn-lt"/>
                <a:ea typeface="+mn-ea"/>
                <a:cs typeface="+mn-cs"/>
              </a:rPr>
              <a:t>Parágrafo único.  As medições deverão ser efetuadas em </a:t>
            </a:r>
            <a:r>
              <a:rPr lang="pt-BR" sz="2000" u="sng" dirty="0">
                <a:solidFill>
                  <a:schemeClr val="accent1">
                    <a:lumMod val="50000"/>
                  </a:schemeClr>
                </a:solidFill>
                <a:latin typeface="+mn-lt"/>
                <a:ea typeface="+mn-ea"/>
                <a:cs typeface="+mn-cs"/>
              </a:rPr>
              <a:t>periodicidade definida </a:t>
            </a:r>
            <a:r>
              <a:rPr lang="pt-BR" sz="2000" dirty="0">
                <a:solidFill>
                  <a:schemeClr val="accent1">
                    <a:lumMod val="50000"/>
                  </a:schemeClr>
                </a:solidFill>
                <a:latin typeface="+mn-lt"/>
                <a:ea typeface="+mn-ea"/>
                <a:cs typeface="+mn-cs"/>
              </a:rPr>
              <a:t>no ato da outorga.</a:t>
            </a:r>
            <a:br>
              <a:rPr lang="pt-BR" sz="2000" dirty="0">
                <a:solidFill>
                  <a:schemeClr val="accent1">
                    <a:lumMod val="50000"/>
                  </a:schemeClr>
                </a:solidFill>
                <a:latin typeface="+mn-lt"/>
                <a:ea typeface="+mn-ea"/>
                <a:cs typeface="+mn-cs"/>
              </a:rPr>
            </a:br>
            <a:endParaRPr lang="pt-BR" sz="20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5008605"/>
            <a:ext cx="9144000" cy="848497"/>
          </a:xfrm>
          <a:ln>
            <a:solidFill>
              <a:schemeClr val="tx1"/>
            </a:solidFill>
          </a:ln>
        </p:spPr>
        <p:txBody>
          <a:bodyPr vert="horz" lIns="91440" tIns="45720" rIns="91440" bIns="45720" rtlCol="0">
            <a:normAutofit fontScale="77500" lnSpcReduction="20000"/>
          </a:bodyPr>
          <a:lstStyle/>
          <a:p>
            <a:r>
              <a:rPr lang="pt-BR" dirty="0">
                <a:solidFill>
                  <a:srgbClr val="0070C0"/>
                </a:solidFill>
              </a:rPr>
              <a:t>Comentários: Redação original:</a:t>
            </a:r>
          </a:p>
          <a:p>
            <a:r>
              <a:rPr lang="pt-BR" dirty="0">
                <a:solidFill>
                  <a:srgbClr val="0070C0"/>
                </a:solidFill>
              </a:rPr>
              <a:t>Parágrafo único. As medições deverão ser </a:t>
            </a:r>
            <a:r>
              <a:rPr lang="pt-BR" u="sng" dirty="0">
                <a:solidFill>
                  <a:srgbClr val="0070C0"/>
                </a:solidFill>
              </a:rPr>
              <a:t>efetuadas diariamente </a:t>
            </a:r>
            <a:r>
              <a:rPr lang="pt-BR" dirty="0">
                <a:solidFill>
                  <a:srgbClr val="0070C0"/>
                </a:solidFill>
              </a:rPr>
              <a:t>e </a:t>
            </a:r>
            <a:r>
              <a:rPr lang="pt-BR" u="sng" dirty="0">
                <a:solidFill>
                  <a:srgbClr val="0070C0"/>
                </a:solidFill>
              </a:rPr>
              <a:t>enviadas mensalmente </a:t>
            </a:r>
            <a:r>
              <a:rPr lang="pt-BR" dirty="0">
                <a:solidFill>
                  <a:srgbClr val="0070C0"/>
                </a:solidFill>
              </a:rPr>
              <a:t>a ADASA/DF, ou em periodicidade definida no ato da outorga.</a:t>
            </a:r>
          </a:p>
        </p:txBody>
      </p:sp>
      <p:sp>
        <p:nvSpPr>
          <p:cNvPr id="7" name="Retângulo 6"/>
          <p:cNvSpPr/>
          <p:nvPr/>
        </p:nvSpPr>
        <p:spPr>
          <a:xfrm>
            <a:off x="1515762" y="1224805"/>
            <a:ext cx="9144000" cy="2308324"/>
          </a:xfrm>
          <a:prstGeom prst="rect">
            <a:avLst/>
          </a:prstGeom>
          <a:ln>
            <a:solidFill>
              <a:schemeClr val="tx1"/>
            </a:solidFill>
          </a:ln>
        </p:spPr>
        <p:txBody>
          <a:bodyPr wrap="square">
            <a:spAutoFit/>
          </a:bodyPr>
          <a:lstStyle/>
          <a:p>
            <a:pPr hangingPunct="0"/>
            <a:r>
              <a:rPr lang="pt-BR" sz="2400" dirty="0"/>
              <a:t>Art. 37.  Ao outorgado poderá ser exigida a implantação de sistema de medição de vazão para todo ponto de captação, sendo no caso de poço tubular, quando couber tal exigência, obrigatória a instalação de hidrômetro ou sistema de medição de vazão compatível e, quando a solução técnica permitir, dispositivo para medição do nível de água, conforme lei e regulamentação da </a:t>
            </a:r>
            <a:r>
              <a:rPr lang="pt-BR" sz="2400" dirty="0" err="1"/>
              <a:t>Adasa</a:t>
            </a:r>
            <a:r>
              <a:rPr lang="pt-BR" sz="2400" dirty="0"/>
              <a:t>.</a:t>
            </a:r>
          </a:p>
        </p:txBody>
      </p:sp>
    </p:spTree>
    <p:extLst>
      <p:ext uri="{BB962C8B-B14F-4D97-AF65-F5344CB8AC3E}">
        <p14:creationId xmlns:p14="http://schemas.microsoft.com/office/powerpoint/2010/main" val="3245959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3097427"/>
            <a:ext cx="9144000" cy="1812325"/>
          </a:xfrm>
          <a:ln>
            <a:solidFill>
              <a:schemeClr val="tx1"/>
            </a:solidFill>
          </a:ln>
        </p:spPr>
        <p:txBody>
          <a:bodyPr vert="horz" lIns="91440" tIns="45720" rIns="91440" bIns="45720" rtlCol="0" anchor="b">
            <a:noAutofit/>
          </a:bodyPr>
          <a:lstStyle/>
          <a:p>
            <a:pPr>
              <a:spcBef>
                <a:spcPts val="1000"/>
              </a:spcBef>
              <a:buFont typeface="Arial" panose="020B0604020202020204" pitchFamily="34" charset="0"/>
            </a:pPr>
            <a:r>
              <a:rPr lang="pt-BR" sz="2000" dirty="0">
                <a:solidFill>
                  <a:schemeClr val="accent1">
                    <a:lumMod val="50000"/>
                  </a:schemeClr>
                </a:solidFill>
                <a:latin typeface="+mn-lt"/>
                <a:ea typeface="+mn-ea"/>
                <a:cs typeface="+mn-cs"/>
              </a:rPr>
              <a:t>Parágrafo único.  No caso da utilização de água para consumo humano, o outorgado será responsável pelo controle e vigilância da qualidade da água e seu padrão de potabilidade, conforme estabelece a </a:t>
            </a:r>
            <a:r>
              <a:rPr lang="pt-BR" sz="2000" u="sng" dirty="0">
                <a:solidFill>
                  <a:schemeClr val="accent1">
                    <a:lumMod val="50000"/>
                  </a:schemeClr>
                </a:solidFill>
                <a:latin typeface="+mn-lt"/>
                <a:ea typeface="+mn-ea"/>
                <a:cs typeface="+mn-cs"/>
              </a:rPr>
              <a:t>Portaria nº 2.914, de 12 de dezembro de 2011 do Ministério da Saúde</a:t>
            </a:r>
            <a:r>
              <a:rPr lang="pt-BR" sz="2000" dirty="0">
                <a:solidFill>
                  <a:schemeClr val="accent1">
                    <a:lumMod val="50000"/>
                  </a:schemeClr>
                </a:solidFill>
                <a:latin typeface="+mn-lt"/>
                <a:ea typeface="+mn-ea"/>
                <a:cs typeface="+mn-cs"/>
              </a:rPr>
              <a:t>, devendo obter junto à Diretoria de Vigilância Ambiental da Secretaria de Saúde do Distrito Federal as autorizações cabíveis.</a:t>
            </a:r>
            <a:br>
              <a:rPr lang="pt-BR" sz="2000" dirty="0">
                <a:solidFill>
                  <a:schemeClr val="accent1">
                    <a:lumMod val="50000"/>
                  </a:schemeClr>
                </a:solidFill>
                <a:latin typeface="+mn-lt"/>
                <a:ea typeface="+mn-ea"/>
                <a:cs typeface="+mn-cs"/>
              </a:rPr>
            </a:br>
            <a:endParaRPr lang="pt-BR" sz="20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5189837"/>
            <a:ext cx="9144000" cy="848497"/>
          </a:xfrm>
          <a:ln>
            <a:solidFill>
              <a:schemeClr val="tx1"/>
            </a:solidFill>
          </a:ln>
        </p:spPr>
        <p:txBody>
          <a:bodyPr vert="horz" lIns="91440" tIns="45720" rIns="91440" bIns="45720" rtlCol="0">
            <a:normAutofit fontScale="92500" lnSpcReduction="20000"/>
          </a:bodyPr>
          <a:lstStyle/>
          <a:p>
            <a:r>
              <a:rPr lang="pt-BR" dirty="0">
                <a:solidFill>
                  <a:srgbClr val="0070C0"/>
                </a:solidFill>
              </a:rPr>
              <a:t>Comentários: A </a:t>
            </a:r>
            <a:r>
              <a:rPr lang="pt-BR" u="sng" dirty="0">
                <a:solidFill>
                  <a:srgbClr val="0070C0"/>
                </a:solidFill>
              </a:rPr>
              <a:t>resolução n 518 do Ministério da Saúde, de 25 de março de 2004</a:t>
            </a:r>
            <a:r>
              <a:rPr lang="pt-BR" dirty="0">
                <a:solidFill>
                  <a:srgbClr val="0070C0"/>
                </a:solidFill>
              </a:rPr>
              <a:t>, a qual era citada na resolução 350/2006, foi revogada pela resolução nº 2.914, de 12 de dezembro de 2011.</a:t>
            </a:r>
          </a:p>
        </p:txBody>
      </p:sp>
      <p:sp>
        <p:nvSpPr>
          <p:cNvPr id="7" name="Retângulo 6"/>
          <p:cNvSpPr/>
          <p:nvPr/>
        </p:nvSpPr>
        <p:spPr>
          <a:xfrm>
            <a:off x="1515762" y="878816"/>
            <a:ext cx="9144000" cy="1938992"/>
          </a:xfrm>
          <a:prstGeom prst="rect">
            <a:avLst/>
          </a:prstGeom>
          <a:ln>
            <a:solidFill>
              <a:schemeClr val="tx1"/>
            </a:solidFill>
          </a:ln>
        </p:spPr>
        <p:txBody>
          <a:bodyPr wrap="square">
            <a:spAutoFit/>
          </a:bodyPr>
          <a:lstStyle/>
          <a:p>
            <a:pPr hangingPunct="0"/>
            <a:r>
              <a:rPr lang="pt-BR" sz="2400" dirty="0"/>
              <a:t>Art. 39.  O outorgado será responsável pelo padrão de qualidade e potabilidade da água, a partir da retirada do corpo hídrico, verificando a qualidade exigida para cada uso pretendido e providenciando, quando couber, junto aos órgãos competentes as autorizações e certificações necessárias.</a:t>
            </a:r>
          </a:p>
        </p:txBody>
      </p:sp>
    </p:spTree>
    <p:extLst>
      <p:ext uri="{BB962C8B-B14F-4D97-AF65-F5344CB8AC3E}">
        <p14:creationId xmlns:p14="http://schemas.microsoft.com/office/powerpoint/2010/main" val="113418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141838"/>
            <a:ext cx="9144000" cy="2026508"/>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4A. Os usos que alterem o regime, a quantidade ou a qualidade da água existente em um corpo de água são objeto de </a:t>
            </a:r>
            <a:r>
              <a:rPr lang="pt-BR" sz="2400" u="sng" dirty="0">
                <a:solidFill>
                  <a:schemeClr val="accent1">
                    <a:lumMod val="50000"/>
                  </a:schemeClr>
                </a:solidFill>
                <a:latin typeface="+mn-lt"/>
                <a:ea typeface="+mn-ea"/>
                <a:cs typeface="+mn-cs"/>
              </a:rPr>
              <a:t>cadastro obrigatório e prévio</a:t>
            </a:r>
            <a:r>
              <a:rPr lang="pt-BR" sz="2400" dirty="0">
                <a:solidFill>
                  <a:schemeClr val="accent1">
                    <a:lumMod val="50000"/>
                  </a:schemeClr>
                </a:solidFill>
                <a:latin typeface="+mn-lt"/>
                <a:ea typeface="+mn-ea"/>
                <a:cs typeface="+mn-cs"/>
              </a:rPr>
              <a:t> à realização da atividade, conforme instituído pela Resolução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 no 04, de 12 de maio de 2010. </a:t>
            </a:r>
            <a:r>
              <a:rPr lang="pt-BR" sz="2400" dirty="0" smtClean="0">
                <a:solidFill>
                  <a:schemeClr val="accent1">
                    <a:lumMod val="50000"/>
                  </a:schemeClr>
                </a:solidFill>
                <a:latin typeface="+mn-lt"/>
                <a:ea typeface="+mn-ea"/>
                <a:cs typeface="+mn-cs"/>
              </a:rPr>
              <a:t/>
            </a:r>
            <a:br>
              <a:rPr lang="pt-BR" sz="2400" dirty="0" smtClean="0">
                <a:solidFill>
                  <a:schemeClr val="accent1">
                    <a:lumMod val="50000"/>
                  </a:schemeClr>
                </a:solidFill>
                <a:latin typeface="+mn-lt"/>
                <a:ea typeface="+mn-ea"/>
                <a:cs typeface="+mn-cs"/>
              </a:rPr>
            </a:br>
            <a:endParaRPr lang="pt-BR" sz="24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a:bodyPr>
          <a:lstStyle/>
          <a:p>
            <a:r>
              <a:rPr lang="pt-BR" dirty="0">
                <a:solidFill>
                  <a:srgbClr val="0070C0"/>
                </a:solidFill>
              </a:rPr>
              <a:t>Comentários: Artigo incluído na revisão da resolução 350 conforme instituído pela </a:t>
            </a:r>
            <a:r>
              <a:rPr lang="pt-BR" u="sng" dirty="0">
                <a:solidFill>
                  <a:srgbClr val="0070C0"/>
                </a:solidFill>
              </a:rPr>
              <a:t>Resolução </a:t>
            </a:r>
            <a:r>
              <a:rPr lang="pt-BR" u="sng" dirty="0" err="1">
                <a:solidFill>
                  <a:srgbClr val="0070C0"/>
                </a:solidFill>
              </a:rPr>
              <a:t>Adasa</a:t>
            </a:r>
            <a:r>
              <a:rPr lang="pt-BR" u="sng" dirty="0">
                <a:solidFill>
                  <a:srgbClr val="0070C0"/>
                </a:solidFill>
              </a:rPr>
              <a:t> n</a:t>
            </a:r>
            <a:r>
              <a:rPr lang="pt-BR" u="sng" baseline="30000" dirty="0">
                <a:solidFill>
                  <a:srgbClr val="0070C0"/>
                </a:solidFill>
              </a:rPr>
              <a:t>o</a:t>
            </a:r>
            <a:r>
              <a:rPr lang="pt-BR" u="sng" dirty="0">
                <a:solidFill>
                  <a:srgbClr val="0070C0"/>
                </a:solidFill>
              </a:rPr>
              <a:t> 04, de 12 de maio de 2010</a:t>
            </a:r>
            <a:r>
              <a:rPr lang="pt-BR" dirty="0">
                <a:solidFill>
                  <a:srgbClr val="0070C0"/>
                </a:solidFill>
              </a:rPr>
              <a:t>. </a:t>
            </a:r>
          </a:p>
        </p:txBody>
      </p:sp>
    </p:spTree>
    <p:extLst>
      <p:ext uri="{BB962C8B-B14F-4D97-AF65-F5344CB8AC3E}">
        <p14:creationId xmlns:p14="http://schemas.microsoft.com/office/powerpoint/2010/main" val="1546276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496065"/>
            <a:ext cx="9144000" cy="1812325"/>
          </a:xfrm>
          <a:ln>
            <a:solidFill>
              <a:schemeClr val="tx1"/>
            </a:solidFill>
          </a:ln>
        </p:spPr>
        <p:txBody>
          <a:bodyPr vert="horz" lIns="91440" tIns="45720" rIns="91440" bIns="45720" rtlCol="0" anchor="b">
            <a:noAutofit/>
          </a:bodyPr>
          <a:lstStyle/>
          <a:p>
            <a:pPr>
              <a:spcBef>
                <a:spcPts val="1000"/>
              </a:spcBef>
              <a:buFont typeface="Arial" panose="020B0604020202020204" pitchFamily="34" charset="0"/>
            </a:pPr>
            <a:r>
              <a:rPr lang="pt-BR" sz="2000" dirty="0">
                <a:solidFill>
                  <a:schemeClr val="accent1">
                    <a:lumMod val="50000"/>
                  </a:schemeClr>
                </a:solidFill>
                <a:latin typeface="+mn-lt"/>
                <a:ea typeface="+mn-ea"/>
                <a:cs typeface="+mn-cs"/>
              </a:rPr>
              <a:t>Parágrafo Único.  O processo objeto do requerimento de outorga de direito de uso de recursos hídricos, poderá ser </a:t>
            </a:r>
            <a:r>
              <a:rPr lang="pt-BR" sz="2000" u="sng" dirty="0">
                <a:solidFill>
                  <a:schemeClr val="accent1">
                    <a:lumMod val="50000"/>
                  </a:schemeClr>
                </a:solidFill>
                <a:latin typeface="+mn-lt"/>
                <a:ea typeface="+mn-ea"/>
                <a:cs typeface="+mn-cs"/>
              </a:rPr>
              <a:t>arquivado</a:t>
            </a:r>
            <a:r>
              <a:rPr lang="pt-BR" sz="2000" dirty="0">
                <a:solidFill>
                  <a:schemeClr val="accent1">
                    <a:lumMod val="50000"/>
                  </a:schemeClr>
                </a:solidFill>
                <a:latin typeface="+mn-lt"/>
                <a:ea typeface="+mn-ea"/>
                <a:cs typeface="+mn-cs"/>
              </a:rPr>
              <a:t> quando o requerente deixar de apresentar as informações ou documentos solicitados, após </a:t>
            </a:r>
            <a:r>
              <a:rPr lang="pt-BR" sz="2000" u="sng" dirty="0">
                <a:solidFill>
                  <a:schemeClr val="accent1">
                    <a:lumMod val="50000"/>
                  </a:schemeClr>
                </a:solidFill>
                <a:latin typeface="+mn-lt"/>
                <a:ea typeface="+mn-ea"/>
                <a:cs typeface="+mn-cs"/>
              </a:rPr>
              <a:t>45 (quarenta e cinco) dias</a:t>
            </a:r>
            <a:r>
              <a:rPr lang="pt-BR" sz="2000" dirty="0">
                <a:solidFill>
                  <a:schemeClr val="accent1">
                    <a:lumMod val="50000"/>
                  </a:schemeClr>
                </a:solidFill>
                <a:latin typeface="+mn-lt"/>
                <a:ea typeface="+mn-ea"/>
                <a:cs typeface="+mn-cs"/>
              </a:rPr>
              <a:t> contados da data da solicitação.</a:t>
            </a:r>
            <a:br>
              <a:rPr lang="pt-BR" sz="2000" dirty="0">
                <a:solidFill>
                  <a:schemeClr val="accent1">
                    <a:lumMod val="50000"/>
                  </a:schemeClr>
                </a:solidFill>
                <a:latin typeface="+mn-lt"/>
                <a:ea typeface="+mn-ea"/>
                <a:cs typeface="+mn-cs"/>
              </a:rPr>
            </a:br>
            <a:endParaRPr lang="pt-BR" sz="20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4725310"/>
            <a:ext cx="9144000" cy="1070918"/>
          </a:xfrm>
          <a:ln>
            <a:solidFill>
              <a:schemeClr val="tx1"/>
            </a:solidFill>
          </a:ln>
        </p:spPr>
        <p:txBody>
          <a:bodyPr vert="horz" lIns="91440" tIns="45720" rIns="91440" bIns="45720" rtlCol="0">
            <a:normAutofit fontScale="77500" lnSpcReduction="20000"/>
          </a:bodyPr>
          <a:lstStyle/>
          <a:p>
            <a:r>
              <a:rPr lang="pt-BR" dirty="0">
                <a:solidFill>
                  <a:srgbClr val="0070C0"/>
                </a:solidFill>
              </a:rPr>
              <a:t>Comentários: Essa determinação foi incorporada tomando como base a </a:t>
            </a:r>
            <a:r>
              <a:rPr lang="pt-BR" u="sng" dirty="0">
                <a:solidFill>
                  <a:srgbClr val="0070C0"/>
                </a:solidFill>
              </a:rPr>
              <a:t>RESOLUÇÃO/</a:t>
            </a:r>
            <a:r>
              <a:rPr lang="pt-BR" u="sng" dirty="0" err="1">
                <a:solidFill>
                  <a:srgbClr val="0070C0"/>
                </a:solidFill>
              </a:rPr>
              <a:t>Adasa</a:t>
            </a:r>
            <a:r>
              <a:rPr lang="pt-BR" u="sng" dirty="0">
                <a:solidFill>
                  <a:srgbClr val="0070C0"/>
                </a:solidFill>
              </a:rPr>
              <a:t> Nº 293, DE 31 DE MAIO DE 2006</a:t>
            </a:r>
            <a:r>
              <a:rPr lang="pt-BR" dirty="0">
                <a:solidFill>
                  <a:srgbClr val="0070C0"/>
                </a:solidFill>
              </a:rPr>
              <a:t>, a qual Estabelece o Marco Regulatório de procedimentos e critérios de outorga de direito de uso de recursos hídricos na Bacia do </a:t>
            </a:r>
            <a:r>
              <a:rPr lang="pt-BR" u="sng" dirty="0">
                <a:solidFill>
                  <a:srgbClr val="0070C0"/>
                </a:solidFill>
              </a:rPr>
              <a:t>Ribeirão </a:t>
            </a:r>
            <a:r>
              <a:rPr lang="pt-BR" u="sng" dirty="0" err="1">
                <a:solidFill>
                  <a:srgbClr val="0070C0"/>
                </a:solidFill>
              </a:rPr>
              <a:t>Pipiripau</a:t>
            </a:r>
            <a:r>
              <a:rPr lang="pt-BR" dirty="0">
                <a:solidFill>
                  <a:srgbClr val="0070C0"/>
                </a:solidFill>
              </a:rPr>
              <a:t>, considerando a regularização das intervenções e usos atuais.</a:t>
            </a:r>
          </a:p>
        </p:txBody>
      </p:sp>
      <p:sp>
        <p:nvSpPr>
          <p:cNvPr id="7" name="Retângulo 6"/>
          <p:cNvSpPr/>
          <p:nvPr/>
        </p:nvSpPr>
        <p:spPr>
          <a:xfrm>
            <a:off x="1515762" y="878816"/>
            <a:ext cx="9144000" cy="1200329"/>
          </a:xfrm>
          <a:prstGeom prst="rect">
            <a:avLst/>
          </a:prstGeom>
          <a:ln>
            <a:solidFill>
              <a:schemeClr val="tx1"/>
            </a:solidFill>
          </a:ln>
        </p:spPr>
        <p:txBody>
          <a:bodyPr wrap="square">
            <a:spAutoFit/>
          </a:bodyPr>
          <a:lstStyle/>
          <a:p>
            <a:pPr hangingPunct="0"/>
            <a:r>
              <a:rPr lang="pt-BR" sz="2400" dirty="0"/>
              <a:t>Art. 42.  A </a:t>
            </a:r>
            <a:r>
              <a:rPr lang="pt-BR" sz="2400" dirty="0" err="1"/>
              <a:t>Adasa</a:t>
            </a:r>
            <a:r>
              <a:rPr lang="pt-BR" sz="2400" dirty="0"/>
              <a:t> poderá solicitar outros dados e informações correlatas, ou a complementação daqueles já apresentados, para melhor instrução e análise do requerimento de Outorga.</a:t>
            </a:r>
          </a:p>
        </p:txBody>
      </p:sp>
    </p:spTree>
    <p:extLst>
      <p:ext uri="{BB962C8B-B14F-4D97-AF65-F5344CB8AC3E}">
        <p14:creationId xmlns:p14="http://schemas.microsoft.com/office/powerpoint/2010/main" val="2126673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919418"/>
            <a:ext cx="9144000" cy="1680518"/>
          </a:xfrm>
          <a:ln>
            <a:solidFill>
              <a:schemeClr val="tx1"/>
            </a:solidFill>
          </a:ln>
        </p:spPr>
        <p:txBody>
          <a:bodyPr vert="horz" lIns="91440" tIns="45720" rIns="91440" bIns="45720" rtlCol="0" anchor="b">
            <a:noAutofit/>
          </a:bodyPr>
          <a:lstStyle/>
          <a:p>
            <a:pPr>
              <a:spcBef>
                <a:spcPts val="1000"/>
              </a:spcBef>
              <a:buFont typeface="Arial" panose="020B0604020202020204" pitchFamily="34" charset="0"/>
            </a:pPr>
            <a:r>
              <a:rPr lang="pt-BR" sz="2000" dirty="0">
                <a:solidFill>
                  <a:schemeClr val="accent1">
                    <a:lumMod val="50000"/>
                  </a:schemeClr>
                </a:solidFill>
                <a:latin typeface="+mn-lt"/>
                <a:ea typeface="+mn-ea"/>
                <a:cs typeface="+mn-cs"/>
              </a:rPr>
              <a:t>Art. 43.  Na gestão de conflitos de uso de recursos hídricos, a </a:t>
            </a:r>
            <a:r>
              <a:rPr lang="pt-BR" sz="2000" dirty="0" err="1">
                <a:solidFill>
                  <a:schemeClr val="accent1">
                    <a:lumMod val="50000"/>
                  </a:schemeClr>
                </a:solidFill>
                <a:latin typeface="+mn-lt"/>
                <a:ea typeface="+mn-ea"/>
                <a:cs typeface="+mn-cs"/>
              </a:rPr>
              <a:t>Adasa</a:t>
            </a:r>
            <a:r>
              <a:rPr lang="pt-BR" sz="2000" dirty="0">
                <a:solidFill>
                  <a:schemeClr val="accent1">
                    <a:lumMod val="50000"/>
                  </a:schemeClr>
                </a:solidFill>
                <a:latin typeface="+mn-lt"/>
                <a:ea typeface="+mn-ea"/>
                <a:cs typeface="+mn-cs"/>
              </a:rPr>
              <a:t> poderá ouvir o comitê de bacia hidrográfica, de forma a realizar a gestão integrada e a alocação negociada da água.</a:t>
            </a:r>
            <a:br>
              <a:rPr lang="pt-BR" sz="2000" dirty="0">
                <a:solidFill>
                  <a:schemeClr val="accent1">
                    <a:lumMod val="50000"/>
                  </a:schemeClr>
                </a:solidFill>
                <a:latin typeface="+mn-lt"/>
                <a:ea typeface="+mn-ea"/>
                <a:cs typeface="+mn-cs"/>
              </a:rPr>
            </a:br>
            <a:r>
              <a:rPr lang="pt-BR" sz="2000" dirty="0">
                <a:solidFill>
                  <a:schemeClr val="accent1">
                    <a:lumMod val="50000"/>
                  </a:schemeClr>
                </a:solidFill>
                <a:latin typeface="+mn-lt"/>
                <a:ea typeface="+mn-ea"/>
                <a:cs typeface="+mn-cs"/>
              </a:rPr>
              <a:t/>
            </a:r>
            <a:br>
              <a:rPr lang="pt-BR" sz="2000" dirty="0">
                <a:solidFill>
                  <a:schemeClr val="accent1">
                    <a:lumMod val="50000"/>
                  </a:schemeClr>
                </a:solidFill>
                <a:latin typeface="+mn-lt"/>
                <a:ea typeface="+mn-ea"/>
                <a:cs typeface="+mn-cs"/>
              </a:rPr>
            </a:br>
            <a:endParaRPr lang="pt-BR" sz="20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3929449"/>
            <a:ext cx="9144000" cy="1655804"/>
          </a:xfrm>
          <a:ln>
            <a:solidFill>
              <a:schemeClr val="tx1"/>
            </a:solidFill>
          </a:ln>
        </p:spPr>
        <p:txBody>
          <a:bodyPr vert="horz" lIns="91440" tIns="45720" rIns="91440" bIns="45720" rtlCol="0">
            <a:normAutofit fontScale="77500" lnSpcReduction="20000"/>
          </a:bodyPr>
          <a:lstStyle/>
          <a:p>
            <a:r>
              <a:rPr lang="pt-BR" dirty="0">
                <a:solidFill>
                  <a:srgbClr val="0070C0"/>
                </a:solidFill>
              </a:rPr>
              <a:t>Comentários: </a:t>
            </a:r>
            <a:r>
              <a:rPr lang="pt-BR" u="sng" dirty="0">
                <a:solidFill>
                  <a:srgbClr val="0070C0"/>
                </a:solidFill>
              </a:rPr>
              <a:t>Redação alterada</a:t>
            </a:r>
            <a:r>
              <a:rPr lang="pt-BR" dirty="0">
                <a:solidFill>
                  <a:srgbClr val="0070C0"/>
                </a:solidFill>
              </a:rPr>
              <a:t> pelo fato de que já foram </a:t>
            </a:r>
            <a:r>
              <a:rPr lang="pt-BR" u="sng" dirty="0">
                <a:solidFill>
                  <a:srgbClr val="0070C0"/>
                </a:solidFill>
              </a:rPr>
              <a:t>instituídos os comitês de bacia</a:t>
            </a:r>
            <a:r>
              <a:rPr lang="pt-BR" dirty="0">
                <a:solidFill>
                  <a:srgbClr val="0070C0"/>
                </a:solidFill>
              </a:rPr>
              <a:t>.</a:t>
            </a:r>
          </a:p>
          <a:p>
            <a:r>
              <a:rPr lang="pt-BR" dirty="0">
                <a:solidFill>
                  <a:srgbClr val="0070C0"/>
                </a:solidFill>
              </a:rPr>
              <a:t>Texto original:</a:t>
            </a:r>
          </a:p>
          <a:p>
            <a:r>
              <a:rPr lang="pt-BR" dirty="0">
                <a:solidFill>
                  <a:srgbClr val="0070C0"/>
                </a:solidFill>
              </a:rPr>
              <a:t>Na gestão de conflitos de uso de recursos hídricos a ADASA/DF ouvirá o comitê de bacia, ou na ausência deste, às associações ou grupos de usuários de recursos hídricos no trecho ou na unidade hidrográfica de gerenciamento, de forma a realizar a gestão integrada.</a:t>
            </a:r>
          </a:p>
        </p:txBody>
      </p:sp>
    </p:spTree>
    <p:extLst>
      <p:ext uri="{BB962C8B-B14F-4D97-AF65-F5344CB8AC3E}">
        <p14:creationId xmlns:p14="http://schemas.microsoft.com/office/powerpoint/2010/main" val="319129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25337" t="8349" r="26315" b="9168"/>
          <a:stretch/>
        </p:blipFill>
        <p:spPr>
          <a:xfrm>
            <a:off x="1352216" y="0"/>
            <a:ext cx="8841996" cy="8485201"/>
          </a:xfrm>
          <a:prstGeom prst="rect">
            <a:avLst/>
          </a:prstGeom>
        </p:spPr>
      </p:pic>
    </p:spTree>
    <p:extLst>
      <p:ext uri="{BB962C8B-B14F-4D97-AF65-F5344CB8AC3E}">
        <p14:creationId xmlns:p14="http://schemas.microsoft.com/office/powerpoint/2010/main" val="1092027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692427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2390680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val="1042405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a:xfrm>
            <a:off x="1466334" y="2570206"/>
            <a:ext cx="9144000" cy="2627871"/>
          </a:xfrm>
          <a:ln>
            <a:noFill/>
          </a:ln>
        </p:spPr>
        <p:txBody>
          <a:bodyPr vert="horz" lIns="91440" tIns="45720" rIns="91440" bIns="45720" rtlCol="0" anchor="b">
            <a:noAutofit/>
          </a:bodyPr>
          <a:lstStyle/>
          <a:p>
            <a:pPr>
              <a:spcBef>
                <a:spcPts val="1000"/>
              </a:spcBef>
              <a:buFont typeface="Arial" panose="020B0604020202020204" pitchFamily="34" charset="0"/>
            </a:pPr>
            <a:r>
              <a:rPr lang="pt-BR" sz="5400" dirty="0" smtClean="0">
                <a:solidFill>
                  <a:schemeClr val="accent1">
                    <a:lumMod val="50000"/>
                  </a:schemeClr>
                </a:solidFill>
                <a:latin typeface="+mn-lt"/>
                <a:ea typeface="+mn-ea"/>
                <a:cs typeface="+mn-cs"/>
              </a:rPr>
              <a:t>AP_010_2016@adasa.df.gov.br</a:t>
            </a:r>
            <a:r>
              <a:rPr lang="pt-BR" sz="5400" dirty="0">
                <a:solidFill>
                  <a:schemeClr val="accent1">
                    <a:lumMod val="50000"/>
                  </a:schemeClr>
                </a:solidFill>
                <a:latin typeface="+mn-lt"/>
                <a:ea typeface="+mn-ea"/>
                <a:cs typeface="+mn-cs"/>
              </a:rPr>
              <a:t/>
            </a:r>
            <a:br>
              <a:rPr lang="pt-BR" sz="5400" dirty="0">
                <a:solidFill>
                  <a:schemeClr val="accent1">
                    <a:lumMod val="50000"/>
                  </a:schemeClr>
                </a:solidFill>
                <a:latin typeface="+mn-lt"/>
                <a:ea typeface="+mn-ea"/>
                <a:cs typeface="+mn-cs"/>
              </a:rPr>
            </a:br>
            <a:r>
              <a:rPr lang="pt-BR" sz="5400" dirty="0">
                <a:solidFill>
                  <a:schemeClr val="accent1">
                    <a:lumMod val="50000"/>
                  </a:schemeClr>
                </a:solidFill>
                <a:latin typeface="+mn-lt"/>
                <a:ea typeface="+mn-ea"/>
                <a:cs typeface="+mn-cs"/>
              </a:rPr>
              <a:t/>
            </a:r>
            <a:br>
              <a:rPr lang="pt-BR" sz="5400" dirty="0">
                <a:solidFill>
                  <a:schemeClr val="accent1">
                    <a:lumMod val="50000"/>
                  </a:schemeClr>
                </a:solidFill>
                <a:latin typeface="+mn-lt"/>
                <a:ea typeface="+mn-ea"/>
                <a:cs typeface="+mn-cs"/>
              </a:rPr>
            </a:br>
            <a:endParaRPr lang="pt-BR" sz="540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1413932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141838"/>
            <a:ext cx="9144000" cy="2026508"/>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Art. 4B. A concessão de outorga prévia e outorga de direito de uso dos recursos hídricos em </a:t>
            </a:r>
            <a:r>
              <a:rPr lang="pt-BR" sz="2400" u="sng" dirty="0">
                <a:solidFill>
                  <a:schemeClr val="accent1">
                    <a:lumMod val="50000"/>
                  </a:schemeClr>
                </a:solidFill>
                <a:latin typeface="+mn-lt"/>
                <a:ea typeface="+mn-ea"/>
                <a:cs typeface="+mn-cs"/>
              </a:rPr>
              <a:t>áreas urbanas ou rurais classificadas como áreas de parcelamento irregular no solo do Distrito Federal</a:t>
            </a:r>
            <a:r>
              <a:rPr lang="pt-BR" sz="2400" dirty="0">
                <a:solidFill>
                  <a:schemeClr val="accent1">
                    <a:lumMod val="50000"/>
                  </a:schemeClr>
                </a:solidFill>
                <a:latin typeface="+mn-lt"/>
                <a:ea typeface="+mn-ea"/>
                <a:cs typeface="+mn-cs"/>
              </a:rPr>
              <a:t> obedecerá a regime diferenciado, conforme estabelecido pela Resolução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 no 06, de 1o de julho de 2016.</a:t>
            </a:r>
            <a:r>
              <a:rPr lang="pt-BR" sz="2400" dirty="0" smtClean="0">
                <a:solidFill>
                  <a:schemeClr val="accent1">
                    <a:lumMod val="50000"/>
                  </a:schemeClr>
                </a:solidFill>
                <a:latin typeface="+mn-lt"/>
                <a:ea typeface="+mn-ea"/>
                <a:cs typeface="+mn-cs"/>
              </a:rPr>
              <a:t/>
            </a:r>
            <a:br>
              <a:rPr lang="pt-BR" sz="2400" dirty="0" smtClean="0">
                <a:solidFill>
                  <a:schemeClr val="accent1">
                    <a:lumMod val="50000"/>
                  </a:schemeClr>
                </a:solidFill>
                <a:latin typeface="+mn-lt"/>
                <a:ea typeface="+mn-ea"/>
                <a:cs typeface="+mn-cs"/>
              </a:rPr>
            </a:br>
            <a:endParaRPr lang="pt-BR" sz="24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a:bodyPr>
          <a:lstStyle/>
          <a:p>
            <a:r>
              <a:rPr lang="pt-BR" dirty="0">
                <a:solidFill>
                  <a:srgbClr val="0070C0"/>
                </a:solidFill>
              </a:rPr>
              <a:t>Comentários: Artigo incluído na revisão da resolução 350, considerando as determinações da </a:t>
            </a:r>
            <a:r>
              <a:rPr lang="pt-BR" u="sng" dirty="0">
                <a:solidFill>
                  <a:srgbClr val="0070C0"/>
                </a:solidFill>
              </a:rPr>
              <a:t>Resolução </a:t>
            </a:r>
            <a:r>
              <a:rPr lang="pt-BR" u="sng" dirty="0" err="1">
                <a:solidFill>
                  <a:srgbClr val="0070C0"/>
                </a:solidFill>
              </a:rPr>
              <a:t>Adasa</a:t>
            </a:r>
            <a:r>
              <a:rPr lang="pt-BR" u="sng" dirty="0">
                <a:solidFill>
                  <a:srgbClr val="0070C0"/>
                </a:solidFill>
              </a:rPr>
              <a:t> n</a:t>
            </a:r>
            <a:r>
              <a:rPr lang="pt-BR" u="sng" baseline="30000" dirty="0">
                <a:solidFill>
                  <a:srgbClr val="0070C0"/>
                </a:solidFill>
              </a:rPr>
              <a:t>o</a:t>
            </a:r>
            <a:r>
              <a:rPr lang="pt-BR" u="sng" dirty="0">
                <a:solidFill>
                  <a:srgbClr val="0070C0"/>
                </a:solidFill>
              </a:rPr>
              <a:t> 06, de 1o de julho de 2016</a:t>
            </a:r>
            <a:r>
              <a:rPr lang="pt-BR" dirty="0">
                <a:solidFill>
                  <a:srgbClr val="0070C0"/>
                </a:solidFill>
              </a:rPr>
              <a:t>.</a:t>
            </a:r>
          </a:p>
        </p:txBody>
      </p:sp>
    </p:spTree>
    <p:extLst>
      <p:ext uri="{BB962C8B-B14F-4D97-AF65-F5344CB8AC3E}">
        <p14:creationId xmlns:p14="http://schemas.microsoft.com/office/powerpoint/2010/main" val="311321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000" r="87000" b="70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1911179"/>
            <a:ext cx="9144000" cy="2743200"/>
          </a:xfrm>
          <a:ln>
            <a:solidFill>
              <a:schemeClr val="tx1"/>
            </a:solidFill>
          </a:ln>
        </p:spPr>
        <p:txBody>
          <a:bodyPr vert="horz" lIns="91440" tIns="45720" rIns="91440" bIns="45720" rtlCol="0" anchor="b">
            <a:noAutofit/>
          </a:bodyPr>
          <a:lstStyle/>
          <a:p>
            <a:pPr hangingPunct="0"/>
            <a:r>
              <a:rPr lang="pt-BR" sz="1400" dirty="0">
                <a:solidFill>
                  <a:schemeClr val="accent1">
                    <a:lumMod val="50000"/>
                  </a:schemeClr>
                </a:solidFill>
              </a:rPr>
              <a:t>I – Derivação ou captação de parcela da água existente em um corpo de água para consumo final, inclusive abastecimento público, abastecimento animal, irrigação, indústria, mineração, insumo de processo produtivo e outros;</a:t>
            </a:r>
            <a:br>
              <a:rPr lang="pt-BR" sz="1400" dirty="0">
                <a:solidFill>
                  <a:schemeClr val="accent1">
                    <a:lumMod val="50000"/>
                  </a:schemeClr>
                </a:solidFill>
              </a:rPr>
            </a:br>
            <a:r>
              <a:rPr lang="pt-BR" sz="1400" dirty="0">
                <a:solidFill>
                  <a:schemeClr val="accent1">
                    <a:lumMod val="50000"/>
                  </a:schemeClr>
                </a:solidFill>
              </a:rPr>
              <a:t>II – construção de barramentos, açudes e diques; </a:t>
            </a:r>
            <a:br>
              <a:rPr lang="pt-BR" sz="1400" dirty="0">
                <a:solidFill>
                  <a:schemeClr val="accent1">
                    <a:lumMod val="50000"/>
                  </a:schemeClr>
                </a:solidFill>
              </a:rPr>
            </a:br>
            <a:r>
              <a:rPr lang="pt-BR" sz="1400" dirty="0">
                <a:solidFill>
                  <a:schemeClr val="accent1">
                    <a:lumMod val="50000"/>
                  </a:schemeClr>
                </a:solidFill>
              </a:rPr>
              <a:t>III – captação de água por canais e desvio de corpo de água;</a:t>
            </a:r>
            <a:br>
              <a:rPr lang="pt-BR" sz="1400" dirty="0">
                <a:solidFill>
                  <a:schemeClr val="accent1">
                    <a:lumMod val="50000"/>
                  </a:schemeClr>
                </a:solidFill>
              </a:rPr>
            </a:br>
            <a:r>
              <a:rPr lang="pt-BR" sz="1400" dirty="0">
                <a:solidFill>
                  <a:schemeClr val="accent1">
                    <a:lumMod val="50000"/>
                  </a:schemeClr>
                </a:solidFill>
              </a:rPr>
              <a:t>IV – captação de água por caminhão-pipa; e,</a:t>
            </a:r>
            <a:br>
              <a:rPr lang="pt-BR" sz="1400" dirty="0">
                <a:solidFill>
                  <a:schemeClr val="accent1">
                    <a:lumMod val="50000"/>
                  </a:schemeClr>
                </a:solidFill>
              </a:rPr>
            </a:br>
            <a:r>
              <a:rPr lang="pt-BR" sz="1400" dirty="0">
                <a:solidFill>
                  <a:schemeClr val="accent1">
                    <a:lumMod val="50000"/>
                  </a:schemeClr>
                </a:solidFill>
              </a:rPr>
              <a:t>V– lançamento de águas pluviais em corpos hídricos superficiais;</a:t>
            </a:r>
            <a:br>
              <a:rPr lang="pt-BR" sz="1400" dirty="0">
                <a:solidFill>
                  <a:schemeClr val="accent1">
                    <a:lumMod val="50000"/>
                  </a:schemeClr>
                </a:solidFill>
              </a:rPr>
            </a:br>
            <a:r>
              <a:rPr lang="pt-BR" sz="1400" dirty="0">
                <a:solidFill>
                  <a:schemeClr val="accent1">
                    <a:lumMod val="50000"/>
                  </a:schemeClr>
                </a:solidFill>
              </a:rPr>
              <a:t>VI – transposição de nível e de bacias;</a:t>
            </a:r>
            <a:br>
              <a:rPr lang="pt-BR" sz="1400" dirty="0">
                <a:solidFill>
                  <a:schemeClr val="accent1">
                    <a:lumMod val="50000"/>
                  </a:schemeClr>
                </a:solidFill>
              </a:rPr>
            </a:br>
            <a:r>
              <a:rPr lang="pt-BR" sz="1400" dirty="0">
                <a:solidFill>
                  <a:schemeClr val="accent1">
                    <a:lumMod val="50000"/>
                  </a:schemeClr>
                </a:solidFill>
              </a:rPr>
              <a:t>VII – edificação de estruturas de retificação, canalização e obras de drenagem, inclusive a pluvial, dragagem e outras modificações de curso, leito ou margens dos corpos de água;</a:t>
            </a:r>
            <a:br>
              <a:rPr lang="pt-BR" sz="1400" dirty="0">
                <a:solidFill>
                  <a:schemeClr val="accent1">
                    <a:lumMod val="50000"/>
                  </a:schemeClr>
                </a:solidFill>
              </a:rPr>
            </a:br>
            <a:r>
              <a:rPr lang="pt-BR" sz="1400" dirty="0">
                <a:solidFill>
                  <a:schemeClr val="accent1">
                    <a:lumMod val="50000"/>
                  </a:schemeClr>
                </a:solidFill>
              </a:rPr>
              <a:t>VIII – lançamento de efluentes em corpos hídricos superficiais;</a:t>
            </a:r>
            <a:br>
              <a:rPr lang="pt-BR" sz="1400" dirty="0">
                <a:solidFill>
                  <a:schemeClr val="accent1">
                    <a:lumMod val="50000"/>
                  </a:schemeClr>
                </a:solidFill>
              </a:rPr>
            </a:br>
            <a:r>
              <a:rPr lang="pt-BR" sz="1400" dirty="0">
                <a:solidFill>
                  <a:schemeClr val="accent1">
                    <a:lumMod val="50000"/>
                  </a:schemeClr>
                </a:solidFill>
              </a:rPr>
              <a:t>IX – reserva de disponibilidade hídrica para o uso do potencial de energia hidráulica; </a:t>
            </a:r>
            <a:br>
              <a:rPr lang="pt-BR" sz="1400" dirty="0">
                <a:solidFill>
                  <a:schemeClr val="accent1">
                    <a:lumMod val="50000"/>
                  </a:schemeClr>
                </a:solidFill>
              </a:rPr>
            </a:br>
            <a:r>
              <a:rPr lang="pt-BR" sz="1400" dirty="0">
                <a:solidFill>
                  <a:schemeClr val="accent1">
                    <a:lumMod val="50000"/>
                  </a:schemeClr>
                </a:solidFill>
              </a:rPr>
              <a:t>X – outros usos que promoverem alteração quantitativa e/ou qualitativa do regime hídrico de um corpo de água de forma frequente e significativa, a critério da </a:t>
            </a:r>
            <a:r>
              <a:rPr lang="pt-BR" sz="1400" dirty="0" err="1">
                <a:solidFill>
                  <a:schemeClr val="accent1">
                    <a:lumMod val="50000"/>
                  </a:schemeClr>
                </a:solidFill>
              </a:rPr>
              <a:t>Adasa</a:t>
            </a:r>
            <a:r>
              <a:rPr lang="pt-BR" sz="1400" dirty="0">
                <a:solidFill>
                  <a:schemeClr val="accent1">
                    <a:lumMod val="50000"/>
                  </a:schemeClr>
                </a:solidFill>
              </a:rPr>
              <a:t>.</a:t>
            </a:r>
          </a:p>
        </p:txBody>
      </p:sp>
      <p:sp>
        <p:nvSpPr>
          <p:cNvPr id="3" name="Subtítulo 2"/>
          <p:cNvSpPr>
            <a:spLocks noGrp="1"/>
          </p:cNvSpPr>
          <p:nvPr>
            <p:ph type="subTitle" idx="1"/>
          </p:nvPr>
        </p:nvSpPr>
        <p:spPr>
          <a:xfrm>
            <a:off x="1515762" y="4824899"/>
            <a:ext cx="9144000" cy="1765371"/>
          </a:xfrm>
          <a:ln>
            <a:solidFill>
              <a:schemeClr val="tx1"/>
            </a:solidFill>
          </a:ln>
        </p:spPr>
        <p:txBody>
          <a:bodyPr>
            <a:normAutofit fontScale="25000" lnSpcReduction="20000"/>
          </a:bodyPr>
          <a:lstStyle/>
          <a:p>
            <a:r>
              <a:rPr lang="pt-BR" dirty="0">
                <a:solidFill>
                  <a:srgbClr val="0070C0"/>
                </a:solidFill>
              </a:rPr>
              <a:t>Comentários: </a:t>
            </a:r>
          </a:p>
          <a:p>
            <a:r>
              <a:rPr lang="pt-BR" dirty="0">
                <a:solidFill>
                  <a:srgbClr val="0070C0"/>
                </a:solidFill>
              </a:rPr>
              <a:t>Foram retirados os seguintes itens da resolução original, uma vez que, em princípio, não são objeto de outorga:</a:t>
            </a:r>
          </a:p>
          <a:p>
            <a:r>
              <a:rPr lang="pt-BR" dirty="0">
                <a:solidFill>
                  <a:srgbClr val="0070C0"/>
                </a:solidFill>
              </a:rPr>
              <a:t>IV - implantação de estruturas de recreação às margens ou nos leitos;</a:t>
            </a:r>
          </a:p>
          <a:p>
            <a:r>
              <a:rPr lang="pt-BR" dirty="0">
                <a:solidFill>
                  <a:srgbClr val="0070C0"/>
                </a:solidFill>
              </a:rPr>
              <a:t>V - construção de estrutura de efluentes em corpos de água;</a:t>
            </a:r>
          </a:p>
          <a:p>
            <a:r>
              <a:rPr lang="pt-BR" dirty="0">
                <a:solidFill>
                  <a:srgbClr val="0070C0"/>
                </a:solidFill>
              </a:rPr>
              <a:t>VII - construção de estrutura rodoviária ou ferroviária sobre corpos de água, durante a execução da obra;</a:t>
            </a:r>
          </a:p>
          <a:p>
            <a:r>
              <a:rPr lang="pt-BR" dirty="0">
                <a:solidFill>
                  <a:srgbClr val="0070C0"/>
                </a:solidFill>
              </a:rPr>
              <a:t>VIII - edificação de estruturas de retificação, canalização e obras de drenagem inclusive a pluvial, dragagem e outras modificações de curso, leito ou margens dos corpos de água;</a:t>
            </a:r>
          </a:p>
          <a:p>
            <a:r>
              <a:rPr lang="pt-BR" dirty="0">
                <a:solidFill>
                  <a:srgbClr val="0070C0"/>
                </a:solidFill>
              </a:rPr>
              <a:t>IX - desassoreamento e limpeza de corpos de água, que estarão sujeitos à regulamentação e à fiscalização da ADASA/DF;</a:t>
            </a:r>
          </a:p>
          <a:p>
            <a:r>
              <a:rPr lang="pt-BR" dirty="0">
                <a:solidFill>
                  <a:srgbClr val="0070C0"/>
                </a:solidFill>
              </a:rPr>
              <a:t>Foram incluídas outras modalidades de outorga que foram instituídas por resoluções específicas da ADASA.</a:t>
            </a:r>
          </a:p>
          <a:p>
            <a:r>
              <a:rPr lang="pt-BR" dirty="0">
                <a:solidFill>
                  <a:srgbClr val="0070C0"/>
                </a:solidFill>
              </a:rPr>
              <a:t>O inciso XI foi revogado.</a:t>
            </a:r>
          </a:p>
        </p:txBody>
      </p:sp>
      <p:sp>
        <p:nvSpPr>
          <p:cNvPr id="7" name="Retângulo 6"/>
          <p:cNvSpPr/>
          <p:nvPr/>
        </p:nvSpPr>
        <p:spPr>
          <a:xfrm>
            <a:off x="1515762" y="576129"/>
            <a:ext cx="9144000" cy="1200329"/>
          </a:xfrm>
          <a:prstGeom prst="rect">
            <a:avLst/>
          </a:prstGeom>
          <a:ln>
            <a:solidFill>
              <a:schemeClr val="tx1"/>
            </a:solidFill>
          </a:ln>
        </p:spPr>
        <p:txBody>
          <a:bodyPr wrap="square">
            <a:spAutoFit/>
          </a:bodyPr>
          <a:lstStyle/>
          <a:p>
            <a:pPr hangingPunct="0"/>
            <a:r>
              <a:rPr lang="pt-BR" sz="2400" dirty="0"/>
              <a:t>Art. 5</a:t>
            </a:r>
            <a:r>
              <a:rPr lang="pt-BR" sz="2400" baseline="30000" dirty="0"/>
              <a:t>o</a:t>
            </a:r>
            <a:r>
              <a:rPr lang="pt-BR" sz="2400" dirty="0"/>
              <a:t>. Dependerão, prévia e obrigatoriamente, de outorga do direito de uso os seguintes usos de recursos hídricos superficiais:</a:t>
            </a:r>
          </a:p>
          <a:p>
            <a:pPr hangingPunct="0"/>
            <a:endParaRPr lang="pt-BR" sz="2400" dirty="0"/>
          </a:p>
        </p:txBody>
      </p:sp>
    </p:spTree>
    <p:extLst>
      <p:ext uri="{BB962C8B-B14F-4D97-AF65-F5344CB8AC3E}">
        <p14:creationId xmlns:p14="http://schemas.microsoft.com/office/powerpoint/2010/main" val="3928832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15701"/>
            <a:ext cx="9144000" cy="1614616"/>
          </a:xfrm>
          <a:ln>
            <a:solidFill>
              <a:schemeClr val="tx1"/>
            </a:solidFill>
          </a:ln>
        </p:spPr>
        <p:txBody>
          <a:bodyPr vert="horz" lIns="91440" tIns="45720" rIns="91440" bIns="45720" rtlCol="0" anchor="b">
            <a:normAutofit fontScale="90000"/>
          </a:bodyPr>
          <a:lstStyle/>
          <a:p>
            <a:pPr>
              <a:spcBef>
                <a:spcPts val="1000"/>
              </a:spcBef>
              <a:buFont typeface="Arial" panose="020B0604020202020204" pitchFamily="34" charset="0"/>
            </a:pPr>
            <a:r>
              <a:rPr lang="pt-BR" sz="2400" dirty="0" smtClean="0">
                <a:solidFill>
                  <a:schemeClr val="accent1">
                    <a:lumMod val="50000"/>
                  </a:schemeClr>
                </a:solidFill>
                <a:latin typeface="+mn-lt"/>
                <a:ea typeface="+mn-ea"/>
                <a:cs typeface="+mn-cs"/>
              </a:rPr>
              <a:t/>
            </a:r>
            <a:br>
              <a:rPr lang="pt-BR" sz="2400" dirty="0" smtClean="0">
                <a:solidFill>
                  <a:schemeClr val="accent1">
                    <a:lumMod val="50000"/>
                  </a:schemeClr>
                </a:solidFill>
                <a:latin typeface="+mn-lt"/>
                <a:ea typeface="+mn-ea"/>
                <a:cs typeface="+mn-cs"/>
              </a:rPr>
            </a:br>
            <a:r>
              <a:rPr lang="pt-BR" sz="2400" dirty="0">
                <a:solidFill>
                  <a:schemeClr val="accent1">
                    <a:lumMod val="50000"/>
                  </a:schemeClr>
                </a:solidFill>
                <a:latin typeface="+mn-lt"/>
                <a:ea typeface="+mn-ea"/>
                <a:cs typeface="+mn-cs"/>
              </a:rPr>
              <a:t/>
            </a:r>
            <a:br>
              <a:rPr lang="pt-BR" sz="2400" dirty="0">
                <a:solidFill>
                  <a:schemeClr val="accent1">
                    <a:lumMod val="50000"/>
                  </a:schemeClr>
                </a:solidFill>
                <a:latin typeface="+mn-lt"/>
                <a:ea typeface="+mn-ea"/>
                <a:cs typeface="+mn-cs"/>
              </a:rPr>
            </a:br>
            <a:r>
              <a:rPr lang="pt-BR" sz="2400" dirty="0" smtClean="0">
                <a:solidFill>
                  <a:schemeClr val="accent1">
                    <a:lumMod val="50000"/>
                  </a:schemeClr>
                </a:solidFill>
                <a:latin typeface="+mn-lt"/>
                <a:ea typeface="+mn-ea"/>
                <a:cs typeface="+mn-cs"/>
              </a:rPr>
              <a:t>II </a:t>
            </a:r>
            <a:r>
              <a:rPr lang="pt-BR" sz="2400" dirty="0">
                <a:solidFill>
                  <a:schemeClr val="accent1">
                    <a:lumMod val="50000"/>
                  </a:schemeClr>
                </a:solidFill>
                <a:latin typeface="+mn-lt"/>
                <a:ea typeface="+mn-ea"/>
                <a:cs typeface="+mn-cs"/>
              </a:rPr>
              <a:t>– </a:t>
            </a:r>
            <a:r>
              <a:rPr lang="pt-BR" sz="2400" u="sng" dirty="0">
                <a:solidFill>
                  <a:schemeClr val="accent1">
                    <a:lumMod val="50000"/>
                  </a:schemeClr>
                </a:solidFill>
                <a:latin typeface="+mn-lt"/>
                <a:ea typeface="+mn-ea"/>
                <a:cs typeface="+mn-cs"/>
              </a:rPr>
              <a:t>barragens</a:t>
            </a:r>
            <a:r>
              <a:rPr lang="pt-BR" sz="2400" dirty="0">
                <a:solidFill>
                  <a:schemeClr val="accent1">
                    <a:lumMod val="50000"/>
                  </a:schemeClr>
                </a:solidFill>
                <a:latin typeface="+mn-lt"/>
                <a:ea typeface="+mn-ea"/>
                <a:cs typeface="+mn-cs"/>
              </a:rPr>
              <a:t> com </a:t>
            </a:r>
            <a:r>
              <a:rPr lang="pt-BR" sz="2400" u="sng" dirty="0">
                <a:solidFill>
                  <a:schemeClr val="accent1">
                    <a:lumMod val="50000"/>
                  </a:schemeClr>
                </a:solidFill>
                <a:latin typeface="+mn-lt"/>
                <a:ea typeface="+mn-ea"/>
                <a:cs typeface="+mn-cs"/>
              </a:rPr>
              <a:t>área da bacia contribuinte de até 3 km² </a:t>
            </a:r>
            <a:r>
              <a:rPr lang="pt-BR" sz="2400" dirty="0">
                <a:solidFill>
                  <a:schemeClr val="accent1">
                    <a:lumMod val="50000"/>
                  </a:schemeClr>
                </a:solidFill>
                <a:latin typeface="+mn-lt"/>
                <a:ea typeface="+mn-ea"/>
                <a:cs typeface="+mn-cs"/>
              </a:rPr>
              <a:t>(três quilômetros quadrados), volume máximo de acumulação de 86,4 m³ (oitenta e seis inteiros e quatro décimos de metro cúbico) e </a:t>
            </a:r>
            <a:r>
              <a:rPr lang="pt-BR" sz="2400" u="sng" dirty="0">
                <a:solidFill>
                  <a:schemeClr val="accent1">
                    <a:lumMod val="50000"/>
                  </a:schemeClr>
                </a:solidFill>
                <a:latin typeface="+mn-lt"/>
                <a:ea typeface="+mn-ea"/>
                <a:cs typeface="+mn-cs"/>
              </a:rPr>
              <a:t>altura de barramento de até 3 m </a:t>
            </a:r>
            <a:r>
              <a:rPr lang="pt-BR" sz="2400" dirty="0">
                <a:solidFill>
                  <a:schemeClr val="accent1">
                    <a:lumMod val="50000"/>
                  </a:schemeClr>
                </a:solidFill>
                <a:latin typeface="+mn-lt"/>
                <a:ea typeface="+mn-ea"/>
                <a:cs typeface="+mn-cs"/>
              </a:rPr>
              <a:t>(três metros);</a:t>
            </a:r>
            <a:r>
              <a:rPr lang="pt-BR" sz="2400" dirty="0" smtClean="0">
                <a:solidFill>
                  <a:schemeClr val="accent1">
                    <a:lumMod val="50000"/>
                  </a:schemeClr>
                </a:solidFill>
                <a:latin typeface="+mn-lt"/>
                <a:ea typeface="+mn-ea"/>
                <a:cs typeface="+mn-cs"/>
              </a:rPr>
              <a:t/>
            </a:r>
            <a:br>
              <a:rPr lang="pt-BR" sz="2400" dirty="0" smtClean="0">
                <a:solidFill>
                  <a:schemeClr val="accent1">
                    <a:lumMod val="50000"/>
                  </a:schemeClr>
                </a:solidFill>
                <a:latin typeface="+mn-lt"/>
                <a:ea typeface="+mn-ea"/>
                <a:cs typeface="+mn-cs"/>
              </a:rPr>
            </a:br>
            <a:endParaRPr lang="pt-BR" sz="2400" dirty="0">
              <a:solidFill>
                <a:schemeClr val="accent1">
                  <a:lumMod val="50000"/>
                </a:schemeClr>
              </a:solidFill>
              <a:latin typeface="+mn-lt"/>
              <a:ea typeface="+mn-ea"/>
              <a:cs typeface="+mn-cs"/>
            </a:endParaRP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fontScale="70000" lnSpcReduction="20000"/>
          </a:bodyPr>
          <a:lstStyle/>
          <a:p>
            <a:r>
              <a:rPr lang="pt-BR" dirty="0" smtClean="0">
                <a:solidFill>
                  <a:srgbClr val="0070C0"/>
                </a:solidFill>
              </a:rPr>
              <a:t>Comentários: Redação </a:t>
            </a:r>
            <a:r>
              <a:rPr lang="pt-BR" dirty="0">
                <a:solidFill>
                  <a:srgbClr val="0070C0"/>
                </a:solidFill>
              </a:rPr>
              <a:t>original:</a:t>
            </a:r>
          </a:p>
          <a:p>
            <a:r>
              <a:rPr lang="pt-BR" dirty="0">
                <a:solidFill>
                  <a:srgbClr val="0070C0"/>
                </a:solidFill>
              </a:rPr>
              <a:t> II - as acumulações de água com volume máximo de até 86.400 l (oitenta e seis mil e quatrocentos litros).</a:t>
            </a:r>
          </a:p>
          <a:p>
            <a:r>
              <a:rPr lang="pt-BR" dirty="0">
                <a:solidFill>
                  <a:srgbClr val="0070C0"/>
                </a:solidFill>
              </a:rPr>
              <a:t>O inciso passou a incorporar as determinações da </a:t>
            </a:r>
            <a:r>
              <a:rPr lang="pt-BR" u="sng" dirty="0">
                <a:solidFill>
                  <a:srgbClr val="0070C0"/>
                </a:solidFill>
              </a:rPr>
              <a:t>Resolução Nº 10 de 13 de maio de 2011</a:t>
            </a:r>
            <a:r>
              <a:rPr lang="pt-BR" dirty="0">
                <a:solidFill>
                  <a:srgbClr val="0070C0"/>
                </a:solidFill>
              </a:rPr>
              <a:t>.</a:t>
            </a:r>
          </a:p>
          <a:p>
            <a:r>
              <a:rPr lang="pt-BR" dirty="0" smtClean="0">
                <a:solidFill>
                  <a:srgbClr val="0070C0"/>
                </a:solidFill>
              </a:rPr>
              <a:t>.</a:t>
            </a:r>
            <a:endParaRPr lang="pt-BR" dirty="0">
              <a:solidFill>
                <a:srgbClr val="0070C0"/>
              </a:solidFill>
            </a:endParaRPr>
          </a:p>
        </p:txBody>
      </p:sp>
      <p:sp>
        <p:nvSpPr>
          <p:cNvPr id="7" name="Retângulo 6"/>
          <p:cNvSpPr/>
          <p:nvPr/>
        </p:nvSpPr>
        <p:spPr>
          <a:xfrm>
            <a:off x="1515762" y="1199731"/>
            <a:ext cx="9144000" cy="1200329"/>
          </a:xfrm>
          <a:prstGeom prst="rect">
            <a:avLst/>
          </a:prstGeom>
          <a:ln>
            <a:solidFill>
              <a:schemeClr val="tx1"/>
            </a:solidFill>
          </a:ln>
        </p:spPr>
        <p:txBody>
          <a:bodyPr wrap="square">
            <a:spAutoFit/>
          </a:bodyPr>
          <a:lstStyle/>
          <a:p>
            <a:pPr hangingPunct="0"/>
            <a:r>
              <a:rPr lang="pt-BR" sz="2400" dirty="0"/>
              <a:t>Art. 6</a:t>
            </a:r>
            <a:r>
              <a:rPr lang="pt-BR" sz="2400" baseline="30000" dirty="0"/>
              <a:t>o</a:t>
            </a:r>
            <a:r>
              <a:rPr lang="pt-BR" sz="2400" dirty="0"/>
              <a:t>. Necessitam de registro os seguintes usos de águas superficiais considerados insignificantes:</a:t>
            </a:r>
          </a:p>
          <a:p>
            <a:pPr hangingPunct="0"/>
            <a:endParaRPr lang="pt-BR" sz="2400" dirty="0"/>
          </a:p>
        </p:txBody>
      </p:sp>
    </p:spTree>
    <p:extLst>
      <p:ext uri="{BB962C8B-B14F-4D97-AF65-F5344CB8AC3E}">
        <p14:creationId xmlns:p14="http://schemas.microsoft.com/office/powerpoint/2010/main" val="2411292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15701"/>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smtClean="0">
                <a:solidFill>
                  <a:schemeClr val="accent1">
                    <a:lumMod val="50000"/>
                  </a:schemeClr>
                </a:solidFill>
                <a:latin typeface="+mn-lt"/>
                <a:ea typeface="+mn-ea"/>
                <a:cs typeface="+mn-cs"/>
              </a:rPr>
              <a:t>III </a:t>
            </a:r>
            <a:r>
              <a:rPr lang="pt-BR" sz="2400" dirty="0">
                <a:solidFill>
                  <a:schemeClr val="accent1">
                    <a:lumMod val="50000"/>
                  </a:schemeClr>
                </a:solidFill>
                <a:latin typeface="+mn-lt"/>
                <a:ea typeface="+mn-ea"/>
                <a:cs typeface="+mn-cs"/>
              </a:rPr>
              <a:t>– outros usos que não promoverem alteração quantitativa e/ou qualitativa do regime hídrico de um corpo de água e que sejam de forma pontual e momentânea, a critério da </a:t>
            </a:r>
            <a:r>
              <a:rPr lang="pt-BR" sz="2400" dirty="0" err="1">
                <a:solidFill>
                  <a:schemeClr val="accent1">
                    <a:lumMod val="50000"/>
                  </a:schemeClr>
                </a:solidFill>
                <a:latin typeface="+mn-lt"/>
                <a:ea typeface="+mn-ea"/>
                <a:cs typeface="+mn-cs"/>
              </a:rPr>
              <a:t>Adasa</a:t>
            </a:r>
            <a:r>
              <a:rPr lang="pt-BR" sz="2400" dirty="0">
                <a:solidFill>
                  <a:schemeClr val="accent1">
                    <a:lumMod val="50000"/>
                  </a:schemeClr>
                </a:solidFill>
                <a:latin typeface="+mn-lt"/>
                <a:ea typeface="+mn-ea"/>
                <a:cs typeface="+mn-cs"/>
              </a:rPr>
              <a:t>.</a:t>
            </a: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a:bodyPr>
          <a:lstStyle/>
          <a:p>
            <a:r>
              <a:rPr lang="pt-BR" dirty="0">
                <a:solidFill>
                  <a:srgbClr val="0070C0"/>
                </a:solidFill>
              </a:rPr>
              <a:t>Comentários: Inciso </a:t>
            </a:r>
            <a:r>
              <a:rPr lang="pt-BR" u="sng" dirty="0" smtClean="0">
                <a:solidFill>
                  <a:srgbClr val="0070C0"/>
                </a:solidFill>
              </a:rPr>
              <a:t>incluído </a:t>
            </a:r>
            <a:r>
              <a:rPr lang="pt-BR" u="sng" dirty="0">
                <a:solidFill>
                  <a:srgbClr val="0070C0"/>
                </a:solidFill>
              </a:rPr>
              <a:t>na revisão </a:t>
            </a:r>
            <a:r>
              <a:rPr lang="pt-BR" dirty="0">
                <a:solidFill>
                  <a:srgbClr val="0070C0"/>
                </a:solidFill>
              </a:rPr>
              <a:t>da resolução para compreender usos não expressamente previstos.</a:t>
            </a:r>
          </a:p>
        </p:txBody>
      </p:sp>
      <p:sp>
        <p:nvSpPr>
          <p:cNvPr id="7" name="Retângulo 6"/>
          <p:cNvSpPr/>
          <p:nvPr/>
        </p:nvSpPr>
        <p:spPr>
          <a:xfrm>
            <a:off x="1515762" y="1199731"/>
            <a:ext cx="9144000" cy="1200329"/>
          </a:xfrm>
          <a:prstGeom prst="rect">
            <a:avLst/>
          </a:prstGeom>
          <a:ln>
            <a:solidFill>
              <a:schemeClr val="tx1"/>
            </a:solidFill>
          </a:ln>
        </p:spPr>
        <p:txBody>
          <a:bodyPr wrap="square">
            <a:spAutoFit/>
          </a:bodyPr>
          <a:lstStyle/>
          <a:p>
            <a:pPr hangingPunct="0"/>
            <a:r>
              <a:rPr lang="pt-BR" sz="2400" dirty="0"/>
              <a:t>Art. 6</a:t>
            </a:r>
            <a:r>
              <a:rPr lang="pt-BR" sz="2400" baseline="30000" dirty="0"/>
              <a:t>o</a:t>
            </a:r>
            <a:r>
              <a:rPr lang="pt-BR" sz="2400" dirty="0"/>
              <a:t>. Necessitam de registro os seguintes usos de águas superficiais considerados insignificantes:</a:t>
            </a:r>
          </a:p>
          <a:p>
            <a:pPr hangingPunct="0"/>
            <a:endParaRPr lang="pt-BR" sz="2400" dirty="0"/>
          </a:p>
        </p:txBody>
      </p:sp>
    </p:spTree>
    <p:extLst>
      <p:ext uri="{BB962C8B-B14F-4D97-AF65-F5344CB8AC3E}">
        <p14:creationId xmlns:p14="http://schemas.microsoft.com/office/powerpoint/2010/main" val="689865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5762" y="2615701"/>
            <a:ext cx="9144000" cy="1614616"/>
          </a:xfrm>
          <a:ln>
            <a:solidFill>
              <a:schemeClr val="tx1"/>
            </a:solidFill>
          </a:ln>
        </p:spPr>
        <p:txBody>
          <a:bodyPr vert="horz" lIns="91440" tIns="45720" rIns="91440" bIns="45720" rtlCol="0" anchor="b">
            <a:normAutofit/>
          </a:bodyPr>
          <a:lstStyle/>
          <a:p>
            <a:pPr>
              <a:spcBef>
                <a:spcPts val="1000"/>
              </a:spcBef>
              <a:buFont typeface="Arial" panose="020B0604020202020204" pitchFamily="34" charset="0"/>
            </a:pPr>
            <a:r>
              <a:rPr lang="pt-BR" sz="2400" dirty="0">
                <a:solidFill>
                  <a:schemeClr val="accent1">
                    <a:lumMod val="50000"/>
                  </a:schemeClr>
                </a:solidFill>
                <a:latin typeface="+mn-lt"/>
                <a:ea typeface="+mn-ea"/>
                <a:cs typeface="+mn-cs"/>
              </a:rPr>
              <a:t>I – Até 80% (oitenta por cento) das vazões de referência Q7,10, Q90, </a:t>
            </a:r>
            <a:r>
              <a:rPr lang="pt-BR" sz="2400" u="sng" dirty="0">
                <a:solidFill>
                  <a:schemeClr val="accent1">
                    <a:lumMod val="50000"/>
                  </a:schemeClr>
                </a:solidFill>
                <a:latin typeface="+mn-lt"/>
                <a:ea typeface="+mn-ea"/>
                <a:cs typeface="+mn-cs"/>
              </a:rPr>
              <a:t>Q95</a:t>
            </a:r>
            <a:r>
              <a:rPr lang="pt-BR" sz="2400" dirty="0">
                <a:solidFill>
                  <a:schemeClr val="accent1">
                    <a:lumMod val="50000"/>
                  </a:schemeClr>
                </a:solidFill>
                <a:latin typeface="+mn-lt"/>
                <a:ea typeface="+mn-ea"/>
                <a:cs typeface="+mn-cs"/>
              </a:rPr>
              <a:t> ou Q (média das mínimas mensais), quando não houver barramento;</a:t>
            </a:r>
          </a:p>
        </p:txBody>
      </p:sp>
      <p:sp>
        <p:nvSpPr>
          <p:cNvPr id="3" name="Subtítulo 2"/>
          <p:cNvSpPr>
            <a:spLocks noGrp="1"/>
          </p:cNvSpPr>
          <p:nvPr>
            <p:ph type="subTitle" idx="1"/>
          </p:nvPr>
        </p:nvSpPr>
        <p:spPr>
          <a:xfrm>
            <a:off x="1515762" y="4445958"/>
            <a:ext cx="9144000" cy="1463235"/>
          </a:xfrm>
          <a:ln>
            <a:solidFill>
              <a:schemeClr val="tx1"/>
            </a:solidFill>
          </a:ln>
        </p:spPr>
        <p:txBody>
          <a:bodyPr>
            <a:normAutofit/>
          </a:bodyPr>
          <a:lstStyle/>
          <a:p>
            <a:r>
              <a:rPr lang="pt-BR" dirty="0">
                <a:solidFill>
                  <a:srgbClr val="0070C0"/>
                </a:solidFill>
              </a:rPr>
              <a:t>Comentários: Incluída a Q95 por ser tratar-se da vazão de referência adotada pela </a:t>
            </a:r>
            <a:r>
              <a:rPr lang="pt-BR" u="sng" dirty="0">
                <a:solidFill>
                  <a:srgbClr val="0070C0"/>
                </a:solidFill>
              </a:rPr>
              <a:t>Agência Nacional de Águas</a:t>
            </a:r>
            <a:r>
              <a:rPr lang="pt-BR" dirty="0">
                <a:solidFill>
                  <a:srgbClr val="0070C0"/>
                </a:solidFill>
              </a:rPr>
              <a:t>.</a:t>
            </a:r>
          </a:p>
        </p:txBody>
      </p:sp>
      <p:sp>
        <p:nvSpPr>
          <p:cNvPr id="7" name="Retângulo 6"/>
          <p:cNvSpPr/>
          <p:nvPr/>
        </p:nvSpPr>
        <p:spPr>
          <a:xfrm>
            <a:off x="1515762" y="1199731"/>
            <a:ext cx="9144000" cy="1569660"/>
          </a:xfrm>
          <a:prstGeom prst="rect">
            <a:avLst/>
          </a:prstGeom>
          <a:ln>
            <a:solidFill>
              <a:schemeClr val="tx1"/>
            </a:solidFill>
          </a:ln>
        </p:spPr>
        <p:txBody>
          <a:bodyPr wrap="square">
            <a:spAutoFit/>
          </a:bodyPr>
          <a:lstStyle/>
          <a:p>
            <a:pPr hangingPunct="0"/>
            <a:r>
              <a:rPr lang="pt-BR" sz="2400" dirty="0"/>
              <a:t>Art. 7</a:t>
            </a:r>
            <a:r>
              <a:rPr lang="pt-BR" sz="2400" baseline="30000" dirty="0"/>
              <a:t>o</a:t>
            </a:r>
            <a:r>
              <a:rPr lang="pt-BR" sz="2400" dirty="0"/>
              <a:t>. Para os usos de águas superficiais, ficam estabelecidos, para o somatório das vazões a serem outorgadas em um mesmo curso de água, os seguintes limites máximos:</a:t>
            </a:r>
          </a:p>
          <a:p>
            <a:pPr hangingPunct="0"/>
            <a:endParaRPr lang="pt-BR" sz="2400" dirty="0"/>
          </a:p>
        </p:txBody>
      </p:sp>
    </p:spTree>
    <p:extLst>
      <p:ext uri="{BB962C8B-B14F-4D97-AF65-F5344CB8AC3E}">
        <p14:creationId xmlns:p14="http://schemas.microsoft.com/office/powerpoint/2010/main" val="646320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1500</TotalTime>
  <Words>4612</Words>
  <Application>Microsoft Office PowerPoint</Application>
  <PresentationFormat>Personalizar</PresentationFormat>
  <Paragraphs>156</Paragraphs>
  <Slides>46</Slides>
  <Notes>0</Notes>
  <HiddenSlides>0</HiddenSlides>
  <MMClips>0</MMClips>
  <ScaleCrop>false</ScaleCrop>
  <HeadingPairs>
    <vt:vector size="4" baseType="variant">
      <vt:variant>
        <vt:lpstr>Tema</vt:lpstr>
      </vt:variant>
      <vt:variant>
        <vt:i4>1</vt:i4>
      </vt:variant>
      <vt:variant>
        <vt:lpstr>Títulos de slides</vt:lpstr>
      </vt:variant>
      <vt:variant>
        <vt:i4>46</vt:i4>
      </vt:variant>
    </vt:vector>
  </HeadingPairs>
  <TitlesOfParts>
    <vt:vector size="47" baseType="lpstr">
      <vt:lpstr>Tema do Office</vt:lpstr>
      <vt:lpstr>Revisão da resolução ADASA 350, de 23 de junho de 2006  Estabelece os procedimentos gerais para requerimento e obtenção de outorga do direito de uso dos recursos hídricos em corpos de água de domínio do Distrito Federal e em corpos de água delegados pela União e Estados.  </vt:lpstr>
      <vt:lpstr>I – Outorga prévia: aplicada ao uso de águas superficiais, que não confere o direito de uso do recurso hídrico, sendo emitida quando forem necessários a reserva de volume de água durante a implantação do projeto, pelo prazo de até 5 (cinco) anos; a perfuração de poço tubular para o uso de águas subterrâneas, o lançamento de águas pluviais, o lançamento de efluentes e as barragens, durante a implantação do projeto, pelo prazo de até 3 (três) anos, renováveis, a critério da Adasa. </vt:lpstr>
      <vt:lpstr>II – Outorga do direito de uso dos recursos hídricos: aplicada ao uso de água superficial e subterrânea, bem como a outros usos que alterem o regime, a quantidade ou a qualidade da água existente em um corpo de água, concedida à concessionária de serviço público de saneamento básico, pelo prazo de até 25 (vinte e cinco) anos, e a todos os demais usuários, pelo prazo de até 10 (dez) anos, renováveis, a critério da Adasa; </vt:lpstr>
      <vt:lpstr>Art. 4A. Os usos que alterem o regime, a quantidade ou a qualidade da água existente em um corpo de água são objeto de cadastro obrigatório e prévio à realização da atividade, conforme instituído pela Resolução Adasa no 04, de 12 de maio de 2010.  </vt:lpstr>
      <vt:lpstr>Art. 4B. A concessão de outorga prévia e outorga de direito de uso dos recursos hídricos em áreas urbanas ou rurais classificadas como áreas de parcelamento irregular no solo do Distrito Federal obedecerá a regime diferenciado, conforme estabelecido pela Resolução Adasa no 06, de 1o de julho de 2016. </vt:lpstr>
      <vt:lpstr>I – Derivação ou captação de parcela da água existente em um corpo de água para consumo final, inclusive abastecimento público, abastecimento animal, irrigação, indústria, mineração, insumo de processo produtivo e outros; II – construção de barramentos, açudes e diques;  III – captação de água por canais e desvio de corpo de água; IV – captação de água por caminhão-pipa; e, V– lançamento de águas pluviais em corpos hídricos superficiais; VI – transposição de nível e de bacias; VII – edificação de estruturas de retificação, canalização e obras de drenagem, inclusive a pluvial, dragagem e outras modificações de curso, leito ou margens dos corpos de água; VIII – lançamento de efluentes em corpos hídricos superficiais; IX – reserva de disponibilidade hídrica para o uso do potencial de energia hidráulica;  X – outros usos que promoverem alteração quantitativa e/ou qualitativa do regime hídrico de um corpo de água de forma frequente e significativa, a critério da Adasa.</vt:lpstr>
      <vt:lpstr>  II – barragens com área da bacia contribuinte de até 3 km² (três quilômetros quadrados), volume máximo de acumulação de 86,4 m³ (oitenta e seis inteiros e quatro décimos de metro cúbico) e altura de barramento de até 3 m (três metros); </vt:lpstr>
      <vt:lpstr>III – outros usos que não promoverem alteração quantitativa e/ou qualitativa do regime hídrico de um corpo de água e que sejam de forma pontual e momentânea, a critério da Adasa.</vt:lpstr>
      <vt:lpstr>I – Até 80% (oitenta por cento) das vazões de referência Q7,10, Q90, Q95 ou Q (média das mínimas mensais), quando não houver barramento;</vt:lpstr>
      <vt:lpstr>§6º. Para a avaliação dos processos de outorga de captação de recursos hídricos superficiais, além dos critérios acima elencados, poderão ser consideradas conjuntamente outras metodologias de análise técnica que subsidiem uma melhor tomada de decisão, tais como: a) outorga proporcional à área da propriedade em que se dará a captação, quando será considerada a vazão específica da bacia hidrográfica em que tal propriedade esteja localizada; b) condições de uso e ocupação do solo; c) condições de recarga dos aquíferos; e; d) alocação negociada.</vt:lpstr>
      <vt:lpstr>Art. 9A.  Dependerão de outorga prévia, a perfuração de poços manuais e a perfuração de poços tubulares.</vt:lpstr>
      <vt:lpstr>Art. 11. Para obtenção da outorga do direito de uso de água subterrânea, poderão ser exigidos pela Adasa, mediante avaliação técnica do requerimento, além do atendimento aos condicionantes da outorga prévia, o teste de vazão e o certificado de qualidade de água.</vt:lpstr>
      <vt:lpstr>§2º. A avaliação da qualidade da água do corpo hídrico subterrâneo será feita por meio de indicadores físicos, químicos e biológicos. O certificado de qualidade de água deverá conter, no mínimo, os seguintes parâmetros analisados: cor, turbidez, pH, sólidos totais dissolvidos, alcalinidade total, dureza total, DQO, nitrato, amônia, ferro, cloretos, manganês, condutividade elétrica, bactérias do grupo coliforme total e termotolerante.</vt:lpstr>
      <vt:lpstr>§4º. A periodicidade de entrega do certificado de análise de água pelo usuário de recursos hídricos subterrâneos, quando este for exigido pela Adasa, será a cada 02 (dois) anos, ou, em casos específicos, conforme periodicidade estabelecida pela Adasa.</vt:lpstr>
      <vt:lpstr>§6º. Quando o resultado do teste de qualidade da água detectar a presença de coliformes termotolerantes, deve-se proceder à análise para detecção de Escherichia coli.</vt:lpstr>
      <vt:lpstr>§7º. Outros indicadores físicos, químicos e biológicos podem ser solicitados a critério da Adasa.</vt:lpstr>
      <vt:lpstr>Art. 12. O projeto de captação de água em condomínios horizontais com a finalidade de abastecimento humano deverá ser projetado de forma a atender os moradores coletivamente, salvo se houver impossibilidade técnica para tanto.</vt:lpstr>
      <vt:lpstr>Art. 12A. A outorga de direito de uso de recursos hídricos subterrâneos em áreas de condomínios será concedida prioritariamente para uso comunitário, de forma que uma única captação atenda a mais de um usuário, ficando expressamente proibida a comercialização da água captada.</vt:lpstr>
      <vt:lpstr>Art. 12B.  A vazão outorgada para condomínios horizontais considerará a capacidade de recarga dos aquíferos, proporcional às áreas permeáveis do empreendimento, sendo o abastecimento por poços soluções provisórias. </vt:lpstr>
      <vt:lpstr>Art. 13. A vazão outorgada e o período de captação serão estabelecidos conforme a vazão média do aquífero subterrâneo do ponto onde for feito o pedido, de acordo com os parâmetros obtidos na interpretação do teste de vazão, quando for o caso, e com base no uso solicitado.  §1º. Para poços tubulares, na ausência de dados de testes de bombeamento, será considerado o limite de 75 % (setenta e cinco por cento) das vazões médias regionais e período máximo de captação de 20 (vinte) horas por dia. 2º. Para poços manuais, na ausência de dados de testes de bombeamento, será considerado o limite de 100% (cem por cento) das vazões médias regionais e período máximo de captação de 20 (vinte) horas por dia.</vt:lpstr>
      <vt:lpstr>Art. 13A.  Levando-se em consideração as especificidades de cada região, a Adasa poderá instituir resoluções ou estudos específicos que estabeleçam critérios e limites de outorga para captação de água subterrânea da região por ela delimitada, principalmente no que tange à disponibilidade hídrica local e à área permeável mínima da propriedade onde se dará a captação, considerando os seguintes aspectos: I – disponibilidade dos recursos outorgáveis; II – condições de uso e ocupação do solo; III – condições de recarga dos aquíferos; e, IV – preservação da qualidade da água.</vt:lpstr>
      <vt:lpstr>Art. 13B. A extração de água subterrânea poderá ser condicionada à recarga natural ou artificial dos aquíferos, de acordo com estudos técnicos e/ou determinações legais, levando-se em consideração as características dos solos do Distrito Federal.</vt:lpstr>
      <vt:lpstr>Art. 14.  Dependerão, prévia e obrigatoriamente, de outorga prévia, os lançamentos em corpos de água superficiais de efluentes e demais resíduos líquidos ou gasosos, desde que previamente tratados, com o fim de sua diluição, transporte ou disposição final.</vt:lpstr>
      <vt:lpstr>§2º. Deverão ser informadas pelo usuário a vazão e a concentração dos efluentes lançados, bem como a vazão e a concentração observadas no corpo d’água receptor, conforme normas específicas da Adasa. </vt:lpstr>
      <vt:lpstr>Art. 16.  O lançamento de águas pluviais, que seja efetuado diretamente em corpos hídricos superficiais e que tenha sua vazão proveniente de empreendimento que altere as condições naturais de permeabilidade do solo, estará sujeito a outorga prévia e a outorga de lançamento de águas pluviais, conforme contemplado em regulamentação específica. </vt:lpstr>
      <vt:lpstr>§1º. As concessões de outorga em áreas atendidas pela concessionária de abastecimento público ficam condicionadas à implantação de rede de distribuição dissociada da rede de abastecimento público.</vt:lpstr>
      <vt:lpstr>Art. 19 – Para poços tubulares, em áreas atendidas com a rede pública de abastecimento de água, a outorga prévia e a outorga de direito de uso de água subterrânea somente poderão ser concedidas para os seguintes usos: I - irrigação de áreas com superfície superior a 5.000 m2 (cinco mil metros quadrados);  II - usos comerciais;  III - usos industriais.</vt:lpstr>
      <vt:lpstr>§1º. Para efeito de contagem de área permeável para as concessões de outorga em áreas atendidas pela concessionária de abastecimento público, poderão ser agrupadas áreas permeáveis contíguas, obrigando-se os usuários deste agrupamento a construírem rede de distribuição dissociada da rede de abastecimento da concessionária, que atenda a todas as propriedades, com a finalidade exclusiva de irrigação.</vt:lpstr>
      <vt:lpstr>§2º. Áreas irrigáveis impermeáveis poderão ser consideradas na contagem de superfície para irrigação, desde que comprovadas por meio de apresentação de projeto de irrigação.</vt:lpstr>
      <vt:lpstr>Parágrafo único: O rateio, sempre que possível, acontecerá de forma participativa, considerando as opiniões dos usuários no processo de alocação negociada dos recursos hídricos, nos termos de norma específica da Adasa.</vt:lpstr>
      <vt:lpstr>§ 1°. Para fins de obtenção da anuência de que trata o caput deste artigo, devem ser observadas as seguintes condições: I – o requerente deverá apresentar em seu nome o requerimento de transferência de outorga nos termos do Artigo 21, acompanhado dos demais documentos necessários à obtenção da outorga; II – o requerente deverá indicar o nome completo e o número de processo do detentor da outorga original; III – o requerente deverá apresentar a comprovação de transferência de propriedade, concessão de uso ou outro documento que comprove ser ele o atual responsável pelo local onde se realizará o uso do recurso hídrico; IV – em caso de alteração de Razão Social e/ou de CNPJ, o representante legal deve apresentar a documentação que comprove a alteração do Contrato Social e o Cadastro Nacional de Pessoa Jurídica. § 2°. Após a devida comprovação, um novo processo será autuado em nome do requerente, e o processo em nome do antigo detentor da outorga será arquivado.</vt:lpstr>
      <vt:lpstr>III – desvio da água proveniente de poço sem que ocorra o registro efetuado pelo hidrômetro, nos casos em que esse equipamento de medição seja exigido pela Adasa.</vt:lpstr>
      <vt:lpstr>III – necessidade de garantir a vazão mínima remanescente.</vt:lpstr>
      <vt:lpstr>§1º. O recurso será dirigido ao Superintendente de Recursos Hídricos, o qual, se não a reconsiderar no prazo de cinco dias, encaminhará o referido recurso à Diretoria Colegiada. §2º. Das decisões da Diretoria Colegiada caberá pedido de reconsideração. </vt:lpstr>
      <vt:lpstr>Art. 35A.  As empresas perfuradoras de poços poderão ser cadastradas pela Adasa, conforme normas e critérios a serem estabelecidos.</vt:lpstr>
      <vt:lpstr>Parágrafo único.  As empresas perfuradoras de poços que iniciarem a perfuração sem que o usuário esteja devidamente outorgado ou registrado, serão passíveis de penalidades na forma da lei, além da perda de seu cadastro na Adasa. </vt:lpstr>
      <vt:lpstr>Art. 37.  Ao outorgado poderá ser exigida a implantação de sistema de medição de vazão para todo ponto de captação, sendo no caso de poço tubular, quando couber tal exigência, obrigatória a instalação de hidrômetro ou sistema de medição de vazão compatível e, quando a solução técnica permitir, dispositivo para medição do nível de água, conforme lei e regulamentação da Adasa.</vt:lpstr>
      <vt:lpstr>Parágrafo único.  As medições deverão ser efetuadas em periodicidade definida no ato da outorga. </vt:lpstr>
      <vt:lpstr>Parágrafo único.  No caso da utilização de água para consumo humano, o outorgado será responsável pelo controle e vigilância da qualidade da água e seu padrão de potabilidade, conforme estabelece a Portaria nº 2.914, de 12 de dezembro de 2011 do Ministério da Saúde, devendo obter junto à Diretoria de Vigilância Ambiental da Secretaria de Saúde do Distrito Federal as autorizações cabíveis. </vt:lpstr>
      <vt:lpstr>Parágrafo Único.  O processo objeto do requerimento de outorga de direito de uso de recursos hídricos, poderá ser arquivado quando o requerente deixar de apresentar as informações ou documentos solicitados, após 45 (quarenta e cinco) dias contados da data da solicitação. </vt:lpstr>
      <vt:lpstr>Art. 43.  Na gestão de conflitos de uso de recursos hídricos, a Adasa poderá ouvir o comitê de bacia hidrográfica, de forma a realizar a gestão integrada e a alocação negociada da água.  </vt:lpstr>
      <vt:lpstr>Apresentação do PowerPoint</vt:lpstr>
      <vt:lpstr>Apresentação do PowerPoint</vt:lpstr>
      <vt:lpstr>Apresentação do PowerPoint</vt:lpstr>
      <vt:lpstr>Apresentação do PowerPoint</vt:lpstr>
      <vt:lpstr>AP_010_2016@adasa.df.gov.br  </vt:lpstr>
    </vt:vector>
  </TitlesOfParts>
  <Company>ADASA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Revisão da resolução ADASA 350, de 23 de junho de 2006</dc:title>
  <dc:creator>Vitor Rodrigues Lima dos Santos</dc:creator>
  <cp:lastModifiedBy>Antonia Martins Feitosa</cp:lastModifiedBy>
  <cp:revision>90</cp:revision>
  <dcterms:created xsi:type="dcterms:W3CDTF">2016-07-13T14:04:09Z</dcterms:created>
  <dcterms:modified xsi:type="dcterms:W3CDTF">2017-01-10T12:18:25Z</dcterms:modified>
</cp:coreProperties>
</file>