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49325" y="744537"/>
            <a:ext cx="4960936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7179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9429750"/>
            <a:ext cx="2971799" cy="495299"/>
          </a:xfrm>
          <a:prstGeom prst="rect">
            <a:avLst/>
          </a:prstGeom>
          <a:noFill/>
          <a:ln>
            <a:noFill/>
          </a:ln>
        </p:spPr>
        <p:txBody>
          <a:bodyPr lIns="94525" tIns="47250" rIns="94525" bIns="47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7559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7"/>
            <a:ext cx="4960936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  <a:noFill/>
          <a:ln>
            <a:noFill/>
          </a:ln>
        </p:spPr>
        <p:txBody>
          <a:bodyPr lIns="94525" tIns="47250" rIns="94525" bIns="47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87" name="Shape 87"/>
          <p:cNvSpPr txBox="1"/>
          <p:nvPr/>
        </p:nvSpPr>
        <p:spPr>
          <a:xfrm>
            <a:off x="3884612" y="9429750"/>
            <a:ext cx="2971799" cy="495299"/>
          </a:xfrm>
          <a:prstGeom prst="rect">
            <a:avLst/>
          </a:prstGeom>
          <a:noFill/>
          <a:ln>
            <a:noFill/>
          </a:ln>
        </p:spPr>
        <p:txBody>
          <a:bodyPr lIns="94525" tIns="47250" rIns="94525" bIns="47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7"/>
            <a:ext cx="4960936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7"/>
            <a:ext cx="4960936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399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7"/>
            <a:ext cx="4960936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3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539750" y="44450"/>
            <a:ext cx="8134350" cy="1009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I Conferência das Águas do DF </a:t>
            </a:r>
            <a:r>
              <a:rPr lang="en-US" sz="32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(CONÁGUAS-DF)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050925" y="5805487"/>
            <a:ext cx="7121525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Arial"/>
              <a:buNone/>
            </a:pPr>
            <a:r>
              <a:rPr lang="en-US" sz="4000" b="1" i="1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Uma proposta em construção...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1175" y="1052512"/>
            <a:ext cx="5454650" cy="47529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419475" y="5575300"/>
            <a:ext cx="3889375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Vereda Grande - Estação Ecológica de Águas Emendadas (Foto: Rui Faquini)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490912" y="5213350"/>
            <a:ext cx="3744912" cy="231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Vereda Grande - Estação Ecológica de Águas Emendadas (Foto: Rui Faquini)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" y="1341437"/>
            <a:ext cx="9147175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116012" y="549275"/>
            <a:ext cx="6400799" cy="43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... Rumo ao VIII Fórum Mundial da Água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7562"/>
            <a:ext cx="9144000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60336" y="-19050"/>
            <a:ext cx="852804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A8"/>
              </a:buClr>
              <a:buSzPct val="25000"/>
              <a:buFont typeface="Calibri"/>
              <a:buNone/>
            </a:pPr>
            <a:r>
              <a:rPr lang="en-US" sz="4800" b="1" i="0" u="none" strike="noStrike" cap="none" dirty="0">
                <a:solidFill>
                  <a:srgbClr val="007CA8"/>
                </a:solidFill>
                <a:latin typeface="Calibri"/>
                <a:ea typeface="Calibri"/>
                <a:cs typeface="Calibri"/>
                <a:sym typeface="Calibri"/>
              </a:rPr>
              <a:t>BRASÍLIA: </a:t>
            </a:r>
            <a:r>
              <a:rPr lang="en-US" sz="4800" b="1" i="0" u="none" strike="noStrike" cap="none" dirty="0" smtClean="0">
                <a:solidFill>
                  <a:srgbClr val="007CA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dirty="0">
                <a:solidFill>
                  <a:srgbClr val="007CA8"/>
                </a:solidFill>
                <a:latin typeface="Calibri"/>
                <a:ea typeface="Calibri"/>
                <a:cs typeface="Calibri"/>
                <a:sym typeface="Calibri"/>
              </a:rPr>
              <a:t>CAPITAL DAS ÁGUAS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250825" y="-26986"/>
            <a:ext cx="8677275" cy="281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27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OBJETIVO GERAL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2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i="0" u="none" strike="noStrike" cap="none">
              <a:solidFill>
                <a:srgbClr val="004D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Ampliar o diálogo com a sociedade sobre o cuidado com a água e promover o debate e o empoderamento social na definição do futuro </a:t>
            </a:r>
            <a:r>
              <a:rPr lang="en-US" sz="1800" b="1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as águas do DF, assim como ampliar a percepção acerca das várias dimensões da água e das diferentes visões e valores a ela associados </a:t>
            </a:r>
            <a:r>
              <a:rPr lang="en-US" sz="1800" b="0" i="1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(ecológico, social, cultural, político, econômico)</a:t>
            </a:r>
            <a:r>
              <a:rPr lang="en-US" sz="1800" b="1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alorizar as identidades e o sentido de pertencimento às territorialidades hídricas do DF, estimula</a:t>
            </a:r>
            <a:r>
              <a:rPr lang="en-US" sz="1800" b="1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ndo</a:t>
            </a: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 a cooperação, a construção de alianças </a:t>
            </a:r>
            <a:r>
              <a:rPr lang="en-US" sz="1800" b="1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 uma cultura de cuidado com a água.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33336"/>
            <a:ext cx="792162" cy="88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1" y="2781300"/>
            <a:ext cx="5046662" cy="33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23850" y="6157912"/>
            <a:ext cx="8496299" cy="5842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OBS.: a CONÁGUAS terá </a:t>
            </a:r>
            <a:r>
              <a:rPr lang="en-US" sz="1600" b="1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caráter consultivo e propositivo</a:t>
            </a:r>
            <a:r>
              <a:rPr lang="en-US" sz="1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não competindo com as atribuições deliberativas e normativas dos colegiados existentes, legalmente instituídos pela Lei de Águas.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0" y="-26986"/>
            <a:ext cx="9144000" cy="417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DF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REGIÕES HIDROGRÁFICAS NACIONAIS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4925" y="19050"/>
            <a:ext cx="6111875" cy="40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20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PROCESSO DIALÓGICO E PARTICIPATIVO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1050925"/>
            <a:ext cx="3384550" cy="3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7112" y="4868862"/>
            <a:ext cx="1155700" cy="110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3137" y="1989136"/>
            <a:ext cx="1166811" cy="11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175" y="981075"/>
            <a:ext cx="1031875" cy="98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187" y="3876675"/>
            <a:ext cx="1184275" cy="113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237" y="2911475"/>
            <a:ext cx="1139825" cy="109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330200" y="476250"/>
            <a:ext cx="2446336" cy="554037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Oficinas de Mobilização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200" b="0" i="1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(3 Setoriais + 5 Regionais/bacias)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143250" y="466725"/>
            <a:ext cx="2182811" cy="58420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Pré-Conferências</a:t>
            </a:r>
            <a:r>
              <a:rPr lang="en-US" sz="16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400" b="0" i="1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(5 em Bacias Hidrográficas)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726112" y="476250"/>
            <a:ext cx="2446336" cy="646112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I Conferência das Águas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do DF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4500562" y="1700211"/>
            <a:ext cx="1646099" cy="585899"/>
          </a:xfrm>
          <a:prstGeom prst="curvedConnector3">
            <a:avLst>
              <a:gd name="adj1" fmla="val 10801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35" name="Shape 135"/>
          <p:cNvCxnSpPr/>
          <p:nvPr/>
        </p:nvCxnSpPr>
        <p:spPr>
          <a:xfrm>
            <a:off x="4500562" y="2565400"/>
            <a:ext cx="1511399" cy="233399"/>
          </a:xfrm>
          <a:prstGeom prst="curvedConnector3">
            <a:avLst>
              <a:gd name="adj1" fmla="val 10799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36" name="Shape 136"/>
          <p:cNvCxnSpPr/>
          <p:nvPr/>
        </p:nvCxnSpPr>
        <p:spPr>
          <a:xfrm rot="10800000" flipH="1">
            <a:off x="4572000" y="3213162"/>
            <a:ext cx="1439999" cy="360299"/>
          </a:xfrm>
          <a:prstGeom prst="curvedConnector3">
            <a:avLst>
              <a:gd name="adj1" fmla="val 10799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37" name="Shape 137"/>
          <p:cNvCxnSpPr/>
          <p:nvPr/>
        </p:nvCxnSpPr>
        <p:spPr>
          <a:xfrm rot="10800000" flipH="1">
            <a:off x="4572000" y="3428924"/>
            <a:ext cx="1574700" cy="1152600"/>
          </a:xfrm>
          <a:prstGeom prst="curvedConnector3">
            <a:avLst>
              <a:gd name="adj1" fmla="val 10801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38" name="Shape 138"/>
          <p:cNvCxnSpPr/>
          <p:nvPr/>
        </p:nvCxnSpPr>
        <p:spPr>
          <a:xfrm rot="10800000" flipH="1">
            <a:off x="4572000" y="3729162"/>
            <a:ext cx="1871699" cy="1787399"/>
          </a:xfrm>
          <a:prstGeom prst="curvedConnector3">
            <a:avLst>
              <a:gd name="adj1" fmla="val 10800"/>
            </a:avLst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39" name="Shape 139"/>
          <p:cNvCxnSpPr/>
          <p:nvPr/>
        </p:nvCxnSpPr>
        <p:spPr>
          <a:xfrm>
            <a:off x="1835150" y="1557337"/>
            <a:ext cx="1873200" cy="2159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40" name="Shape 140"/>
          <p:cNvCxnSpPr/>
          <p:nvPr/>
        </p:nvCxnSpPr>
        <p:spPr>
          <a:xfrm>
            <a:off x="1908175" y="2568575"/>
            <a:ext cx="1819200" cy="1397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41" name="Shape 141"/>
          <p:cNvCxnSpPr/>
          <p:nvPr/>
        </p:nvCxnSpPr>
        <p:spPr>
          <a:xfrm>
            <a:off x="1979611" y="3433762"/>
            <a:ext cx="1789200" cy="1397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42" name="Shape 142"/>
          <p:cNvCxnSpPr/>
          <p:nvPr/>
        </p:nvCxnSpPr>
        <p:spPr>
          <a:xfrm>
            <a:off x="1979611" y="4724400"/>
            <a:ext cx="1746299" cy="1667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1908175" y="5516562"/>
            <a:ext cx="1887599" cy="141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144" name="Shape 144"/>
          <p:cNvSpPr txBox="1"/>
          <p:nvPr/>
        </p:nvSpPr>
        <p:spPr>
          <a:xfrm>
            <a:off x="6281737" y="2852736"/>
            <a:ext cx="1458911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CONÁGUAS-DF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851275" y="1454150"/>
            <a:ext cx="54451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Pré-Conf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DESCOBERTO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867150" y="2563811"/>
            <a:ext cx="514350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Pré-Conf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 PARANOÁ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868737" y="3470275"/>
            <a:ext cx="619125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Pré-Conf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S.BARTOLOMEU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952875" y="4494212"/>
            <a:ext cx="474661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Pré-Conf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RIO PRETO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889375" y="5414962"/>
            <a:ext cx="630236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Pré-Conf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RIO MARANHÃO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500" y="5872162"/>
            <a:ext cx="307974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0011" y="6092825"/>
            <a:ext cx="307974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4836" y="6381750"/>
            <a:ext cx="307974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0375" y="5872162"/>
            <a:ext cx="309561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7136" y="6375400"/>
            <a:ext cx="307974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836" y="5732462"/>
            <a:ext cx="307974" cy="29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9875" y="6372225"/>
            <a:ext cx="307974" cy="29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8936" y="6092825"/>
            <a:ext cx="307974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226300" y="5157787"/>
            <a:ext cx="1751012" cy="522286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Conferências livres 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Círculos de Diálogos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3300" y="1054100"/>
            <a:ext cx="1127125" cy="108108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876675" y="1598600"/>
            <a:ext cx="619200" cy="24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Pré-Conf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5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DESCOBERTO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325" y="2152650"/>
            <a:ext cx="1031875" cy="98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238125" y="2625725"/>
            <a:ext cx="54451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OFICINA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SETORIAL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325" y="4095750"/>
            <a:ext cx="1031875" cy="98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38125" y="4570412"/>
            <a:ext cx="544511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OFICINA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7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SETORIAL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-60324" y="3087687"/>
            <a:ext cx="1031875" cy="989012"/>
            <a:chOff x="0" y="0"/>
            <a:chExt cx="2147483646" cy="2147483647"/>
          </a:xfrm>
        </p:grpSpPr>
        <p:pic>
          <p:nvPicPr>
            <p:cNvPr id="166" name="Shape 1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Shape 167"/>
            <p:cNvSpPr txBox="1"/>
            <p:nvPr/>
          </p:nvSpPr>
          <p:spPr>
            <a:xfrm>
              <a:off x="597992618" y="1051334574"/>
              <a:ext cx="1133209533" cy="6687184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OFICINA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SETORIAL</a:t>
              </a:r>
            </a:p>
          </p:txBody>
        </p:sp>
      </p:grpSp>
      <p:grpSp>
        <p:nvGrpSpPr>
          <p:cNvPr id="168" name="Shape 168"/>
          <p:cNvGrpSpPr/>
          <p:nvPr/>
        </p:nvGrpSpPr>
        <p:grpSpPr>
          <a:xfrm>
            <a:off x="1042987" y="1125537"/>
            <a:ext cx="1031875" cy="989012"/>
            <a:chOff x="0" y="0"/>
            <a:chExt cx="2147483646" cy="2147483647"/>
          </a:xfrm>
        </p:grpSpPr>
        <p:pic>
          <p:nvPicPr>
            <p:cNvPr id="169" name="Shape 1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Shape 170"/>
            <p:cNvSpPr txBox="1"/>
            <p:nvPr/>
          </p:nvSpPr>
          <p:spPr>
            <a:xfrm>
              <a:off x="568257190" y="1051334574"/>
              <a:ext cx="1195983125" cy="6687184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OFICINA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REGIONAL</a:t>
              </a:r>
            </a:p>
          </p:txBody>
        </p:sp>
      </p:grpSp>
      <p:cxnSp>
        <p:nvCxnSpPr>
          <p:cNvPr id="171" name="Shape 171"/>
          <p:cNvCxnSpPr/>
          <p:nvPr/>
        </p:nvCxnSpPr>
        <p:spPr>
          <a:xfrm rot="10800000" flipH="1">
            <a:off x="827087" y="3429012"/>
            <a:ext cx="2952900" cy="1116000"/>
          </a:xfrm>
          <a:prstGeom prst="curvedConnector3">
            <a:avLst>
              <a:gd name="adj1" fmla="val 10799"/>
            </a:avLst>
          </a:prstGeom>
          <a:noFill/>
          <a:ln w="1270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172" name="Shape 172"/>
          <p:cNvSpPr txBox="1"/>
          <p:nvPr/>
        </p:nvSpPr>
        <p:spPr>
          <a:xfrm>
            <a:off x="5265737" y="5732462"/>
            <a:ext cx="1516061" cy="523874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ÁGUA </a:t>
            </a:r>
            <a:r>
              <a:rPr lang="en-US" sz="1400" b="1" i="0" u="none" strike="noStrike" cap="none" dirty="0" err="1" smtClean="0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400" b="1" i="0" u="none" strike="noStrike" cap="none" dirty="0" smtClean="0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 VIRADA</a:t>
            </a:r>
            <a:endParaRPr lang="en-US" sz="1400" b="1" i="0" u="none" strike="noStrike" cap="none" dirty="0">
              <a:solidFill>
                <a:srgbClr val="004D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6"/>
              </a:buClr>
              <a:buSzPct val="25000"/>
              <a:buFont typeface="Calibri"/>
              <a:buNone/>
            </a:pPr>
            <a:r>
              <a:rPr lang="en-US" b="1" dirty="0" smtClean="0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1400" b="1" i="0" u="none" strike="noStrike" cap="none" dirty="0" smtClean="0">
                <a:solidFill>
                  <a:srgbClr val="004D86"/>
                </a:solidFill>
                <a:latin typeface="Calibri"/>
                <a:ea typeface="Calibri"/>
                <a:cs typeface="Calibri"/>
                <a:sym typeface="Calibri"/>
              </a:rPr>
              <a:t>CERRADO</a:t>
            </a:r>
            <a:endParaRPr lang="en-US" sz="1400" b="1" i="0" u="none" strike="noStrike" cap="none" dirty="0">
              <a:solidFill>
                <a:srgbClr val="004D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887" y="6237287"/>
            <a:ext cx="307974" cy="2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7675" y="6245225"/>
            <a:ext cx="307974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962" y="6308725"/>
            <a:ext cx="307974" cy="29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Shape 176"/>
          <p:cNvGrpSpPr/>
          <p:nvPr/>
        </p:nvGrpSpPr>
        <p:grpSpPr>
          <a:xfrm>
            <a:off x="1041400" y="5035550"/>
            <a:ext cx="1031875" cy="989012"/>
            <a:chOff x="0" y="0"/>
            <a:chExt cx="2147483646" cy="2147483647"/>
          </a:xfrm>
        </p:grpSpPr>
        <p:pic>
          <p:nvPicPr>
            <p:cNvPr id="177" name="Shape 1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>
              <a:off x="568257190" y="1051336762"/>
              <a:ext cx="1195983125" cy="6687184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OFICINA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REGIONAL</a:t>
              </a: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1054100" y="3057525"/>
            <a:ext cx="1031875" cy="989012"/>
            <a:chOff x="0" y="0"/>
            <a:chExt cx="2147483646" cy="2147483647"/>
          </a:xfrm>
        </p:grpSpPr>
        <p:pic>
          <p:nvPicPr>
            <p:cNvPr id="180" name="Shape 1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Shape 181"/>
            <p:cNvSpPr txBox="1"/>
            <p:nvPr/>
          </p:nvSpPr>
          <p:spPr>
            <a:xfrm>
              <a:off x="568257190" y="1051336762"/>
              <a:ext cx="1195983125" cy="6687184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OFICINA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REGIONAL</a:t>
              </a:r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1042987" y="2060575"/>
            <a:ext cx="1031875" cy="989012"/>
            <a:chOff x="0" y="0"/>
            <a:chExt cx="2147483646" cy="2147483647"/>
          </a:xfrm>
        </p:grpSpPr>
        <p:pic>
          <p:nvPicPr>
            <p:cNvPr id="183" name="Shape 1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Shape 184"/>
            <p:cNvSpPr txBox="1"/>
            <p:nvPr/>
          </p:nvSpPr>
          <p:spPr>
            <a:xfrm>
              <a:off x="568257190" y="1051336762"/>
              <a:ext cx="1195983125" cy="6687184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OFICINA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REGIONAL</a:t>
              </a: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1042987" y="4149725"/>
            <a:ext cx="1031875" cy="989012"/>
            <a:chOff x="0" y="0"/>
            <a:chExt cx="2147483646" cy="2147483647"/>
          </a:xfrm>
        </p:grpSpPr>
        <p:pic>
          <p:nvPicPr>
            <p:cNvPr id="186" name="Shape 1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6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Shape 187"/>
            <p:cNvSpPr txBox="1"/>
            <p:nvPr/>
          </p:nvSpPr>
          <p:spPr>
            <a:xfrm>
              <a:off x="568257190" y="1051336762"/>
              <a:ext cx="1195983125" cy="6687184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OFICINA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en-US" sz="7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REGIONAL</a:t>
              </a:r>
            </a:p>
          </p:txBody>
        </p:sp>
      </p:grpSp>
      <p:cxnSp>
        <p:nvCxnSpPr>
          <p:cNvPr id="188" name="Shape 188"/>
          <p:cNvCxnSpPr/>
          <p:nvPr/>
        </p:nvCxnSpPr>
        <p:spPr>
          <a:xfrm rot="10800000" flipH="1">
            <a:off x="827087" y="2565249"/>
            <a:ext cx="2952900" cy="971700"/>
          </a:xfrm>
          <a:prstGeom prst="curvedConnector3">
            <a:avLst>
              <a:gd name="adj1" fmla="val 10799"/>
            </a:avLst>
          </a:prstGeom>
          <a:noFill/>
          <a:ln w="1270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cxnSp>
        <p:nvCxnSpPr>
          <p:cNvPr id="189" name="Shape 189"/>
          <p:cNvCxnSpPr/>
          <p:nvPr/>
        </p:nvCxnSpPr>
        <p:spPr>
          <a:xfrm rot="10800000" flipH="1">
            <a:off x="827087" y="1484411"/>
            <a:ext cx="2952900" cy="1117500"/>
          </a:xfrm>
          <a:prstGeom prst="curvedConnector3">
            <a:avLst>
              <a:gd name="adj1" fmla="val 10799"/>
            </a:avLst>
          </a:prstGeom>
          <a:noFill/>
          <a:ln w="12700" cap="flat" cmpd="sng">
            <a:solidFill>
              <a:srgbClr val="00B0F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2" name="CaixaDeTexto 1"/>
          <p:cNvSpPr txBox="1"/>
          <p:nvPr/>
        </p:nvSpPr>
        <p:spPr>
          <a:xfrm>
            <a:off x="180989" y="6228020"/>
            <a:ext cx="259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70C0"/>
                </a:solidFill>
                <a:latin typeface="+mj-lt"/>
              </a:rPr>
              <a:t>2016</a:t>
            </a:r>
            <a:endParaRPr lang="pt-BR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2732850" y="6218453"/>
            <a:ext cx="259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70C0"/>
                </a:solidFill>
                <a:latin typeface="+mj-lt"/>
              </a:rPr>
              <a:t>2017</a:t>
            </a:r>
            <a:endParaRPr lang="pt-BR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5725655" y="4283804"/>
            <a:ext cx="259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70C0"/>
                </a:solidFill>
                <a:latin typeface="+mj-lt"/>
              </a:rPr>
              <a:t>2017</a:t>
            </a:r>
            <a:endParaRPr lang="pt-BR" sz="1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642937" y="692150"/>
            <a:ext cx="7772400" cy="9286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4000" b="1" i="1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Muito Grato pela atenção de vocês!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311" y="3429000"/>
            <a:ext cx="1903411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429000"/>
            <a:ext cx="1990724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187" y="3429000"/>
            <a:ext cx="1657350" cy="202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6">
            <a:alphaModFix/>
          </a:blip>
          <a:srcRect l="1788" t="239" r="1326" b="4138"/>
          <a:stretch/>
        </p:blipFill>
        <p:spPr>
          <a:xfrm>
            <a:off x="-19050" y="-26986"/>
            <a:ext cx="9212262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887787" y="188911"/>
            <a:ext cx="5184775" cy="15414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0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"Como um rio, que nasce de outros, saber seguir, junto com outros sendo e noutros se prolongando e construir o encontro com as águas grandes do oceano sem fim“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(Thiago de Mello).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000500" y="6215062"/>
            <a:ext cx="525144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acifico"/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0" y="0"/>
            <a:ext cx="1519236" cy="2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lang="en-US" sz="1000" b="0" i="0" u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Gravura Família Dumont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307</Words>
  <Application>Microsoft Office PowerPoint</Application>
  <PresentationFormat>Apresentação na tela (4:3)</PresentationFormat>
  <Paragraphs>60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I Conferência das Águas do DF (CONÁGUAS-DF)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Conferência das Águas do DF (CONÁGUAS-DF)</dc:title>
  <dc:creator>Sergio</dc:creator>
  <cp:lastModifiedBy>Carcius Azevedo dos Santos</cp:lastModifiedBy>
  <cp:revision>3</cp:revision>
  <dcterms:modified xsi:type="dcterms:W3CDTF">2015-12-16T10:47:22Z</dcterms:modified>
</cp:coreProperties>
</file>